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63" r:id="rId3"/>
    <p:sldId id="346" r:id="rId4"/>
    <p:sldId id="348" r:id="rId5"/>
    <p:sldId id="349" r:id="rId6"/>
    <p:sldId id="350" r:id="rId7"/>
    <p:sldId id="351" r:id="rId8"/>
    <p:sldId id="352" r:id="rId9"/>
    <p:sldId id="265" r:id="rId10"/>
    <p:sldId id="266" r:id="rId11"/>
    <p:sldId id="267" r:id="rId12"/>
    <p:sldId id="268" r:id="rId13"/>
    <p:sldId id="269" r:id="rId14"/>
    <p:sldId id="361"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354" r:id="rId43"/>
    <p:sldId id="355" r:id="rId44"/>
    <p:sldId id="299" r:id="rId45"/>
    <p:sldId id="300" r:id="rId46"/>
    <p:sldId id="301" r:id="rId47"/>
    <p:sldId id="302" r:id="rId48"/>
    <p:sldId id="303" r:id="rId49"/>
    <p:sldId id="304" r:id="rId50"/>
    <p:sldId id="305" r:id="rId51"/>
    <p:sldId id="306" r:id="rId52"/>
    <p:sldId id="307" r:id="rId53"/>
    <p:sldId id="309" r:id="rId54"/>
    <p:sldId id="310" r:id="rId55"/>
    <p:sldId id="311" r:id="rId56"/>
    <p:sldId id="312" r:id="rId57"/>
    <p:sldId id="314" r:id="rId58"/>
    <p:sldId id="315" r:id="rId59"/>
    <p:sldId id="316" r:id="rId60"/>
    <p:sldId id="317" r:id="rId61"/>
    <p:sldId id="318" r:id="rId62"/>
    <p:sldId id="319" r:id="rId63"/>
    <p:sldId id="365" r:id="rId64"/>
    <p:sldId id="364" r:id="rId65"/>
    <p:sldId id="366" r:id="rId66"/>
    <p:sldId id="320" r:id="rId67"/>
    <p:sldId id="321" r:id="rId68"/>
    <p:sldId id="322" r:id="rId69"/>
    <p:sldId id="323" r:id="rId70"/>
    <p:sldId id="324" r:id="rId71"/>
    <p:sldId id="326" r:id="rId72"/>
    <p:sldId id="327" r:id="rId73"/>
    <p:sldId id="330" r:id="rId74"/>
    <p:sldId id="331" r:id="rId75"/>
    <p:sldId id="333" r:id="rId76"/>
    <p:sldId id="360" r:id="rId77"/>
    <p:sldId id="328" r:id="rId78"/>
    <p:sldId id="368" r:id="rId79"/>
    <p:sldId id="369" r:id="rId80"/>
    <p:sldId id="340" r:id="rId81"/>
    <p:sldId id="341" r:id="rId82"/>
    <p:sldId id="370" r:id="rId83"/>
    <p:sldId id="342" r:id="rId84"/>
    <p:sldId id="343" r:id="rId85"/>
    <p:sldId id="344" r:id="rId86"/>
    <p:sldId id="345" r:id="rId87"/>
    <p:sldId id="358" r:id="rId88"/>
    <p:sldId id="356" r:id="rId89"/>
    <p:sldId id="357" r:id="rId90"/>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792"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F4627B7-6346-498C-B6FB-183B7D6F5540}" type="datetimeFigureOut">
              <a:rPr lang="en-US" smtClean="0"/>
              <a:t>5/9/2024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D6305E8-E777-4361-BA0D-9DBC1B7658F7}" type="slidenum">
              <a:rPr lang="en-US" smtClean="0"/>
              <a:t>‹#›</a:t>
            </a:fld>
            <a:endParaRPr lang="en-US"/>
          </a:p>
        </p:txBody>
      </p:sp>
    </p:spTree>
    <p:extLst>
      <p:ext uri="{BB962C8B-B14F-4D97-AF65-F5344CB8AC3E}">
        <p14:creationId xmlns:p14="http://schemas.microsoft.com/office/powerpoint/2010/main" val="14943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37993" y="537458"/>
            <a:ext cx="10316013" cy="757555"/>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DF5D9A3-5FFC-45CE-BA24-76145EE3678D}" type="datetime1">
              <a:rPr lang="en-US" smtClean="0"/>
              <a:t>5/9/2024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1" i="0">
                <a:solidFill>
                  <a:schemeClr val="tx1"/>
                </a:solidFill>
                <a:latin typeface="Californian FB"/>
                <a:cs typeface="Californian FB"/>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7AD78B2-B789-4CCA-B467-B1E5230B2AB4}" type="datetime1">
              <a:rPr lang="en-US" smtClean="0"/>
              <a:t>5/9/2024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1" i="0">
                <a:solidFill>
                  <a:schemeClr val="tx1"/>
                </a:solidFill>
                <a:latin typeface="Californian FB"/>
                <a:cs typeface="Californian FB"/>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3A1F389B-C250-4DE9-AB01-154E6FB1C1DB}" type="datetime1">
              <a:rPr lang="en-US" smtClean="0"/>
              <a:t>5/9/2024</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00" b="1" i="0">
                <a:solidFill>
                  <a:schemeClr val="tx1"/>
                </a:solidFill>
                <a:latin typeface="Californian FB"/>
                <a:cs typeface="Californian FB"/>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endParaRPr spc="-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BF7A1E8-494D-4799-A232-A5D3986D0EF1}" type="datetime1">
              <a:rPr lang="en-US" smtClean="0"/>
              <a:t>5/9/2024</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262D70FA-163C-4958-BA55-76EB9ADE2D65}" type="datetime1">
              <a:rPr lang="en-US" smtClean="0"/>
              <a:t>5/9/2024</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02332" y="482595"/>
            <a:ext cx="9387334" cy="1300480"/>
          </a:xfrm>
          <a:prstGeom prst="rect">
            <a:avLst/>
          </a:prstGeom>
        </p:spPr>
        <p:txBody>
          <a:bodyPr wrap="square" lIns="0" tIns="0" rIns="0" bIns="0">
            <a:spAutoFit/>
          </a:bodyPr>
          <a:lstStyle>
            <a:lvl1pPr>
              <a:defRPr sz="4100" b="1" i="0">
                <a:solidFill>
                  <a:schemeClr val="tx1"/>
                </a:solidFill>
                <a:latin typeface="Californian FB"/>
                <a:cs typeface="Californian FB"/>
              </a:defRPr>
            </a:lvl1pPr>
          </a:lstStyle>
          <a:p>
            <a:endParaRPr/>
          </a:p>
        </p:txBody>
      </p:sp>
      <p:sp>
        <p:nvSpPr>
          <p:cNvPr id="3" name="Holder 3"/>
          <p:cNvSpPr>
            <a:spLocks noGrp="1"/>
          </p:cNvSpPr>
          <p:nvPr>
            <p:ph type="body" idx="1"/>
          </p:nvPr>
        </p:nvSpPr>
        <p:spPr>
          <a:xfrm>
            <a:off x="934494" y="1589269"/>
            <a:ext cx="10323011" cy="4415790"/>
          </a:xfrm>
          <a:prstGeom prst="rect">
            <a:avLst/>
          </a:prstGeom>
        </p:spPr>
        <p:txBody>
          <a:bodyPr wrap="square" lIns="0" tIns="0" rIns="0" bIns="0">
            <a:spAutoFit/>
          </a:bodyPr>
          <a:lstStyle>
            <a:lvl1pPr>
              <a:defRPr sz="18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345689" y="6464987"/>
            <a:ext cx="3499484" cy="178434"/>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2700">
              <a:lnSpc>
                <a:spcPts val="1240"/>
              </a:lnSpc>
            </a:pPr>
            <a:endParaRPr spc="-5"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83E00B40-3A9E-43BC-B2FF-B5C1CDCADD42}" type="datetime1">
              <a:rPr lang="en-US" smtClean="0"/>
              <a:t>5/9/2024</a:t>
            </a:fld>
            <a:endParaRPr lang="en-US"/>
          </a:p>
        </p:txBody>
      </p:sp>
      <p:sp>
        <p:nvSpPr>
          <p:cNvPr id="6" name="Holder 6"/>
          <p:cNvSpPr>
            <a:spLocks noGrp="1"/>
          </p:cNvSpPr>
          <p:nvPr>
            <p:ph type="sldNum" sz="quarter" idx="7"/>
          </p:nvPr>
        </p:nvSpPr>
        <p:spPr>
          <a:xfrm>
            <a:off x="11081267" y="6464987"/>
            <a:ext cx="206375" cy="178434"/>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254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1538289"/>
            <a:ext cx="8534400" cy="4937249"/>
          </a:xfrm>
          <a:prstGeom prst="rect">
            <a:avLst/>
          </a:prstGeom>
        </p:spPr>
        <p:txBody>
          <a:bodyPr vert="horz" wrap="square" lIns="0" tIns="12700" rIns="0" bIns="0" rtlCol="0">
            <a:spAutoFit/>
          </a:bodyPr>
          <a:lstStyle/>
          <a:p>
            <a:pPr marL="12700" algn="ctr">
              <a:lnSpc>
                <a:spcPct val="100000"/>
              </a:lnSpc>
            </a:pPr>
            <a:r>
              <a:rPr lang="en-GB" sz="6000" b="0" spc="-60" dirty="0">
                <a:latin typeface="Calibri Light"/>
                <a:cs typeface="Calibri Light"/>
              </a:rPr>
              <a:t>Data Science</a:t>
            </a:r>
            <a:br>
              <a:rPr lang="en-GB" sz="6000" b="0" spc="-60" dirty="0">
                <a:latin typeface="Calibri Light"/>
                <a:cs typeface="Calibri Light"/>
              </a:rPr>
            </a:br>
            <a:r>
              <a:rPr lang="en-GB" sz="6000" b="0" spc="-60" dirty="0">
                <a:latin typeface="Calibri Light"/>
                <a:cs typeface="Calibri Light"/>
              </a:rPr>
              <a:t>Unit-IV</a:t>
            </a:r>
            <a:br>
              <a:rPr lang="en-GB" sz="6000" b="0" spc="-60" dirty="0">
                <a:latin typeface="Calibri Light"/>
                <a:cs typeface="Calibri Light"/>
              </a:rPr>
            </a:br>
            <a:r>
              <a:rPr lang="en-GB" sz="6000" b="0" spc="-60" dirty="0">
                <a:latin typeface="Calibri Light"/>
                <a:cs typeface="Calibri Light"/>
              </a:rPr>
              <a:t>Introduction ML, </a:t>
            </a:r>
            <a:br>
              <a:rPr lang="en-GB" sz="6000" b="0" spc="-60" dirty="0">
                <a:latin typeface="Calibri Light"/>
                <a:cs typeface="Calibri Light"/>
              </a:rPr>
            </a:br>
            <a:r>
              <a:rPr lang="en-GB" sz="6000" b="0" spc="-60" dirty="0">
                <a:latin typeface="Calibri Light"/>
                <a:cs typeface="Calibri Light"/>
              </a:rPr>
              <a:t>Concept learning</a:t>
            </a:r>
            <a:br>
              <a:rPr lang="en-GB" sz="6000" b="0" spc="-60" dirty="0">
                <a:latin typeface="Calibri Light"/>
                <a:cs typeface="Calibri Light"/>
              </a:rPr>
            </a:br>
            <a:br>
              <a:rPr lang="en-GB" sz="2000" dirty="0">
                <a:latin typeface="Times New Roman"/>
                <a:cs typeface="Times New Roman"/>
              </a:rPr>
            </a:br>
            <a:r>
              <a:rPr lang="en-GB" sz="2000" dirty="0">
                <a:latin typeface="Times New Roman"/>
                <a:cs typeface="Times New Roman"/>
              </a:rPr>
              <a:t> From: </a:t>
            </a:r>
            <a:r>
              <a:rPr lang="en-GB" sz="2000" spc="-60" dirty="0">
                <a:latin typeface="Times New Roman"/>
                <a:cs typeface="Times New Roman"/>
              </a:rPr>
              <a:t>Tom </a:t>
            </a:r>
            <a:r>
              <a:rPr lang="en-GB" sz="2000" spc="-5" dirty="0">
                <a:latin typeface="Times New Roman"/>
                <a:cs typeface="Times New Roman"/>
              </a:rPr>
              <a:t>M. </a:t>
            </a:r>
            <a:r>
              <a:rPr lang="en-GB" sz="2000" dirty="0">
                <a:latin typeface="Times New Roman"/>
                <a:cs typeface="Times New Roman"/>
              </a:rPr>
              <a:t>Mitchell, Machine Learning, India Edition 2013, </a:t>
            </a:r>
            <a:r>
              <a:rPr lang="en-GB" sz="2000" spc="-5" dirty="0">
                <a:latin typeface="Times New Roman"/>
                <a:cs typeface="Times New Roman"/>
              </a:rPr>
              <a:t>McGraw</a:t>
            </a:r>
            <a:r>
              <a:rPr lang="en-GB" sz="2000" spc="-90" dirty="0">
                <a:latin typeface="Times New Roman"/>
                <a:cs typeface="Times New Roman"/>
              </a:rPr>
              <a:t> </a:t>
            </a:r>
            <a:r>
              <a:rPr lang="en-GB" sz="2000" spc="-5" dirty="0">
                <a:latin typeface="Times New Roman"/>
                <a:cs typeface="Times New Roman"/>
              </a:rPr>
              <a:t>Hill  </a:t>
            </a:r>
            <a:r>
              <a:rPr lang="en-GB" sz="2000" dirty="0">
                <a:latin typeface="Times New Roman"/>
                <a:cs typeface="Times New Roman"/>
              </a:rPr>
              <a:t>Education.</a:t>
            </a:r>
            <a:br>
              <a:rPr lang="en-GB" sz="2000" dirty="0">
                <a:latin typeface="Times New Roman"/>
                <a:cs typeface="Times New Roman"/>
              </a:rPr>
            </a:br>
            <a:endParaRPr sz="2000" dirty="0">
              <a:latin typeface="Calibri Light"/>
              <a:cs typeface="Calibri Light"/>
            </a:endParaRPr>
          </a:p>
        </p:txBody>
      </p:sp>
      <p:sp>
        <p:nvSpPr>
          <p:cNvPr id="7" name="Slide Number Placeholder 6">
            <a:extLst>
              <a:ext uri="{FF2B5EF4-FFF2-40B4-BE49-F238E27FC236}">
                <a16:creationId xmlns:a16="http://schemas.microsoft.com/office/drawing/2014/main" id="{99D6D89C-20C0-4E0F-B3B8-635A3106EFF9}"/>
              </a:ext>
            </a:extLst>
          </p:cNvPr>
          <p:cNvSpPr>
            <a:spLocks noGrp="1"/>
          </p:cNvSpPr>
          <p:nvPr>
            <p:ph type="sldNum" sz="quarter" idx="7"/>
          </p:nvPr>
        </p:nvSpPr>
        <p:spPr/>
        <p:txBody>
          <a:bodyPr/>
          <a:lstStyle/>
          <a:p>
            <a:pPr marL="25400">
              <a:lnSpc>
                <a:spcPts val="1240"/>
              </a:lnSpc>
            </a:pPr>
            <a:fld id="{81D60167-4931-47E6-BA6A-407CBD079E47}" type="slidenum">
              <a:rPr lang="en-US" smtClean="0"/>
              <a:t>1</a:t>
            </a:fld>
            <a:endParaRPr lang="en-US" dirty="0"/>
          </a:p>
        </p:txBody>
      </p:sp>
      <p:sp>
        <p:nvSpPr>
          <p:cNvPr id="8" name="Rectangle 7">
            <a:extLst>
              <a:ext uri="{FF2B5EF4-FFF2-40B4-BE49-F238E27FC236}">
                <a16:creationId xmlns:a16="http://schemas.microsoft.com/office/drawing/2014/main" id="{AE03DE71-8993-4299-9CA5-C5E672687482}"/>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90DE7F5-86C2-4312-8B21-76DDC8E87466}"/>
              </a:ext>
            </a:extLst>
          </p:cNvPr>
          <p:cNvCxnSpPr/>
          <p:nvPr/>
        </p:nvCxnSpPr>
        <p:spPr>
          <a:xfrm>
            <a:off x="152400" y="3429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a:t>
            </a:fld>
            <a:endParaRPr dirty="0"/>
          </a:p>
        </p:txBody>
      </p:sp>
      <p:sp>
        <p:nvSpPr>
          <p:cNvPr id="2" name="object 2"/>
          <p:cNvSpPr txBox="1">
            <a:spLocks noGrp="1"/>
          </p:cNvSpPr>
          <p:nvPr>
            <p:ph type="title"/>
          </p:nvPr>
        </p:nvSpPr>
        <p:spPr>
          <a:xfrm>
            <a:off x="381000" y="279583"/>
            <a:ext cx="9609455" cy="697230"/>
          </a:xfrm>
          <a:prstGeom prst="rect">
            <a:avLst/>
          </a:prstGeom>
        </p:spPr>
        <p:txBody>
          <a:bodyPr vert="horz" wrap="square" lIns="0" tIns="13335" rIns="0" bIns="0" rtlCol="0">
            <a:spAutoFit/>
          </a:bodyPr>
          <a:lstStyle/>
          <a:p>
            <a:pPr marL="12700">
              <a:lnSpc>
                <a:spcPct val="100000"/>
              </a:lnSpc>
              <a:spcBef>
                <a:spcPts val="105"/>
              </a:spcBef>
            </a:pPr>
            <a:r>
              <a:rPr sz="4400" dirty="0"/>
              <a:t>Areas of Influence </a:t>
            </a:r>
            <a:r>
              <a:rPr sz="4400" spc="-5" dirty="0"/>
              <a:t>for Machine</a:t>
            </a:r>
            <a:r>
              <a:rPr sz="4400" spc="-80" dirty="0"/>
              <a:t> </a:t>
            </a:r>
            <a:r>
              <a:rPr sz="4400" spc="-5" dirty="0"/>
              <a:t>Learning</a:t>
            </a:r>
            <a:endParaRPr sz="4400" dirty="0"/>
          </a:p>
        </p:txBody>
      </p:sp>
      <p:sp>
        <p:nvSpPr>
          <p:cNvPr id="3" name="object 3"/>
          <p:cNvSpPr txBox="1"/>
          <p:nvPr/>
        </p:nvSpPr>
        <p:spPr>
          <a:xfrm>
            <a:off x="1374395" y="1849572"/>
            <a:ext cx="9901555" cy="4031615"/>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0665" algn="l"/>
                <a:tab pos="241300" algn="l"/>
              </a:tabLst>
            </a:pPr>
            <a:r>
              <a:rPr sz="2200" b="1" i="1" spc="-5" dirty="0">
                <a:latin typeface="Times New Roman"/>
                <a:cs typeface="Times New Roman"/>
              </a:rPr>
              <a:t>Statistics:</a:t>
            </a:r>
            <a:r>
              <a:rPr sz="2200" b="1" i="1" spc="110" dirty="0">
                <a:latin typeface="Times New Roman"/>
                <a:cs typeface="Times New Roman"/>
              </a:rPr>
              <a:t> </a:t>
            </a:r>
            <a:r>
              <a:rPr sz="2200" spc="-5" dirty="0">
                <a:latin typeface="Times New Roman"/>
                <a:cs typeface="Times New Roman"/>
              </a:rPr>
              <a:t>How</a:t>
            </a:r>
            <a:r>
              <a:rPr sz="2200" spc="114" dirty="0">
                <a:latin typeface="Times New Roman"/>
                <a:cs typeface="Times New Roman"/>
              </a:rPr>
              <a:t> </a:t>
            </a:r>
            <a:r>
              <a:rPr sz="2200" spc="-5" dirty="0">
                <a:latin typeface="Times New Roman"/>
                <a:cs typeface="Times New Roman"/>
              </a:rPr>
              <a:t>best</a:t>
            </a:r>
            <a:r>
              <a:rPr sz="2200" spc="114" dirty="0">
                <a:latin typeface="Times New Roman"/>
                <a:cs typeface="Times New Roman"/>
              </a:rPr>
              <a:t> </a:t>
            </a:r>
            <a:r>
              <a:rPr sz="2200" spc="-5" dirty="0">
                <a:latin typeface="Times New Roman"/>
                <a:cs typeface="Times New Roman"/>
              </a:rPr>
              <a:t>to</a:t>
            </a:r>
            <a:r>
              <a:rPr sz="2200" spc="120" dirty="0">
                <a:latin typeface="Times New Roman"/>
                <a:cs typeface="Times New Roman"/>
              </a:rPr>
              <a:t> </a:t>
            </a:r>
            <a:r>
              <a:rPr sz="2200" spc="-5" dirty="0">
                <a:latin typeface="Times New Roman"/>
                <a:cs typeface="Times New Roman"/>
              </a:rPr>
              <a:t>use</a:t>
            </a:r>
            <a:r>
              <a:rPr sz="2200" spc="110" dirty="0">
                <a:latin typeface="Times New Roman"/>
                <a:cs typeface="Times New Roman"/>
              </a:rPr>
              <a:t> </a:t>
            </a:r>
            <a:r>
              <a:rPr sz="2200" spc="-5" dirty="0">
                <a:latin typeface="Times New Roman"/>
                <a:cs typeface="Times New Roman"/>
              </a:rPr>
              <a:t>samples</a:t>
            </a:r>
            <a:r>
              <a:rPr sz="2200" spc="114" dirty="0">
                <a:latin typeface="Times New Roman"/>
                <a:cs typeface="Times New Roman"/>
              </a:rPr>
              <a:t> </a:t>
            </a:r>
            <a:r>
              <a:rPr sz="2200" dirty="0">
                <a:latin typeface="Times New Roman"/>
                <a:cs typeface="Times New Roman"/>
              </a:rPr>
              <a:t>drawn</a:t>
            </a:r>
            <a:r>
              <a:rPr sz="2200" spc="120" dirty="0">
                <a:latin typeface="Times New Roman"/>
                <a:cs typeface="Times New Roman"/>
              </a:rPr>
              <a:t> </a:t>
            </a:r>
            <a:r>
              <a:rPr sz="2200" dirty="0">
                <a:latin typeface="Times New Roman"/>
                <a:cs typeface="Times New Roman"/>
              </a:rPr>
              <a:t>from</a:t>
            </a:r>
            <a:r>
              <a:rPr sz="2200" spc="100" dirty="0">
                <a:latin typeface="Times New Roman"/>
                <a:cs typeface="Times New Roman"/>
              </a:rPr>
              <a:t> </a:t>
            </a:r>
            <a:r>
              <a:rPr sz="2200" dirty="0">
                <a:latin typeface="Times New Roman"/>
                <a:cs typeface="Times New Roman"/>
              </a:rPr>
              <a:t>unknown</a:t>
            </a:r>
            <a:r>
              <a:rPr sz="2200" spc="125" dirty="0">
                <a:latin typeface="Times New Roman"/>
                <a:cs typeface="Times New Roman"/>
              </a:rPr>
              <a:t> </a:t>
            </a:r>
            <a:r>
              <a:rPr sz="2200" dirty="0">
                <a:latin typeface="Times New Roman"/>
                <a:cs typeface="Times New Roman"/>
              </a:rPr>
              <a:t>probability</a:t>
            </a:r>
            <a:r>
              <a:rPr sz="2200" spc="135" dirty="0">
                <a:latin typeface="Times New Roman"/>
                <a:cs typeface="Times New Roman"/>
              </a:rPr>
              <a:t> </a:t>
            </a:r>
            <a:r>
              <a:rPr sz="2200" spc="-5" dirty="0">
                <a:latin typeface="Times New Roman"/>
                <a:cs typeface="Times New Roman"/>
              </a:rPr>
              <a:t>distributions</a:t>
            </a:r>
            <a:r>
              <a:rPr sz="2200" spc="114" dirty="0">
                <a:latin typeface="Times New Roman"/>
                <a:cs typeface="Times New Roman"/>
              </a:rPr>
              <a:t> </a:t>
            </a:r>
            <a:r>
              <a:rPr sz="2200" spc="-5" dirty="0">
                <a:latin typeface="Times New Roman"/>
                <a:cs typeface="Times New Roman"/>
              </a:rPr>
              <a:t>to</a:t>
            </a:r>
            <a:endParaRPr sz="2200" dirty="0">
              <a:latin typeface="Times New Roman"/>
              <a:cs typeface="Times New Roman"/>
            </a:endParaRPr>
          </a:p>
          <a:p>
            <a:pPr marL="241300">
              <a:lnSpc>
                <a:spcPct val="100000"/>
              </a:lnSpc>
              <a:spcBef>
                <a:spcPts val="5"/>
              </a:spcBef>
            </a:pPr>
            <a:r>
              <a:rPr sz="2200" spc="-5" dirty="0">
                <a:latin typeface="Times New Roman"/>
                <a:cs typeface="Times New Roman"/>
              </a:rPr>
              <a:t>help decide from which distribution </a:t>
            </a:r>
            <a:r>
              <a:rPr sz="2200" spc="-10" dirty="0">
                <a:latin typeface="Times New Roman"/>
                <a:cs typeface="Times New Roman"/>
              </a:rPr>
              <a:t>some </a:t>
            </a:r>
            <a:r>
              <a:rPr sz="2200" spc="-5" dirty="0">
                <a:latin typeface="Times New Roman"/>
                <a:cs typeface="Times New Roman"/>
              </a:rPr>
              <a:t>new </a:t>
            </a:r>
            <a:r>
              <a:rPr sz="2200" spc="-10" dirty="0">
                <a:latin typeface="Times New Roman"/>
                <a:cs typeface="Times New Roman"/>
              </a:rPr>
              <a:t>sample </a:t>
            </a:r>
            <a:r>
              <a:rPr sz="2200" spc="-5" dirty="0">
                <a:latin typeface="Times New Roman"/>
                <a:cs typeface="Times New Roman"/>
              </a:rPr>
              <a:t>is</a:t>
            </a:r>
            <a:r>
              <a:rPr sz="2200" spc="114" dirty="0">
                <a:latin typeface="Times New Roman"/>
                <a:cs typeface="Times New Roman"/>
              </a:rPr>
              <a:t> </a:t>
            </a:r>
            <a:r>
              <a:rPr sz="2200" spc="-5" dirty="0">
                <a:latin typeface="Times New Roman"/>
                <a:cs typeface="Times New Roman"/>
              </a:rPr>
              <a:t>drawn?</a:t>
            </a:r>
            <a:endParaRPr sz="2200" dirty="0">
              <a:latin typeface="Times New Roman"/>
              <a:cs typeface="Times New Roman"/>
            </a:endParaRPr>
          </a:p>
          <a:p>
            <a:pPr marL="241300" marR="7620" indent="-228600">
              <a:lnSpc>
                <a:spcPct val="100000"/>
              </a:lnSpc>
              <a:spcBef>
                <a:spcPts val="505"/>
              </a:spcBef>
              <a:buFont typeface="Arial"/>
              <a:buChar char="•"/>
              <a:tabLst>
                <a:tab pos="240665" algn="l"/>
                <a:tab pos="241300" algn="l"/>
                <a:tab pos="1130935" algn="l"/>
                <a:tab pos="2266315" algn="l"/>
                <a:tab pos="3699510" algn="l"/>
                <a:tab pos="4915535" algn="l"/>
                <a:tab pos="5634990" algn="l"/>
                <a:tab pos="6881495" algn="l"/>
                <a:tab pos="7785734" algn="l"/>
                <a:tab pos="9126855" algn="l"/>
              </a:tabLst>
            </a:pPr>
            <a:r>
              <a:rPr sz="2200" b="1" i="1" spc="-5" dirty="0">
                <a:latin typeface="Times New Roman"/>
                <a:cs typeface="Times New Roman"/>
              </a:rPr>
              <a:t>Brain	</a:t>
            </a:r>
            <a:r>
              <a:rPr sz="2200" b="1" i="1" spc="-15" dirty="0">
                <a:latin typeface="Times New Roman"/>
                <a:cs typeface="Times New Roman"/>
              </a:rPr>
              <a:t>M</a:t>
            </a:r>
            <a:r>
              <a:rPr sz="2200" b="1" i="1" spc="-5" dirty="0">
                <a:latin typeface="Times New Roman"/>
                <a:cs typeface="Times New Roman"/>
              </a:rPr>
              <a:t>o</a:t>
            </a:r>
            <a:r>
              <a:rPr sz="2200" b="1" i="1" dirty="0">
                <a:latin typeface="Times New Roman"/>
                <a:cs typeface="Times New Roman"/>
              </a:rPr>
              <a:t>d</a:t>
            </a:r>
            <a:r>
              <a:rPr sz="2200" b="1" i="1" spc="-25" dirty="0">
                <a:latin typeface="Times New Roman"/>
                <a:cs typeface="Times New Roman"/>
              </a:rPr>
              <a:t>e</a:t>
            </a:r>
            <a:r>
              <a:rPr sz="2200" b="1" i="1" spc="-5" dirty="0">
                <a:latin typeface="Times New Roman"/>
                <a:cs typeface="Times New Roman"/>
              </a:rPr>
              <a:t>ls</a:t>
            </a:r>
            <a:r>
              <a:rPr sz="2200" spc="-5" dirty="0">
                <a:latin typeface="Times New Roman"/>
                <a:cs typeface="Times New Roman"/>
              </a:rPr>
              <a:t>:</a:t>
            </a:r>
            <a:r>
              <a:rPr sz="2200" dirty="0">
                <a:latin typeface="Times New Roman"/>
                <a:cs typeface="Times New Roman"/>
              </a:rPr>
              <a:t>	</a:t>
            </a:r>
            <a:r>
              <a:rPr sz="2200" spc="-5" dirty="0">
                <a:latin typeface="Times New Roman"/>
                <a:cs typeface="Times New Roman"/>
              </a:rPr>
              <a:t>No</a:t>
            </a:r>
            <a:r>
              <a:rPr sz="2200" dirty="0">
                <a:latin typeface="Times New Roman"/>
                <a:cs typeface="Times New Roman"/>
              </a:rPr>
              <a:t>n</a:t>
            </a:r>
            <a:r>
              <a:rPr sz="2200" spc="-5" dirty="0">
                <a:latin typeface="Times New Roman"/>
                <a:cs typeface="Times New Roman"/>
              </a:rPr>
              <a:t>-li</a:t>
            </a:r>
            <a:r>
              <a:rPr sz="2200" dirty="0">
                <a:latin typeface="Times New Roman"/>
                <a:cs typeface="Times New Roman"/>
              </a:rPr>
              <a:t>n</a:t>
            </a:r>
            <a:r>
              <a:rPr sz="2200" spc="-5" dirty="0">
                <a:latin typeface="Times New Roman"/>
                <a:cs typeface="Times New Roman"/>
              </a:rPr>
              <a:t>ear</a:t>
            </a:r>
            <a:r>
              <a:rPr sz="2200" dirty="0">
                <a:latin typeface="Times New Roman"/>
                <a:cs typeface="Times New Roman"/>
              </a:rPr>
              <a:t>	</a:t>
            </a:r>
            <a:r>
              <a:rPr sz="2200" spc="-5" dirty="0">
                <a:latin typeface="Times New Roman"/>
                <a:cs typeface="Times New Roman"/>
              </a:rPr>
              <a:t>elem</a:t>
            </a:r>
            <a:r>
              <a:rPr sz="2200" spc="-15" dirty="0">
                <a:latin typeface="Times New Roman"/>
                <a:cs typeface="Times New Roman"/>
              </a:rPr>
              <a:t>e</a:t>
            </a:r>
            <a:r>
              <a:rPr sz="2200" spc="-5" dirty="0">
                <a:latin typeface="Times New Roman"/>
                <a:cs typeface="Times New Roman"/>
              </a:rPr>
              <a:t>nts</a:t>
            </a:r>
            <a:r>
              <a:rPr sz="2200" dirty="0">
                <a:latin typeface="Times New Roman"/>
                <a:cs typeface="Times New Roman"/>
              </a:rPr>
              <a:t>	</a:t>
            </a:r>
            <a:r>
              <a:rPr sz="2200" spc="-5" dirty="0">
                <a:latin typeface="Times New Roman"/>
                <a:cs typeface="Times New Roman"/>
              </a:rPr>
              <a:t>with</a:t>
            </a:r>
            <a:r>
              <a:rPr sz="2200" dirty="0">
                <a:latin typeface="Times New Roman"/>
                <a:cs typeface="Times New Roman"/>
              </a:rPr>
              <a:t>	</a:t>
            </a:r>
            <a:r>
              <a:rPr sz="2200" spc="-5" dirty="0">
                <a:latin typeface="Times New Roman"/>
                <a:cs typeface="Times New Roman"/>
              </a:rPr>
              <a:t>weig</a:t>
            </a:r>
            <a:r>
              <a:rPr sz="2200" dirty="0">
                <a:latin typeface="Times New Roman"/>
                <a:cs typeface="Times New Roman"/>
              </a:rPr>
              <a:t>h</a:t>
            </a:r>
            <a:r>
              <a:rPr sz="2200" spc="-5" dirty="0">
                <a:latin typeface="Times New Roman"/>
                <a:cs typeface="Times New Roman"/>
              </a:rPr>
              <a:t>ted</a:t>
            </a:r>
            <a:r>
              <a:rPr sz="2200" dirty="0">
                <a:latin typeface="Times New Roman"/>
                <a:cs typeface="Times New Roman"/>
              </a:rPr>
              <a:t>	</a:t>
            </a:r>
            <a:r>
              <a:rPr sz="2200" spc="-5" dirty="0">
                <a:latin typeface="Times New Roman"/>
                <a:cs typeface="Times New Roman"/>
              </a:rPr>
              <a:t>inputs</a:t>
            </a:r>
            <a:r>
              <a:rPr sz="2200" dirty="0">
                <a:latin typeface="Times New Roman"/>
                <a:cs typeface="Times New Roman"/>
              </a:rPr>
              <a:t>	</a:t>
            </a:r>
            <a:r>
              <a:rPr sz="2200" spc="-5" dirty="0">
                <a:latin typeface="Times New Roman"/>
                <a:cs typeface="Times New Roman"/>
              </a:rPr>
              <a:t>(Art</a:t>
            </a:r>
            <a:r>
              <a:rPr sz="2200" spc="5" dirty="0">
                <a:latin typeface="Times New Roman"/>
                <a:cs typeface="Times New Roman"/>
              </a:rPr>
              <a:t>i</a:t>
            </a:r>
            <a:r>
              <a:rPr sz="2200" spc="-5" dirty="0">
                <a:latin typeface="Times New Roman"/>
                <a:cs typeface="Times New Roman"/>
              </a:rPr>
              <a:t>ficial</a:t>
            </a:r>
            <a:r>
              <a:rPr sz="2200" dirty="0">
                <a:latin typeface="Times New Roman"/>
                <a:cs typeface="Times New Roman"/>
              </a:rPr>
              <a:t>	</a:t>
            </a:r>
            <a:r>
              <a:rPr sz="2200" spc="-5" dirty="0">
                <a:latin typeface="Times New Roman"/>
                <a:cs typeface="Times New Roman"/>
              </a:rPr>
              <a:t>Neural  Networks) have been suggested as simple models </a:t>
            </a:r>
            <a:r>
              <a:rPr sz="2200" dirty="0">
                <a:latin typeface="Times New Roman"/>
                <a:cs typeface="Times New Roman"/>
              </a:rPr>
              <a:t>of </a:t>
            </a:r>
            <a:r>
              <a:rPr sz="2200" spc="-5" dirty="0">
                <a:latin typeface="Times New Roman"/>
                <a:cs typeface="Times New Roman"/>
              </a:rPr>
              <a:t>biological</a:t>
            </a:r>
            <a:r>
              <a:rPr sz="2200" spc="60" dirty="0">
                <a:latin typeface="Times New Roman"/>
                <a:cs typeface="Times New Roman"/>
              </a:rPr>
              <a:t> </a:t>
            </a:r>
            <a:r>
              <a:rPr sz="2200" dirty="0">
                <a:latin typeface="Times New Roman"/>
                <a:cs typeface="Times New Roman"/>
              </a:rPr>
              <a:t>neurons.</a:t>
            </a:r>
          </a:p>
          <a:p>
            <a:pPr marL="241300" marR="7620" indent="-228600">
              <a:lnSpc>
                <a:spcPct val="100000"/>
              </a:lnSpc>
              <a:spcBef>
                <a:spcPts val="495"/>
              </a:spcBef>
              <a:buFont typeface="Arial"/>
              <a:buChar char="•"/>
              <a:tabLst>
                <a:tab pos="240665" algn="l"/>
                <a:tab pos="241300" algn="l"/>
              </a:tabLst>
            </a:pPr>
            <a:r>
              <a:rPr sz="2200" b="1" i="1" spc="-5" dirty="0">
                <a:latin typeface="Times New Roman"/>
                <a:cs typeface="Times New Roman"/>
              </a:rPr>
              <a:t>Adaptive Control Theory</a:t>
            </a:r>
            <a:r>
              <a:rPr sz="2200" spc="-5" dirty="0">
                <a:latin typeface="Times New Roman"/>
                <a:cs typeface="Times New Roman"/>
              </a:rPr>
              <a:t>: How to deal with controlling a process having unknown  parameters that </a:t>
            </a:r>
            <a:r>
              <a:rPr sz="2200" spc="-10" dirty="0">
                <a:latin typeface="Times New Roman"/>
                <a:cs typeface="Times New Roman"/>
              </a:rPr>
              <a:t>must </a:t>
            </a:r>
            <a:r>
              <a:rPr sz="2200" dirty="0">
                <a:latin typeface="Times New Roman"/>
                <a:cs typeface="Times New Roman"/>
              </a:rPr>
              <a:t>be </a:t>
            </a:r>
            <a:r>
              <a:rPr sz="2200" spc="-5" dirty="0">
                <a:latin typeface="Times New Roman"/>
                <a:cs typeface="Times New Roman"/>
              </a:rPr>
              <a:t>estimated </a:t>
            </a:r>
            <a:r>
              <a:rPr sz="2200" dirty="0">
                <a:latin typeface="Times New Roman"/>
                <a:cs typeface="Times New Roman"/>
              </a:rPr>
              <a:t>during</a:t>
            </a:r>
            <a:r>
              <a:rPr sz="2200" spc="95" dirty="0">
                <a:latin typeface="Times New Roman"/>
                <a:cs typeface="Times New Roman"/>
              </a:rPr>
              <a:t> </a:t>
            </a:r>
            <a:r>
              <a:rPr sz="2200" spc="-5" dirty="0">
                <a:latin typeface="Times New Roman"/>
                <a:cs typeface="Times New Roman"/>
              </a:rPr>
              <a:t>operation?</a:t>
            </a:r>
            <a:endParaRPr sz="2200" dirty="0">
              <a:latin typeface="Times New Roman"/>
              <a:cs typeface="Times New Roman"/>
            </a:endParaRPr>
          </a:p>
          <a:p>
            <a:pPr marL="241300" indent="-228600">
              <a:lnSpc>
                <a:spcPct val="100000"/>
              </a:lnSpc>
              <a:spcBef>
                <a:spcPts val="500"/>
              </a:spcBef>
              <a:buFont typeface="Arial"/>
              <a:buChar char="•"/>
              <a:tabLst>
                <a:tab pos="240665" algn="l"/>
                <a:tab pos="241300" algn="l"/>
              </a:tabLst>
            </a:pPr>
            <a:r>
              <a:rPr sz="2200" b="1" i="1" spc="-5" dirty="0">
                <a:latin typeface="Times New Roman"/>
                <a:cs typeface="Times New Roman"/>
              </a:rPr>
              <a:t>Psychology</a:t>
            </a:r>
            <a:r>
              <a:rPr sz="2200" spc="-5" dirty="0">
                <a:latin typeface="Times New Roman"/>
                <a:cs typeface="Times New Roman"/>
              </a:rPr>
              <a:t>: How to model human performance </a:t>
            </a:r>
            <a:r>
              <a:rPr sz="2200" dirty="0">
                <a:latin typeface="Times New Roman"/>
                <a:cs typeface="Times New Roman"/>
              </a:rPr>
              <a:t>on </a:t>
            </a:r>
            <a:r>
              <a:rPr sz="2200" spc="-5" dirty="0">
                <a:latin typeface="Times New Roman"/>
                <a:cs typeface="Times New Roman"/>
              </a:rPr>
              <a:t>various learning</a:t>
            </a:r>
            <a:r>
              <a:rPr sz="2200" spc="135" dirty="0">
                <a:latin typeface="Times New Roman"/>
                <a:cs typeface="Times New Roman"/>
              </a:rPr>
              <a:t> </a:t>
            </a:r>
            <a:r>
              <a:rPr sz="2200" spc="-5" dirty="0">
                <a:latin typeface="Times New Roman"/>
                <a:cs typeface="Times New Roman"/>
              </a:rPr>
              <a:t>tasks?</a:t>
            </a:r>
            <a:endParaRPr sz="2200" dirty="0">
              <a:latin typeface="Times New Roman"/>
              <a:cs typeface="Times New Roman"/>
            </a:endParaRPr>
          </a:p>
          <a:p>
            <a:pPr marL="241300" indent="-228600">
              <a:lnSpc>
                <a:spcPct val="100000"/>
              </a:lnSpc>
              <a:spcBef>
                <a:spcPts val="505"/>
              </a:spcBef>
              <a:buFont typeface="Arial"/>
              <a:buChar char="•"/>
              <a:tabLst>
                <a:tab pos="240665" algn="l"/>
                <a:tab pos="241300" algn="l"/>
              </a:tabLst>
            </a:pPr>
            <a:r>
              <a:rPr sz="2200" b="1" i="1" spc="-5" dirty="0">
                <a:latin typeface="Times New Roman"/>
                <a:cs typeface="Times New Roman"/>
              </a:rPr>
              <a:t>Artificial Intelligence</a:t>
            </a:r>
            <a:r>
              <a:rPr sz="2200" spc="-5" dirty="0">
                <a:latin typeface="Times New Roman"/>
                <a:cs typeface="Times New Roman"/>
              </a:rPr>
              <a:t>: </a:t>
            </a:r>
            <a:r>
              <a:rPr sz="2200" dirty="0">
                <a:latin typeface="Times New Roman"/>
                <a:cs typeface="Times New Roman"/>
              </a:rPr>
              <a:t>How </a:t>
            </a:r>
            <a:r>
              <a:rPr sz="2200" spc="-5" dirty="0">
                <a:latin typeface="Times New Roman"/>
                <a:cs typeface="Times New Roman"/>
              </a:rPr>
              <a:t>to write algorithms to acquire the knowledge humans</a:t>
            </a:r>
            <a:r>
              <a:rPr sz="2200" spc="75" dirty="0">
                <a:latin typeface="Times New Roman"/>
                <a:cs typeface="Times New Roman"/>
              </a:rPr>
              <a:t> </a:t>
            </a:r>
            <a:r>
              <a:rPr sz="2200" spc="-5" dirty="0">
                <a:latin typeface="Times New Roman"/>
                <a:cs typeface="Times New Roman"/>
              </a:rPr>
              <a:t>are</a:t>
            </a:r>
            <a:endParaRPr sz="2200" dirty="0">
              <a:latin typeface="Times New Roman"/>
              <a:cs typeface="Times New Roman"/>
            </a:endParaRPr>
          </a:p>
          <a:p>
            <a:pPr marL="241300">
              <a:lnSpc>
                <a:spcPct val="100000"/>
              </a:lnSpc>
              <a:spcBef>
                <a:spcPts val="5"/>
              </a:spcBef>
            </a:pPr>
            <a:r>
              <a:rPr sz="2200" spc="-5" dirty="0">
                <a:latin typeface="Times New Roman"/>
                <a:cs typeface="Times New Roman"/>
              </a:rPr>
              <a:t>able to acquire, at least, as well as</a:t>
            </a:r>
            <a:r>
              <a:rPr sz="2200" spc="35" dirty="0">
                <a:latin typeface="Times New Roman"/>
                <a:cs typeface="Times New Roman"/>
              </a:rPr>
              <a:t> </a:t>
            </a:r>
            <a:r>
              <a:rPr sz="2200" spc="-5" dirty="0">
                <a:latin typeface="Times New Roman"/>
                <a:cs typeface="Times New Roman"/>
              </a:rPr>
              <a:t>humans?</a:t>
            </a:r>
            <a:endParaRPr sz="2200" dirty="0">
              <a:latin typeface="Times New Roman"/>
              <a:cs typeface="Times New Roman"/>
            </a:endParaRPr>
          </a:p>
          <a:p>
            <a:pPr marL="241300" marR="5080" indent="-228600">
              <a:lnSpc>
                <a:spcPct val="100000"/>
              </a:lnSpc>
              <a:spcBef>
                <a:spcPts val="490"/>
              </a:spcBef>
              <a:buFont typeface="Arial"/>
              <a:buChar char="•"/>
              <a:tabLst>
                <a:tab pos="240665" algn="l"/>
                <a:tab pos="241300" algn="l"/>
                <a:tab pos="1903730" algn="l"/>
                <a:tab pos="2976880" algn="l"/>
                <a:tab pos="3676650" algn="l"/>
                <a:tab pos="4052570" algn="l"/>
                <a:tab pos="4907915" algn="l"/>
                <a:tab pos="5825490" algn="l"/>
                <a:tab pos="6788784" algn="l"/>
                <a:tab pos="7180580" algn="l"/>
                <a:tab pos="8456295" algn="l"/>
                <a:tab pos="9671050" algn="l"/>
              </a:tabLst>
            </a:pPr>
            <a:r>
              <a:rPr sz="2200" b="1" i="1" spc="-5" dirty="0">
                <a:latin typeface="Times New Roman"/>
                <a:cs typeface="Times New Roman"/>
              </a:rPr>
              <a:t>Evoluti</a:t>
            </a:r>
            <a:r>
              <a:rPr sz="2200" b="1" i="1" dirty="0">
                <a:latin typeface="Times New Roman"/>
                <a:cs typeface="Times New Roman"/>
              </a:rPr>
              <a:t>o</a:t>
            </a:r>
            <a:r>
              <a:rPr sz="2200" b="1" i="1" spc="-5" dirty="0">
                <a:latin typeface="Times New Roman"/>
                <a:cs typeface="Times New Roman"/>
              </a:rPr>
              <a:t>n</a:t>
            </a:r>
            <a:r>
              <a:rPr sz="2200" b="1" i="1" dirty="0">
                <a:latin typeface="Times New Roman"/>
                <a:cs typeface="Times New Roman"/>
              </a:rPr>
              <a:t>a</a:t>
            </a:r>
            <a:r>
              <a:rPr sz="2200" b="1" i="1" spc="-5" dirty="0">
                <a:latin typeface="Times New Roman"/>
                <a:cs typeface="Times New Roman"/>
              </a:rPr>
              <a:t>ry</a:t>
            </a:r>
            <a:r>
              <a:rPr sz="2200" b="1" i="1" dirty="0">
                <a:latin typeface="Times New Roman"/>
                <a:cs typeface="Times New Roman"/>
              </a:rPr>
              <a:t>	</a:t>
            </a:r>
            <a:r>
              <a:rPr sz="2200" b="1" i="1" spc="-5" dirty="0">
                <a:latin typeface="Times New Roman"/>
                <a:cs typeface="Times New Roman"/>
              </a:rPr>
              <a:t>Models</a:t>
            </a:r>
            <a:r>
              <a:rPr sz="2200" spc="-5" dirty="0">
                <a:latin typeface="Times New Roman"/>
                <a:cs typeface="Times New Roman"/>
              </a:rPr>
              <a:t>:</a:t>
            </a:r>
            <a:r>
              <a:rPr sz="2200" dirty="0">
                <a:latin typeface="Times New Roman"/>
                <a:cs typeface="Times New Roman"/>
              </a:rPr>
              <a:t>	</a:t>
            </a:r>
            <a:r>
              <a:rPr sz="2200" spc="-20" dirty="0">
                <a:latin typeface="Times New Roman"/>
                <a:cs typeface="Times New Roman"/>
              </a:rPr>
              <a:t>H</a:t>
            </a:r>
            <a:r>
              <a:rPr sz="2200" spc="-5" dirty="0">
                <a:latin typeface="Times New Roman"/>
                <a:cs typeface="Times New Roman"/>
              </a:rPr>
              <a:t>ow</a:t>
            </a:r>
            <a:r>
              <a:rPr sz="2200" dirty="0">
                <a:latin typeface="Times New Roman"/>
                <a:cs typeface="Times New Roman"/>
              </a:rPr>
              <a:t>	</a:t>
            </a:r>
            <a:r>
              <a:rPr sz="2200" spc="-5" dirty="0">
                <a:latin typeface="Times New Roman"/>
                <a:cs typeface="Times New Roman"/>
              </a:rPr>
              <a:t>to</a:t>
            </a:r>
            <a:r>
              <a:rPr sz="2200" dirty="0">
                <a:latin typeface="Times New Roman"/>
                <a:cs typeface="Times New Roman"/>
              </a:rPr>
              <a:t>	</a:t>
            </a:r>
            <a:r>
              <a:rPr sz="2200" spc="-25" dirty="0">
                <a:latin typeface="Times New Roman"/>
                <a:cs typeface="Times New Roman"/>
              </a:rPr>
              <a:t>m</a:t>
            </a:r>
            <a:r>
              <a:rPr sz="2200" spc="-5" dirty="0">
                <a:latin typeface="Times New Roman"/>
                <a:cs typeface="Times New Roman"/>
              </a:rPr>
              <a:t>o</a:t>
            </a:r>
            <a:r>
              <a:rPr sz="2200" dirty="0">
                <a:latin typeface="Times New Roman"/>
                <a:cs typeface="Times New Roman"/>
              </a:rPr>
              <a:t>d</a:t>
            </a:r>
            <a:r>
              <a:rPr sz="2200" spc="-5" dirty="0">
                <a:latin typeface="Times New Roman"/>
                <a:cs typeface="Times New Roman"/>
              </a:rPr>
              <a:t>el</a:t>
            </a:r>
            <a:r>
              <a:rPr sz="2200" dirty="0">
                <a:latin typeface="Times New Roman"/>
                <a:cs typeface="Times New Roman"/>
              </a:rPr>
              <a:t>	</a:t>
            </a:r>
            <a:r>
              <a:rPr sz="2200" spc="-5" dirty="0">
                <a:latin typeface="Times New Roman"/>
                <a:cs typeface="Times New Roman"/>
              </a:rPr>
              <a:t>cert</a:t>
            </a:r>
            <a:r>
              <a:rPr sz="2200" spc="-15" dirty="0">
                <a:latin typeface="Times New Roman"/>
                <a:cs typeface="Times New Roman"/>
              </a:rPr>
              <a:t>a</a:t>
            </a:r>
            <a:r>
              <a:rPr sz="2200" spc="-5" dirty="0">
                <a:latin typeface="Times New Roman"/>
                <a:cs typeface="Times New Roman"/>
              </a:rPr>
              <a:t>in</a:t>
            </a:r>
            <a:r>
              <a:rPr sz="2200" dirty="0">
                <a:latin typeface="Times New Roman"/>
                <a:cs typeface="Times New Roman"/>
              </a:rPr>
              <a:t>	</a:t>
            </a:r>
            <a:r>
              <a:rPr sz="2200" spc="-5" dirty="0">
                <a:latin typeface="Times New Roman"/>
                <a:cs typeface="Times New Roman"/>
              </a:rPr>
              <a:t>aspects</a:t>
            </a:r>
            <a:r>
              <a:rPr sz="2200" dirty="0">
                <a:latin typeface="Times New Roman"/>
                <a:cs typeface="Times New Roman"/>
              </a:rPr>
              <a:t>	o</a:t>
            </a:r>
            <a:r>
              <a:rPr sz="2200" spc="-5" dirty="0">
                <a:latin typeface="Times New Roman"/>
                <a:cs typeface="Times New Roman"/>
              </a:rPr>
              <a:t>f</a:t>
            </a:r>
            <a:r>
              <a:rPr sz="2200" dirty="0">
                <a:latin typeface="Times New Roman"/>
                <a:cs typeface="Times New Roman"/>
              </a:rPr>
              <a:t>	</a:t>
            </a:r>
            <a:r>
              <a:rPr sz="2200" spc="-5" dirty="0">
                <a:latin typeface="Times New Roman"/>
                <a:cs typeface="Times New Roman"/>
              </a:rPr>
              <a:t>biological</a:t>
            </a:r>
            <a:r>
              <a:rPr sz="2200" dirty="0">
                <a:latin typeface="Times New Roman"/>
                <a:cs typeface="Times New Roman"/>
              </a:rPr>
              <a:t>	</a:t>
            </a:r>
            <a:r>
              <a:rPr sz="2200" spc="-5" dirty="0">
                <a:latin typeface="Times New Roman"/>
                <a:cs typeface="Times New Roman"/>
              </a:rPr>
              <a:t>ev</a:t>
            </a:r>
            <a:r>
              <a:rPr sz="2200" dirty="0">
                <a:latin typeface="Times New Roman"/>
                <a:cs typeface="Times New Roman"/>
              </a:rPr>
              <a:t>o</a:t>
            </a:r>
            <a:r>
              <a:rPr sz="2200" spc="-5" dirty="0">
                <a:latin typeface="Times New Roman"/>
                <a:cs typeface="Times New Roman"/>
              </a:rPr>
              <a:t>lut</a:t>
            </a:r>
            <a:r>
              <a:rPr sz="2200" spc="-15" dirty="0">
                <a:latin typeface="Times New Roman"/>
                <a:cs typeface="Times New Roman"/>
              </a:rPr>
              <a:t>i</a:t>
            </a:r>
            <a:r>
              <a:rPr sz="2200" spc="-5" dirty="0">
                <a:latin typeface="Times New Roman"/>
                <a:cs typeface="Times New Roman"/>
              </a:rPr>
              <a:t>on</a:t>
            </a:r>
            <a:r>
              <a:rPr sz="2200" dirty="0">
                <a:latin typeface="Times New Roman"/>
                <a:cs typeface="Times New Roman"/>
              </a:rPr>
              <a:t>	</a:t>
            </a:r>
            <a:r>
              <a:rPr sz="2200" spc="-5" dirty="0">
                <a:latin typeface="Times New Roman"/>
                <a:cs typeface="Times New Roman"/>
              </a:rPr>
              <a:t>to  improve the performance </a:t>
            </a:r>
            <a:r>
              <a:rPr sz="2200" dirty="0">
                <a:latin typeface="Times New Roman"/>
                <a:cs typeface="Times New Roman"/>
              </a:rPr>
              <a:t>of </a:t>
            </a:r>
            <a:r>
              <a:rPr sz="2200" spc="-5" dirty="0">
                <a:latin typeface="Times New Roman"/>
                <a:cs typeface="Times New Roman"/>
              </a:rPr>
              <a:t>computer</a:t>
            </a:r>
            <a:r>
              <a:rPr sz="2200" spc="85" dirty="0">
                <a:latin typeface="Times New Roman"/>
                <a:cs typeface="Times New Roman"/>
              </a:rPr>
              <a:t> </a:t>
            </a:r>
            <a:r>
              <a:rPr sz="2200" spc="-5" dirty="0">
                <a:latin typeface="Times New Roman"/>
                <a:cs typeface="Times New Roman"/>
              </a:rPr>
              <a:t>programs?</a:t>
            </a:r>
            <a:endParaRPr sz="2200" dirty="0">
              <a:latin typeface="Times New Roman"/>
              <a:cs typeface="Times New Roman"/>
            </a:endParaRPr>
          </a:p>
        </p:txBody>
      </p:sp>
      <p:sp>
        <p:nvSpPr>
          <p:cNvPr id="6" name="Rectangle 5">
            <a:extLst>
              <a:ext uri="{FF2B5EF4-FFF2-40B4-BE49-F238E27FC236}">
                <a16:creationId xmlns:a16="http://schemas.microsoft.com/office/drawing/2014/main" id="{D6E9CA78-0E96-4425-9F1A-9DA01271174F}"/>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D187379-90CA-44C4-80F4-5F5E29CEEE73}"/>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a:t>
            </a:fld>
            <a:endParaRPr dirty="0"/>
          </a:p>
        </p:txBody>
      </p:sp>
      <p:sp>
        <p:nvSpPr>
          <p:cNvPr id="2" name="object 2"/>
          <p:cNvSpPr txBox="1">
            <a:spLocks noGrp="1"/>
          </p:cNvSpPr>
          <p:nvPr>
            <p:ph type="title"/>
          </p:nvPr>
        </p:nvSpPr>
        <p:spPr>
          <a:xfrm>
            <a:off x="304800" y="398856"/>
            <a:ext cx="7575550" cy="697230"/>
          </a:xfrm>
          <a:prstGeom prst="rect">
            <a:avLst/>
          </a:prstGeom>
        </p:spPr>
        <p:txBody>
          <a:bodyPr vert="horz" wrap="square" lIns="0" tIns="13335" rIns="0" bIns="0" rtlCol="0">
            <a:spAutoFit/>
          </a:bodyPr>
          <a:lstStyle/>
          <a:p>
            <a:pPr marL="12700">
              <a:lnSpc>
                <a:spcPct val="100000"/>
              </a:lnSpc>
              <a:spcBef>
                <a:spcPts val="105"/>
              </a:spcBef>
            </a:pPr>
            <a:r>
              <a:rPr sz="4400" spc="-5" dirty="0"/>
              <a:t>Machine Learning: </a:t>
            </a:r>
            <a:r>
              <a:rPr sz="4400" dirty="0"/>
              <a:t>A</a:t>
            </a:r>
            <a:r>
              <a:rPr sz="4400" spc="-80" dirty="0"/>
              <a:t> </a:t>
            </a:r>
            <a:r>
              <a:rPr sz="4400" dirty="0"/>
              <a:t>Definition</a:t>
            </a:r>
          </a:p>
        </p:txBody>
      </p:sp>
      <p:sp>
        <p:nvSpPr>
          <p:cNvPr id="3" name="object 3"/>
          <p:cNvSpPr txBox="1"/>
          <p:nvPr/>
        </p:nvSpPr>
        <p:spPr>
          <a:xfrm>
            <a:off x="915670" y="1586452"/>
            <a:ext cx="10360660" cy="3751155"/>
          </a:xfrm>
          <a:prstGeom prst="rect">
            <a:avLst/>
          </a:prstGeom>
        </p:spPr>
        <p:txBody>
          <a:bodyPr vert="horz" wrap="square" lIns="0" tIns="67945" rIns="0" bIns="0" rtlCol="0">
            <a:spAutoFit/>
          </a:bodyPr>
          <a:lstStyle/>
          <a:p>
            <a:pPr marL="12700" marR="5080" indent="-635" algn="just">
              <a:lnSpc>
                <a:spcPct val="90000"/>
              </a:lnSpc>
              <a:spcBef>
                <a:spcPts val="535"/>
              </a:spcBef>
            </a:pPr>
            <a:r>
              <a:rPr lang="en-GB" sz="2800" b="0" i="0" dirty="0">
                <a:effectLst/>
                <a:latin typeface="Times New Roman" panose="02020603050405020304" pitchFamily="18" charset="0"/>
                <a:cs typeface="Times New Roman" panose="02020603050405020304" pitchFamily="18" charset="0"/>
              </a:rPr>
              <a:t>Machine learning is an application of artificial intelligence that uses statistical techniques to enable computers to learn and make decisions without being explicitly programmed. </a:t>
            </a:r>
          </a:p>
          <a:p>
            <a:pPr marL="12700" marR="5080" indent="-635" algn="just">
              <a:lnSpc>
                <a:spcPct val="90000"/>
              </a:lnSpc>
              <a:spcBef>
                <a:spcPts val="535"/>
              </a:spcBef>
            </a:pPr>
            <a:r>
              <a:rPr lang="en-GB" sz="2800" b="0" i="0" dirty="0">
                <a:effectLst/>
                <a:latin typeface="Times New Roman" panose="02020603050405020304" pitchFamily="18" charset="0"/>
                <a:cs typeface="Times New Roman" panose="02020603050405020304" pitchFamily="18" charset="0"/>
              </a:rPr>
              <a:t>It is predicated on the notion that computers can learn from data, spot patterns, and make judgments with little assistance from humans.</a:t>
            </a:r>
          </a:p>
          <a:p>
            <a:pPr marL="12700" marR="5080" indent="-635" algn="just">
              <a:lnSpc>
                <a:spcPct val="90000"/>
              </a:lnSpc>
              <a:spcBef>
                <a:spcPts val="535"/>
              </a:spcBef>
            </a:pPr>
            <a:endParaRPr lang="en-GB" sz="2800" dirty="0">
              <a:latin typeface="Times New Roman"/>
              <a:cs typeface="Times New Roman"/>
            </a:endParaRPr>
          </a:p>
          <a:p>
            <a:pPr marL="12700" marR="5080" indent="-635" algn="just">
              <a:lnSpc>
                <a:spcPct val="90000"/>
              </a:lnSpc>
              <a:spcBef>
                <a:spcPts val="535"/>
              </a:spcBef>
            </a:pPr>
            <a:r>
              <a:rPr sz="2800" dirty="0">
                <a:latin typeface="Times New Roman"/>
                <a:cs typeface="Times New Roman"/>
              </a:rPr>
              <a:t>A </a:t>
            </a:r>
            <a:r>
              <a:rPr sz="2800" spc="-5" dirty="0">
                <a:latin typeface="Times New Roman"/>
                <a:cs typeface="Times New Roman"/>
              </a:rPr>
              <a:t>computer </a:t>
            </a:r>
            <a:r>
              <a:rPr sz="2800" dirty="0">
                <a:latin typeface="Times New Roman"/>
                <a:cs typeface="Times New Roman"/>
              </a:rPr>
              <a:t>program </a:t>
            </a:r>
            <a:r>
              <a:rPr sz="2800" spc="-5" dirty="0">
                <a:latin typeface="Times New Roman"/>
                <a:cs typeface="Times New Roman"/>
              </a:rPr>
              <a:t>is </a:t>
            </a:r>
            <a:r>
              <a:rPr sz="2800" dirty="0">
                <a:latin typeface="Times New Roman"/>
                <a:cs typeface="Times New Roman"/>
              </a:rPr>
              <a:t>said </a:t>
            </a:r>
            <a:r>
              <a:rPr sz="2800" spc="-5" dirty="0">
                <a:latin typeface="Times New Roman"/>
                <a:cs typeface="Times New Roman"/>
              </a:rPr>
              <a:t>to </a:t>
            </a:r>
            <a:r>
              <a:rPr sz="2800" dirty="0">
                <a:latin typeface="Times New Roman"/>
                <a:cs typeface="Times New Roman"/>
              </a:rPr>
              <a:t>learn from experience E  with respect </a:t>
            </a:r>
            <a:r>
              <a:rPr sz="2800" spc="-5" dirty="0">
                <a:latin typeface="Times New Roman"/>
                <a:cs typeface="Times New Roman"/>
              </a:rPr>
              <a:t>to </a:t>
            </a:r>
            <a:r>
              <a:rPr sz="2800" dirty="0">
                <a:latin typeface="Times New Roman"/>
                <a:cs typeface="Times New Roman"/>
              </a:rPr>
              <a:t>some class of </a:t>
            </a:r>
            <a:r>
              <a:rPr sz="2800" spc="-5" dirty="0">
                <a:latin typeface="Times New Roman"/>
                <a:cs typeface="Times New Roman"/>
              </a:rPr>
              <a:t>tasks </a:t>
            </a:r>
            <a:r>
              <a:rPr sz="2800" dirty="0">
                <a:latin typeface="Times New Roman"/>
                <a:cs typeface="Times New Roman"/>
              </a:rPr>
              <a:t>T and performance  </a:t>
            </a:r>
            <a:r>
              <a:rPr sz="2800" spc="-5" dirty="0">
                <a:latin typeface="Times New Roman"/>
                <a:cs typeface="Times New Roman"/>
              </a:rPr>
              <a:t>measure </a:t>
            </a:r>
            <a:r>
              <a:rPr sz="2800" spc="-200" dirty="0">
                <a:latin typeface="Times New Roman"/>
                <a:cs typeface="Times New Roman"/>
              </a:rPr>
              <a:t>P, </a:t>
            </a:r>
            <a:r>
              <a:rPr sz="2800" spc="-5" dirty="0">
                <a:latin typeface="Times New Roman"/>
                <a:cs typeface="Times New Roman"/>
              </a:rPr>
              <a:t>if </a:t>
            </a:r>
            <a:r>
              <a:rPr sz="2800" spc="-10" dirty="0">
                <a:latin typeface="Times New Roman"/>
                <a:cs typeface="Times New Roman"/>
              </a:rPr>
              <a:t>its </a:t>
            </a:r>
            <a:r>
              <a:rPr sz="2800" dirty="0">
                <a:latin typeface="Times New Roman"/>
                <a:cs typeface="Times New Roman"/>
              </a:rPr>
              <a:t>performance at tasks in </a:t>
            </a:r>
            <a:r>
              <a:rPr sz="2800" spc="-135" dirty="0">
                <a:latin typeface="Times New Roman"/>
                <a:cs typeface="Times New Roman"/>
              </a:rPr>
              <a:t>T, </a:t>
            </a:r>
            <a:r>
              <a:rPr sz="2800" spc="-5" dirty="0">
                <a:latin typeface="Times New Roman"/>
                <a:cs typeface="Times New Roman"/>
              </a:rPr>
              <a:t>as measured  </a:t>
            </a:r>
            <a:r>
              <a:rPr sz="2800" dirty="0">
                <a:latin typeface="Times New Roman"/>
                <a:cs typeface="Times New Roman"/>
              </a:rPr>
              <a:t>by </a:t>
            </a:r>
            <a:r>
              <a:rPr sz="2800" spc="-200" dirty="0">
                <a:latin typeface="Times New Roman"/>
                <a:cs typeface="Times New Roman"/>
              </a:rPr>
              <a:t>P, </a:t>
            </a:r>
            <a:r>
              <a:rPr sz="2800" dirty="0">
                <a:latin typeface="Times New Roman"/>
                <a:cs typeface="Times New Roman"/>
              </a:rPr>
              <a:t>improves with </a:t>
            </a:r>
            <a:r>
              <a:rPr sz="2800" spc="-5" dirty="0">
                <a:latin typeface="Times New Roman"/>
                <a:cs typeface="Times New Roman"/>
              </a:rPr>
              <a:t>experience</a:t>
            </a:r>
            <a:r>
              <a:rPr sz="2800" spc="195" dirty="0">
                <a:latin typeface="Times New Roman"/>
                <a:cs typeface="Times New Roman"/>
              </a:rPr>
              <a:t> </a:t>
            </a:r>
            <a:r>
              <a:rPr sz="2800" spc="-5" dirty="0">
                <a:latin typeface="Times New Roman"/>
                <a:cs typeface="Times New Roman"/>
              </a:rPr>
              <a:t>E.</a:t>
            </a:r>
            <a:endParaRPr sz="2800" dirty="0">
              <a:latin typeface="Times New Roman"/>
              <a:cs typeface="Times New Roman"/>
            </a:endParaRPr>
          </a:p>
        </p:txBody>
      </p:sp>
      <p:sp>
        <p:nvSpPr>
          <p:cNvPr id="6" name="Rectangle 5">
            <a:extLst>
              <a:ext uri="{FF2B5EF4-FFF2-40B4-BE49-F238E27FC236}">
                <a16:creationId xmlns:a16="http://schemas.microsoft.com/office/drawing/2014/main" id="{393C7F39-0037-44A8-AB62-62CBD72D8ED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2E1A996-31EA-4029-8DD3-2DA7CEDE3787}"/>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12</a:t>
            </a:fld>
            <a:endParaRPr dirty="0"/>
          </a:p>
        </p:txBody>
      </p:sp>
      <p:sp>
        <p:nvSpPr>
          <p:cNvPr id="2" name="object 2"/>
          <p:cNvSpPr txBox="1">
            <a:spLocks noGrp="1"/>
          </p:cNvSpPr>
          <p:nvPr>
            <p:ph type="title"/>
          </p:nvPr>
        </p:nvSpPr>
        <p:spPr>
          <a:xfrm>
            <a:off x="381000" y="326048"/>
            <a:ext cx="3430904" cy="697230"/>
          </a:xfrm>
          <a:prstGeom prst="rect">
            <a:avLst/>
          </a:prstGeom>
        </p:spPr>
        <p:txBody>
          <a:bodyPr vert="horz" wrap="square" lIns="0" tIns="13335" rIns="0" bIns="0" rtlCol="0">
            <a:spAutoFit/>
          </a:bodyPr>
          <a:lstStyle/>
          <a:p>
            <a:pPr marL="12700">
              <a:lnSpc>
                <a:spcPct val="100000"/>
              </a:lnSpc>
              <a:spcBef>
                <a:spcPts val="105"/>
              </a:spcBef>
            </a:pPr>
            <a:r>
              <a:rPr sz="4400" dirty="0"/>
              <a:t>Why</a:t>
            </a:r>
            <a:r>
              <a:rPr sz="4400" spc="-80" dirty="0"/>
              <a:t> </a:t>
            </a:r>
            <a:r>
              <a:rPr sz="4400" spc="-5" dirty="0"/>
              <a:t>“Learn”?</a:t>
            </a:r>
            <a:endParaRPr sz="4400" dirty="0"/>
          </a:p>
        </p:txBody>
      </p:sp>
      <p:sp>
        <p:nvSpPr>
          <p:cNvPr id="3" name="object 3"/>
          <p:cNvSpPr txBox="1"/>
          <p:nvPr/>
        </p:nvSpPr>
        <p:spPr>
          <a:xfrm>
            <a:off x="916940" y="1783685"/>
            <a:ext cx="8726805" cy="1991360"/>
          </a:xfrm>
          <a:prstGeom prst="rect">
            <a:avLst/>
          </a:prstGeom>
        </p:spPr>
        <p:txBody>
          <a:bodyPr vert="horz" wrap="square" lIns="0" tIns="40640" rIns="0" bIns="0" rtlCol="0">
            <a:spAutoFit/>
          </a:bodyPr>
          <a:lstStyle/>
          <a:p>
            <a:pPr marL="12700">
              <a:lnSpc>
                <a:spcPct val="100000"/>
              </a:lnSpc>
              <a:spcBef>
                <a:spcPts val="320"/>
              </a:spcBef>
            </a:pPr>
            <a:r>
              <a:rPr sz="2400" dirty="0">
                <a:latin typeface="Times New Roman"/>
                <a:cs typeface="Times New Roman"/>
              </a:rPr>
              <a:t>Learning is </a:t>
            </a:r>
            <a:r>
              <a:rPr sz="2400" spc="-5" dirty="0">
                <a:latin typeface="Times New Roman"/>
                <a:cs typeface="Times New Roman"/>
              </a:rPr>
              <a:t>used</a:t>
            </a:r>
            <a:r>
              <a:rPr sz="2400" spc="-30" dirty="0">
                <a:latin typeface="Times New Roman"/>
                <a:cs typeface="Times New Roman"/>
              </a:rPr>
              <a:t> </a:t>
            </a:r>
            <a:r>
              <a:rPr sz="2400" dirty="0">
                <a:latin typeface="Times New Roman"/>
                <a:cs typeface="Times New Roman"/>
              </a:rPr>
              <a:t>when:</a:t>
            </a:r>
          </a:p>
          <a:p>
            <a:pPr marL="698500" indent="-229235">
              <a:lnSpc>
                <a:spcPct val="100000"/>
              </a:lnSpc>
              <a:spcBef>
                <a:spcPts val="220"/>
              </a:spcBef>
              <a:buFont typeface="Arial"/>
              <a:buChar char="•"/>
              <a:tabLst>
                <a:tab pos="699135" algn="l"/>
              </a:tabLst>
            </a:pPr>
            <a:r>
              <a:rPr sz="2400" spc="-5" dirty="0">
                <a:latin typeface="Times New Roman"/>
                <a:cs typeface="Times New Roman"/>
              </a:rPr>
              <a:t>Human </a:t>
            </a:r>
            <a:r>
              <a:rPr sz="2400" dirty="0">
                <a:latin typeface="Times New Roman"/>
                <a:cs typeface="Times New Roman"/>
              </a:rPr>
              <a:t>expertise does not exist (navigating on</a:t>
            </a:r>
            <a:r>
              <a:rPr sz="2400" spc="-100" dirty="0">
                <a:latin typeface="Times New Roman"/>
                <a:cs typeface="Times New Roman"/>
              </a:rPr>
              <a:t> </a:t>
            </a:r>
            <a:r>
              <a:rPr sz="2400" spc="5" dirty="0">
                <a:latin typeface="Times New Roman"/>
                <a:cs typeface="Times New Roman"/>
              </a:rPr>
              <a:t>Mars)</a:t>
            </a:r>
            <a:endParaRPr sz="2400" dirty="0">
              <a:latin typeface="Times New Roman"/>
              <a:cs typeface="Times New Roman"/>
            </a:endParaRPr>
          </a:p>
          <a:p>
            <a:pPr marL="698500" indent="-229235">
              <a:lnSpc>
                <a:spcPct val="100000"/>
              </a:lnSpc>
              <a:spcBef>
                <a:spcPts val="204"/>
              </a:spcBef>
              <a:buFont typeface="Arial"/>
              <a:buChar char="•"/>
              <a:tabLst>
                <a:tab pos="699135" algn="l"/>
              </a:tabLst>
            </a:pPr>
            <a:r>
              <a:rPr sz="2400" spc="-5" dirty="0">
                <a:latin typeface="Times New Roman"/>
                <a:cs typeface="Times New Roman"/>
              </a:rPr>
              <a:t>Humans </a:t>
            </a:r>
            <a:r>
              <a:rPr sz="2400" dirty="0">
                <a:latin typeface="Times New Roman"/>
                <a:cs typeface="Times New Roman"/>
              </a:rPr>
              <a:t>are unable to explain their expertise (speech</a:t>
            </a:r>
            <a:r>
              <a:rPr sz="2400" spc="-170" dirty="0">
                <a:latin typeface="Times New Roman"/>
                <a:cs typeface="Times New Roman"/>
              </a:rPr>
              <a:t> </a:t>
            </a:r>
            <a:r>
              <a:rPr sz="2400" dirty="0">
                <a:latin typeface="Times New Roman"/>
                <a:cs typeface="Times New Roman"/>
              </a:rPr>
              <a:t>recognition)</a:t>
            </a:r>
          </a:p>
          <a:p>
            <a:pPr marL="698500" indent="-229235">
              <a:lnSpc>
                <a:spcPct val="100000"/>
              </a:lnSpc>
              <a:spcBef>
                <a:spcPts val="215"/>
              </a:spcBef>
              <a:buFont typeface="Arial"/>
              <a:buChar char="•"/>
              <a:tabLst>
                <a:tab pos="699135" algn="l"/>
              </a:tabLst>
            </a:pPr>
            <a:r>
              <a:rPr sz="2400" dirty="0">
                <a:latin typeface="Times New Roman"/>
                <a:cs typeface="Times New Roman"/>
              </a:rPr>
              <a:t>Solution changes in </a:t>
            </a:r>
            <a:r>
              <a:rPr sz="2400" spc="-5" dirty="0">
                <a:latin typeface="Times New Roman"/>
                <a:cs typeface="Times New Roman"/>
              </a:rPr>
              <a:t>time </a:t>
            </a:r>
            <a:r>
              <a:rPr sz="2400" dirty="0">
                <a:latin typeface="Times New Roman"/>
                <a:cs typeface="Times New Roman"/>
              </a:rPr>
              <a:t>(routing on a </a:t>
            </a:r>
            <a:r>
              <a:rPr sz="2400" spc="-5" dirty="0">
                <a:latin typeface="Times New Roman"/>
                <a:cs typeface="Times New Roman"/>
              </a:rPr>
              <a:t>computer</a:t>
            </a:r>
            <a:r>
              <a:rPr sz="2400" spc="-95" dirty="0">
                <a:latin typeface="Times New Roman"/>
                <a:cs typeface="Times New Roman"/>
              </a:rPr>
              <a:t> </a:t>
            </a:r>
            <a:r>
              <a:rPr sz="2400" dirty="0">
                <a:latin typeface="Times New Roman"/>
                <a:cs typeface="Times New Roman"/>
              </a:rPr>
              <a:t>network)</a:t>
            </a:r>
          </a:p>
          <a:p>
            <a:pPr marL="698500" indent="-229235">
              <a:lnSpc>
                <a:spcPct val="100000"/>
              </a:lnSpc>
              <a:spcBef>
                <a:spcPts val="215"/>
              </a:spcBef>
              <a:buFont typeface="Arial"/>
              <a:buChar char="•"/>
              <a:tabLst>
                <a:tab pos="699135" algn="l"/>
              </a:tabLst>
            </a:pPr>
            <a:r>
              <a:rPr sz="2400" dirty="0">
                <a:latin typeface="Times New Roman"/>
                <a:cs typeface="Times New Roman"/>
              </a:rPr>
              <a:t>Solution needs to be adapted to particular cases (user</a:t>
            </a:r>
            <a:r>
              <a:rPr sz="2400" spc="-145" dirty="0">
                <a:latin typeface="Times New Roman"/>
                <a:cs typeface="Times New Roman"/>
              </a:rPr>
              <a:t> </a:t>
            </a:r>
            <a:r>
              <a:rPr sz="2400" spc="-5" dirty="0">
                <a:latin typeface="Times New Roman"/>
                <a:cs typeface="Times New Roman"/>
              </a:rPr>
              <a:t>biometrics)</a:t>
            </a:r>
            <a:endParaRPr sz="2400" dirty="0">
              <a:latin typeface="Times New Roman"/>
              <a:cs typeface="Times New Roman"/>
            </a:endParaRPr>
          </a:p>
        </p:txBody>
      </p:sp>
      <p:sp>
        <p:nvSpPr>
          <p:cNvPr id="6" name="Rectangle 5">
            <a:extLst>
              <a:ext uri="{FF2B5EF4-FFF2-40B4-BE49-F238E27FC236}">
                <a16:creationId xmlns:a16="http://schemas.microsoft.com/office/drawing/2014/main" id="{08E512D5-E470-4A48-A787-BBDCCD90D2CB}"/>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7FF190F-7BAB-46E6-BF28-53F756F1B4E7}"/>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a:t>
            </a:fld>
            <a:endParaRPr dirty="0"/>
          </a:p>
        </p:txBody>
      </p:sp>
      <p:sp>
        <p:nvSpPr>
          <p:cNvPr id="2" name="object 2"/>
          <p:cNvSpPr txBox="1">
            <a:spLocks noGrp="1"/>
          </p:cNvSpPr>
          <p:nvPr>
            <p:ph type="title"/>
          </p:nvPr>
        </p:nvSpPr>
        <p:spPr>
          <a:xfrm>
            <a:off x="457200" y="299403"/>
            <a:ext cx="7270750" cy="696595"/>
          </a:xfrm>
          <a:prstGeom prst="rect">
            <a:avLst/>
          </a:prstGeom>
        </p:spPr>
        <p:txBody>
          <a:bodyPr vert="horz" wrap="square" lIns="0" tIns="13335" rIns="0" bIns="0" rtlCol="0">
            <a:spAutoFit/>
          </a:bodyPr>
          <a:lstStyle/>
          <a:p>
            <a:pPr marL="12700">
              <a:lnSpc>
                <a:spcPct val="100000"/>
              </a:lnSpc>
              <a:spcBef>
                <a:spcPts val="105"/>
              </a:spcBef>
            </a:pPr>
            <a:r>
              <a:rPr sz="4400" dirty="0"/>
              <a:t>Well</a:t>
            </a:r>
            <a:r>
              <a:rPr lang="en-GB" sz="4400" dirty="0"/>
              <a:t>-</a:t>
            </a:r>
            <a:r>
              <a:rPr sz="4400" dirty="0"/>
              <a:t>Posed </a:t>
            </a:r>
            <a:r>
              <a:rPr sz="4400" spc="-5" dirty="0"/>
              <a:t>Learning</a:t>
            </a:r>
            <a:r>
              <a:rPr sz="4400" spc="-120" dirty="0"/>
              <a:t> </a:t>
            </a:r>
            <a:r>
              <a:rPr sz="4400" spc="-5" dirty="0"/>
              <a:t>Problem</a:t>
            </a:r>
            <a:endParaRPr sz="4400" dirty="0"/>
          </a:p>
        </p:txBody>
      </p:sp>
      <p:sp>
        <p:nvSpPr>
          <p:cNvPr id="3" name="object 3"/>
          <p:cNvSpPr txBox="1"/>
          <p:nvPr/>
        </p:nvSpPr>
        <p:spPr>
          <a:xfrm>
            <a:off x="1002602" y="1729558"/>
            <a:ext cx="10288905" cy="3191195"/>
          </a:xfrm>
          <a:prstGeom prst="rect">
            <a:avLst/>
          </a:prstGeom>
        </p:spPr>
        <p:txBody>
          <a:bodyPr vert="horz" wrap="square" lIns="0" tIns="12700" rIns="0" bIns="0" rtlCol="0">
            <a:spAutoFit/>
          </a:bodyPr>
          <a:lstStyle/>
          <a:p>
            <a:pPr marL="12700" marR="5080" algn="just">
              <a:lnSpc>
                <a:spcPct val="106900"/>
              </a:lnSpc>
              <a:spcBef>
                <a:spcPts val="100"/>
              </a:spcBef>
            </a:pPr>
            <a:r>
              <a:rPr sz="2400" b="1" i="1" spc="-5" dirty="0">
                <a:latin typeface="Times New Roman"/>
                <a:cs typeface="Times New Roman"/>
              </a:rPr>
              <a:t>Definition: </a:t>
            </a:r>
            <a:r>
              <a:rPr sz="2400" spc="-5" dirty="0">
                <a:latin typeface="Times New Roman"/>
                <a:cs typeface="Times New Roman"/>
              </a:rPr>
              <a:t>A computer </a:t>
            </a:r>
            <a:r>
              <a:rPr sz="2400" dirty="0">
                <a:latin typeface="Times New Roman"/>
                <a:cs typeface="Times New Roman"/>
              </a:rPr>
              <a:t>program is said to learn from experience E </a:t>
            </a:r>
            <a:r>
              <a:rPr sz="2400" spc="-5" dirty="0">
                <a:latin typeface="Times New Roman"/>
                <a:cs typeface="Times New Roman"/>
              </a:rPr>
              <a:t>with respect </a:t>
            </a:r>
            <a:r>
              <a:rPr sz="2400" spc="-10" dirty="0">
                <a:latin typeface="Times New Roman"/>
                <a:cs typeface="Times New Roman"/>
              </a:rPr>
              <a:t>to  </a:t>
            </a:r>
            <a:r>
              <a:rPr sz="2400" spc="-5" dirty="0">
                <a:latin typeface="Times New Roman"/>
                <a:cs typeface="Times New Roman"/>
              </a:rPr>
              <a:t>some </a:t>
            </a:r>
            <a:r>
              <a:rPr sz="2400" dirty="0">
                <a:latin typeface="Times New Roman"/>
                <a:cs typeface="Times New Roman"/>
              </a:rPr>
              <a:t>class </a:t>
            </a:r>
            <a:r>
              <a:rPr sz="2400" spc="-5" dirty="0">
                <a:latin typeface="Times New Roman"/>
                <a:cs typeface="Times New Roman"/>
              </a:rPr>
              <a:t>of </a:t>
            </a:r>
            <a:r>
              <a:rPr sz="2400" dirty="0">
                <a:latin typeface="Times New Roman"/>
                <a:cs typeface="Times New Roman"/>
              </a:rPr>
              <a:t>tasks T </a:t>
            </a:r>
            <a:r>
              <a:rPr sz="2400" spc="-5" dirty="0">
                <a:latin typeface="Times New Roman"/>
                <a:cs typeface="Times New Roman"/>
              </a:rPr>
              <a:t>and performance measure </a:t>
            </a:r>
            <a:r>
              <a:rPr sz="2400" spc="-135" dirty="0">
                <a:latin typeface="Times New Roman"/>
                <a:cs typeface="Times New Roman"/>
              </a:rPr>
              <a:t>P, </a:t>
            </a:r>
            <a:r>
              <a:rPr sz="2400" dirty="0">
                <a:latin typeface="Times New Roman"/>
                <a:cs typeface="Times New Roman"/>
              </a:rPr>
              <a:t>if </a:t>
            </a:r>
            <a:r>
              <a:rPr sz="2400" spc="-5" dirty="0">
                <a:latin typeface="Times New Roman"/>
                <a:cs typeface="Times New Roman"/>
              </a:rPr>
              <a:t>its performance </a:t>
            </a:r>
            <a:r>
              <a:rPr sz="2400" spc="-10" dirty="0">
                <a:latin typeface="Times New Roman"/>
                <a:cs typeface="Times New Roman"/>
              </a:rPr>
              <a:t>at </a:t>
            </a:r>
            <a:r>
              <a:rPr sz="2400" dirty="0">
                <a:latin typeface="Times New Roman"/>
                <a:cs typeface="Times New Roman"/>
              </a:rPr>
              <a:t>tasks in </a:t>
            </a:r>
            <a:r>
              <a:rPr sz="2400" spc="-185" dirty="0">
                <a:latin typeface="Times New Roman"/>
                <a:cs typeface="Times New Roman"/>
              </a:rPr>
              <a:t>T,  </a:t>
            </a:r>
            <a:r>
              <a:rPr sz="2400" dirty="0">
                <a:latin typeface="Times New Roman"/>
                <a:cs typeface="Times New Roman"/>
              </a:rPr>
              <a:t>as </a:t>
            </a:r>
            <a:r>
              <a:rPr sz="2400" spc="-5" dirty="0">
                <a:latin typeface="Times New Roman"/>
                <a:cs typeface="Times New Roman"/>
              </a:rPr>
              <a:t>measured </a:t>
            </a:r>
            <a:r>
              <a:rPr sz="2400" dirty="0">
                <a:latin typeface="Times New Roman"/>
                <a:cs typeface="Times New Roman"/>
              </a:rPr>
              <a:t>by </a:t>
            </a:r>
            <a:r>
              <a:rPr sz="2400" spc="-140" dirty="0">
                <a:latin typeface="Times New Roman"/>
                <a:cs typeface="Times New Roman"/>
              </a:rPr>
              <a:t>P, </a:t>
            </a:r>
            <a:r>
              <a:rPr sz="2400" spc="-5" dirty="0">
                <a:latin typeface="Times New Roman"/>
                <a:cs typeface="Times New Roman"/>
              </a:rPr>
              <a:t>improves </a:t>
            </a:r>
            <a:r>
              <a:rPr sz="2400" dirty="0">
                <a:latin typeface="Times New Roman"/>
                <a:cs typeface="Times New Roman"/>
              </a:rPr>
              <a:t>with experience</a:t>
            </a:r>
            <a:r>
              <a:rPr sz="2400" spc="-365" dirty="0">
                <a:latin typeface="Times New Roman"/>
                <a:cs typeface="Times New Roman"/>
              </a:rPr>
              <a:t> </a:t>
            </a:r>
            <a:r>
              <a:rPr sz="2400" spc="-5" dirty="0">
                <a:latin typeface="Times New Roman"/>
                <a:cs typeface="Times New Roman"/>
              </a:rPr>
              <a:t>E.</a:t>
            </a:r>
            <a:endParaRPr sz="2400" dirty="0">
              <a:latin typeface="Times New Roman"/>
              <a:cs typeface="Times New Roman"/>
            </a:endParaRPr>
          </a:p>
          <a:p>
            <a:pPr algn="just">
              <a:lnSpc>
                <a:spcPct val="100000"/>
              </a:lnSpc>
              <a:spcBef>
                <a:spcPts val="10"/>
              </a:spcBef>
            </a:pPr>
            <a:endParaRPr sz="2850" dirty="0">
              <a:latin typeface="Times New Roman"/>
              <a:cs typeface="Times New Roman"/>
            </a:endParaRPr>
          </a:p>
          <a:p>
            <a:pPr marL="12700">
              <a:lnSpc>
                <a:spcPct val="100000"/>
              </a:lnSpc>
            </a:pPr>
            <a:r>
              <a:rPr sz="2400" spc="-90" dirty="0">
                <a:latin typeface="Times New Roman"/>
                <a:cs typeface="Times New Roman"/>
              </a:rPr>
              <a:t>To </a:t>
            </a:r>
            <a:r>
              <a:rPr sz="2400" dirty="0">
                <a:latin typeface="Times New Roman"/>
                <a:cs typeface="Times New Roman"/>
              </a:rPr>
              <a:t>have a well-defined learning </a:t>
            </a:r>
            <a:r>
              <a:rPr sz="2400" spc="-5" dirty="0">
                <a:latin typeface="Times New Roman"/>
                <a:cs typeface="Times New Roman"/>
              </a:rPr>
              <a:t>problem, </a:t>
            </a:r>
            <a:r>
              <a:rPr sz="2400" dirty="0">
                <a:latin typeface="Times New Roman"/>
                <a:cs typeface="Times New Roman"/>
              </a:rPr>
              <a:t>three features needs to </a:t>
            </a:r>
            <a:r>
              <a:rPr sz="2400" spc="-5" dirty="0">
                <a:latin typeface="Times New Roman"/>
                <a:cs typeface="Times New Roman"/>
              </a:rPr>
              <a:t>be</a:t>
            </a:r>
            <a:r>
              <a:rPr sz="2400" spc="-65" dirty="0">
                <a:latin typeface="Times New Roman"/>
                <a:cs typeface="Times New Roman"/>
              </a:rPr>
              <a:t> </a:t>
            </a:r>
            <a:r>
              <a:rPr sz="2400" dirty="0">
                <a:latin typeface="Times New Roman"/>
                <a:cs typeface="Times New Roman"/>
              </a:rPr>
              <a:t>identified:</a:t>
            </a:r>
          </a:p>
          <a:p>
            <a:pPr marL="728980" indent="-343535">
              <a:lnSpc>
                <a:spcPct val="100000"/>
              </a:lnSpc>
              <a:spcBef>
                <a:spcPts val="210"/>
              </a:spcBef>
              <a:buAutoNum type="arabicPeriod"/>
              <a:tabLst>
                <a:tab pos="729615" algn="l"/>
              </a:tabLst>
            </a:pPr>
            <a:r>
              <a:rPr sz="2400" dirty="0">
                <a:latin typeface="Times New Roman"/>
                <a:cs typeface="Times New Roman"/>
              </a:rPr>
              <a:t>The class of</a:t>
            </a:r>
            <a:r>
              <a:rPr sz="2400" spc="-25" dirty="0">
                <a:latin typeface="Times New Roman"/>
                <a:cs typeface="Times New Roman"/>
              </a:rPr>
              <a:t> </a:t>
            </a:r>
            <a:r>
              <a:rPr sz="2400" dirty="0">
                <a:latin typeface="Times New Roman"/>
                <a:cs typeface="Times New Roman"/>
              </a:rPr>
              <a:t>tasks</a:t>
            </a:r>
          </a:p>
          <a:p>
            <a:pPr marL="728980" indent="-343535">
              <a:lnSpc>
                <a:spcPct val="100000"/>
              </a:lnSpc>
              <a:spcBef>
                <a:spcPts val="204"/>
              </a:spcBef>
              <a:buAutoNum type="arabicPeriod"/>
              <a:tabLst>
                <a:tab pos="729615" algn="l"/>
              </a:tabLst>
            </a:pPr>
            <a:r>
              <a:rPr sz="2400" dirty="0">
                <a:latin typeface="Times New Roman"/>
                <a:cs typeface="Times New Roman"/>
              </a:rPr>
              <a:t>The </a:t>
            </a:r>
            <a:r>
              <a:rPr sz="2400" spc="-5" dirty="0">
                <a:latin typeface="Times New Roman"/>
                <a:cs typeface="Times New Roman"/>
              </a:rPr>
              <a:t>measure </a:t>
            </a:r>
            <a:r>
              <a:rPr sz="2400" dirty="0">
                <a:latin typeface="Times New Roman"/>
                <a:cs typeface="Times New Roman"/>
              </a:rPr>
              <a:t>of </a:t>
            </a:r>
            <a:r>
              <a:rPr sz="2400" spc="-5" dirty="0">
                <a:latin typeface="Times New Roman"/>
                <a:cs typeface="Times New Roman"/>
              </a:rPr>
              <a:t>performance </a:t>
            </a:r>
            <a:r>
              <a:rPr sz="2400" dirty="0">
                <a:latin typeface="Times New Roman"/>
                <a:cs typeface="Times New Roman"/>
              </a:rPr>
              <a:t>to be</a:t>
            </a:r>
            <a:r>
              <a:rPr sz="2400" spc="-25" dirty="0">
                <a:latin typeface="Times New Roman"/>
                <a:cs typeface="Times New Roman"/>
              </a:rPr>
              <a:t> </a:t>
            </a:r>
            <a:r>
              <a:rPr sz="2400" spc="-5" dirty="0">
                <a:latin typeface="Times New Roman"/>
                <a:cs typeface="Times New Roman"/>
              </a:rPr>
              <a:t>improved</a:t>
            </a:r>
            <a:endParaRPr sz="2400" dirty="0">
              <a:latin typeface="Times New Roman"/>
              <a:cs typeface="Times New Roman"/>
            </a:endParaRPr>
          </a:p>
          <a:p>
            <a:pPr marL="728980" indent="-343535">
              <a:lnSpc>
                <a:spcPct val="100000"/>
              </a:lnSpc>
              <a:spcBef>
                <a:spcPts val="190"/>
              </a:spcBef>
              <a:buAutoNum type="arabicPeriod"/>
              <a:tabLst>
                <a:tab pos="729615" algn="l"/>
              </a:tabLst>
            </a:pPr>
            <a:r>
              <a:rPr sz="2400" dirty="0">
                <a:latin typeface="Times New Roman"/>
                <a:cs typeface="Times New Roman"/>
              </a:rPr>
              <a:t>The source </a:t>
            </a:r>
            <a:r>
              <a:rPr sz="2400" spc="-5" dirty="0">
                <a:latin typeface="Times New Roman"/>
                <a:cs typeface="Times New Roman"/>
              </a:rPr>
              <a:t>of</a:t>
            </a:r>
            <a:r>
              <a:rPr sz="2400" spc="-35" dirty="0">
                <a:latin typeface="Times New Roman"/>
                <a:cs typeface="Times New Roman"/>
              </a:rPr>
              <a:t> </a:t>
            </a:r>
            <a:r>
              <a:rPr sz="2400" dirty="0">
                <a:latin typeface="Times New Roman"/>
                <a:cs typeface="Times New Roman"/>
              </a:rPr>
              <a:t>experience</a:t>
            </a:r>
          </a:p>
        </p:txBody>
      </p:sp>
      <p:sp>
        <p:nvSpPr>
          <p:cNvPr id="6" name="Rectangle 5">
            <a:extLst>
              <a:ext uri="{FF2B5EF4-FFF2-40B4-BE49-F238E27FC236}">
                <a16:creationId xmlns:a16="http://schemas.microsoft.com/office/drawing/2014/main" id="{DCC43148-3641-4492-B4CD-4CEF2CA1D410}"/>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AE8CC64-108F-4287-83F4-3180A3749386}"/>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a:t>
            </a:fld>
            <a:endParaRPr dirty="0"/>
          </a:p>
        </p:txBody>
      </p:sp>
      <p:sp>
        <p:nvSpPr>
          <p:cNvPr id="2" name="object 2"/>
          <p:cNvSpPr txBox="1">
            <a:spLocks noGrp="1"/>
          </p:cNvSpPr>
          <p:nvPr>
            <p:ph type="title"/>
          </p:nvPr>
        </p:nvSpPr>
        <p:spPr>
          <a:xfrm>
            <a:off x="381000" y="321402"/>
            <a:ext cx="9601200" cy="690574"/>
          </a:xfrm>
          <a:prstGeom prst="rect">
            <a:avLst/>
          </a:prstGeom>
        </p:spPr>
        <p:txBody>
          <a:bodyPr vert="horz" wrap="square" lIns="0" tIns="13335" rIns="0" bIns="0" rtlCol="0">
            <a:spAutoFit/>
          </a:bodyPr>
          <a:lstStyle/>
          <a:p>
            <a:pPr marL="12700">
              <a:lnSpc>
                <a:spcPct val="100000"/>
              </a:lnSpc>
              <a:spcBef>
                <a:spcPts val="105"/>
              </a:spcBef>
            </a:pPr>
            <a:r>
              <a:rPr lang="en-GB" sz="4400" spc="-5" dirty="0"/>
              <a:t>Example-Checkers</a:t>
            </a:r>
            <a:r>
              <a:rPr lang="en-GB" sz="4400" spc="-90" dirty="0"/>
              <a:t> </a:t>
            </a:r>
            <a:r>
              <a:rPr lang="en-GB" sz="4400" dirty="0"/>
              <a:t>Game</a:t>
            </a:r>
            <a:endParaRPr sz="4400" dirty="0"/>
          </a:p>
        </p:txBody>
      </p:sp>
      <p:sp>
        <p:nvSpPr>
          <p:cNvPr id="6" name="Rectangle 5">
            <a:extLst>
              <a:ext uri="{FF2B5EF4-FFF2-40B4-BE49-F238E27FC236}">
                <a16:creationId xmlns:a16="http://schemas.microsoft.com/office/drawing/2014/main" id="{BFC59339-56C2-45EA-868E-6E223739416A}"/>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79E138F-4A67-408D-BC3D-7565D54381FF}"/>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664EEEF-13B1-A4B1-59B1-F3D84E613487}"/>
              </a:ext>
            </a:extLst>
          </p:cNvPr>
          <p:cNvPicPr>
            <a:picLocks noChangeAspect="1"/>
          </p:cNvPicPr>
          <p:nvPr/>
        </p:nvPicPr>
        <p:blipFill>
          <a:blip r:embed="rId2"/>
          <a:stretch>
            <a:fillRect/>
          </a:stretch>
        </p:blipFill>
        <p:spPr>
          <a:xfrm>
            <a:off x="2971800" y="1480602"/>
            <a:ext cx="4876800" cy="4876800"/>
          </a:xfrm>
          <a:prstGeom prst="rect">
            <a:avLst/>
          </a:prstGeom>
        </p:spPr>
      </p:pic>
    </p:spTree>
    <p:extLst>
      <p:ext uri="{BB962C8B-B14F-4D97-AF65-F5344CB8AC3E}">
        <p14:creationId xmlns:p14="http://schemas.microsoft.com/office/powerpoint/2010/main" val="258444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a:t>
            </a:fld>
            <a:endParaRPr dirty="0"/>
          </a:p>
        </p:txBody>
      </p:sp>
      <p:sp>
        <p:nvSpPr>
          <p:cNvPr id="2" name="object 2"/>
          <p:cNvSpPr txBox="1">
            <a:spLocks noGrp="1"/>
          </p:cNvSpPr>
          <p:nvPr>
            <p:ph type="title"/>
          </p:nvPr>
        </p:nvSpPr>
        <p:spPr>
          <a:xfrm>
            <a:off x="381000" y="321402"/>
            <a:ext cx="9601200" cy="690574"/>
          </a:xfrm>
          <a:prstGeom prst="rect">
            <a:avLst/>
          </a:prstGeom>
        </p:spPr>
        <p:txBody>
          <a:bodyPr vert="horz" wrap="square" lIns="0" tIns="13335" rIns="0" bIns="0" rtlCol="0">
            <a:spAutoFit/>
          </a:bodyPr>
          <a:lstStyle/>
          <a:p>
            <a:pPr marL="12700">
              <a:lnSpc>
                <a:spcPct val="100000"/>
              </a:lnSpc>
              <a:spcBef>
                <a:spcPts val="105"/>
              </a:spcBef>
            </a:pPr>
            <a:r>
              <a:rPr lang="en-GB" sz="4400" spc="-5" dirty="0"/>
              <a:t>Example-Checkers</a:t>
            </a:r>
            <a:r>
              <a:rPr lang="en-GB" sz="4400" spc="-90" dirty="0"/>
              <a:t> </a:t>
            </a:r>
            <a:r>
              <a:rPr lang="en-GB" sz="4400" dirty="0"/>
              <a:t>Game-</a:t>
            </a:r>
            <a:r>
              <a:rPr sz="4400" spc="-100" dirty="0"/>
              <a:t> </a:t>
            </a:r>
            <a:r>
              <a:rPr sz="4400" dirty="0"/>
              <a:t>Basics</a:t>
            </a:r>
          </a:p>
        </p:txBody>
      </p:sp>
      <p:sp>
        <p:nvSpPr>
          <p:cNvPr id="3" name="object 3"/>
          <p:cNvSpPr txBox="1"/>
          <p:nvPr/>
        </p:nvSpPr>
        <p:spPr>
          <a:xfrm>
            <a:off x="2743199" y="1457397"/>
            <a:ext cx="8559791" cy="4814138"/>
          </a:xfrm>
          <a:prstGeom prst="rect">
            <a:avLst/>
          </a:prstGeom>
        </p:spPr>
        <p:txBody>
          <a:bodyPr vert="horz" wrap="square" lIns="0" tIns="12700" rIns="0" bIns="0" rtlCol="0">
            <a:spAutoFit/>
          </a:bodyPr>
          <a:lstStyle/>
          <a:p>
            <a:pPr marL="355600" marR="5080" indent="-343535" algn="just">
              <a:lnSpc>
                <a:spcPct val="100000"/>
              </a:lnSpc>
              <a:spcBef>
                <a:spcPts val="100"/>
              </a:spcBef>
              <a:buFont typeface="Arial"/>
              <a:buChar char="•"/>
              <a:tabLst>
                <a:tab pos="356235" algn="l"/>
              </a:tabLst>
            </a:pPr>
            <a:r>
              <a:rPr sz="2400" dirty="0">
                <a:latin typeface="Times New Roman"/>
                <a:cs typeface="Times New Roman"/>
              </a:rPr>
              <a:t>Checkers is </a:t>
            </a:r>
            <a:r>
              <a:rPr sz="2400" spc="-5" dirty="0">
                <a:latin typeface="Times New Roman"/>
                <a:cs typeface="Times New Roman"/>
              </a:rPr>
              <a:t>played by two </a:t>
            </a:r>
            <a:r>
              <a:rPr sz="2400" dirty="0">
                <a:latin typeface="Times New Roman"/>
                <a:cs typeface="Times New Roman"/>
              </a:rPr>
              <a:t>players. Each </a:t>
            </a:r>
            <a:r>
              <a:rPr sz="2400" spc="-5" dirty="0">
                <a:latin typeface="Times New Roman"/>
                <a:cs typeface="Times New Roman"/>
              </a:rPr>
              <a:t>player </a:t>
            </a:r>
            <a:r>
              <a:rPr sz="2400" dirty="0">
                <a:latin typeface="Times New Roman"/>
                <a:cs typeface="Times New Roman"/>
              </a:rPr>
              <a:t>begins </a:t>
            </a:r>
            <a:r>
              <a:rPr sz="2400" spc="-5" dirty="0">
                <a:latin typeface="Times New Roman"/>
                <a:cs typeface="Times New Roman"/>
              </a:rPr>
              <a:t>the game </a:t>
            </a:r>
            <a:r>
              <a:rPr sz="2400" dirty="0">
                <a:latin typeface="Times New Roman"/>
                <a:cs typeface="Times New Roman"/>
              </a:rPr>
              <a:t>with </a:t>
            </a:r>
            <a:r>
              <a:rPr sz="2400" spc="-5" dirty="0">
                <a:latin typeface="Times New Roman"/>
                <a:cs typeface="Times New Roman"/>
              </a:rPr>
              <a:t>12 </a:t>
            </a:r>
            <a:r>
              <a:rPr sz="2400" dirty="0">
                <a:latin typeface="Times New Roman"/>
                <a:cs typeface="Times New Roman"/>
              </a:rPr>
              <a:t>colored  discs. (One set of pieces is </a:t>
            </a:r>
            <a:r>
              <a:rPr sz="2400" spc="-5" dirty="0">
                <a:latin typeface="Times New Roman"/>
                <a:cs typeface="Times New Roman"/>
              </a:rPr>
              <a:t>black </a:t>
            </a:r>
            <a:r>
              <a:rPr sz="2400" dirty="0">
                <a:latin typeface="Times New Roman"/>
                <a:cs typeface="Times New Roman"/>
              </a:rPr>
              <a:t>and the </a:t>
            </a:r>
            <a:r>
              <a:rPr sz="2400" spc="-5" dirty="0">
                <a:latin typeface="Times New Roman"/>
                <a:cs typeface="Times New Roman"/>
              </a:rPr>
              <a:t>other red.) </a:t>
            </a:r>
            <a:r>
              <a:rPr sz="2400" dirty="0">
                <a:latin typeface="Times New Roman"/>
                <a:cs typeface="Times New Roman"/>
              </a:rPr>
              <a:t>Each </a:t>
            </a:r>
            <a:r>
              <a:rPr sz="2400" spc="-5" dirty="0">
                <a:latin typeface="Times New Roman"/>
                <a:cs typeface="Times New Roman"/>
              </a:rPr>
              <a:t>player places his </a:t>
            </a:r>
            <a:r>
              <a:rPr sz="2400" dirty="0">
                <a:latin typeface="Times New Roman"/>
                <a:cs typeface="Times New Roman"/>
              </a:rPr>
              <a:t>or her  pieces on </a:t>
            </a:r>
            <a:r>
              <a:rPr sz="2400" spc="-5" dirty="0">
                <a:latin typeface="Times New Roman"/>
                <a:cs typeface="Times New Roman"/>
              </a:rPr>
              <a:t>the </a:t>
            </a:r>
            <a:r>
              <a:rPr sz="2400" dirty="0">
                <a:latin typeface="Times New Roman"/>
                <a:cs typeface="Times New Roman"/>
              </a:rPr>
              <a:t>12 </a:t>
            </a:r>
            <a:r>
              <a:rPr sz="2400" spc="-5" dirty="0">
                <a:latin typeface="Times New Roman"/>
                <a:cs typeface="Times New Roman"/>
              </a:rPr>
              <a:t>dark squares closest </a:t>
            </a:r>
            <a:r>
              <a:rPr sz="2400" dirty="0">
                <a:latin typeface="Times New Roman"/>
                <a:cs typeface="Times New Roman"/>
              </a:rPr>
              <a:t>to </a:t>
            </a:r>
            <a:r>
              <a:rPr sz="2400" spc="-5" dirty="0">
                <a:latin typeface="Times New Roman"/>
                <a:cs typeface="Times New Roman"/>
              </a:rPr>
              <a:t>him </a:t>
            </a:r>
            <a:r>
              <a:rPr sz="2400" dirty="0">
                <a:latin typeface="Times New Roman"/>
                <a:cs typeface="Times New Roman"/>
              </a:rPr>
              <a:t>or </a:t>
            </a:r>
            <a:r>
              <a:rPr sz="2400" spc="-35" dirty="0">
                <a:latin typeface="Times New Roman"/>
                <a:cs typeface="Times New Roman"/>
              </a:rPr>
              <a:t>her. </a:t>
            </a:r>
            <a:r>
              <a:rPr sz="2400" spc="-5" dirty="0">
                <a:latin typeface="Times New Roman"/>
                <a:cs typeface="Times New Roman"/>
              </a:rPr>
              <a:t>Black moves </a:t>
            </a:r>
            <a:r>
              <a:rPr sz="2400" dirty="0">
                <a:latin typeface="Times New Roman"/>
                <a:cs typeface="Times New Roman"/>
              </a:rPr>
              <a:t>first. Players  then </a:t>
            </a:r>
            <a:r>
              <a:rPr sz="2400" spc="-5" dirty="0">
                <a:latin typeface="Times New Roman"/>
                <a:cs typeface="Times New Roman"/>
              </a:rPr>
              <a:t>alternate</a:t>
            </a:r>
            <a:r>
              <a:rPr sz="2400" spc="-50" dirty="0">
                <a:latin typeface="Times New Roman"/>
                <a:cs typeface="Times New Roman"/>
              </a:rPr>
              <a:t> </a:t>
            </a:r>
            <a:r>
              <a:rPr sz="2400" spc="-5" dirty="0">
                <a:latin typeface="Times New Roman"/>
                <a:cs typeface="Times New Roman"/>
              </a:rPr>
              <a:t>moves.</a:t>
            </a:r>
            <a:endParaRPr sz="2400" dirty="0">
              <a:latin typeface="Times New Roman"/>
              <a:cs typeface="Times New Roman"/>
            </a:endParaRPr>
          </a:p>
          <a:p>
            <a:pPr marL="355600" marR="5715" indent="-343535" algn="just">
              <a:lnSpc>
                <a:spcPct val="100000"/>
              </a:lnSpc>
              <a:spcBef>
                <a:spcPts val="5"/>
              </a:spcBef>
              <a:buFont typeface="Arial"/>
              <a:buChar char="•"/>
              <a:tabLst>
                <a:tab pos="356235" algn="l"/>
              </a:tabLst>
            </a:pPr>
            <a:r>
              <a:rPr sz="2400" dirty="0">
                <a:latin typeface="Times New Roman"/>
                <a:cs typeface="Times New Roman"/>
              </a:rPr>
              <a:t>The board </a:t>
            </a:r>
            <a:r>
              <a:rPr sz="2400" spc="-5" dirty="0">
                <a:latin typeface="Times New Roman"/>
                <a:cs typeface="Times New Roman"/>
              </a:rPr>
              <a:t>consists </a:t>
            </a:r>
            <a:r>
              <a:rPr sz="2400" dirty="0">
                <a:latin typeface="Times New Roman"/>
                <a:cs typeface="Times New Roman"/>
              </a:rPr>
              <a:t>of 64 squares, </a:t>
            </a:r>
            <a:r>
              <a:rPr sz="2400" spc="-5" dirty="0">
                <a:latin typeface="Times New Roman"/>
                <a:cs typeface="Times New Roman"/>
              </a:rPr>
              <a:t>alternating </a:t>
            </a:r>
            <a:r>
              <a:rPr sz="2400" dirty="0">
                <a:latin typeface="Times New Roman"/>
                <a:cs typeface="Times New Roman"/>
              </a:rPr>
              <a:t>between </a:t>
            </a:r>
            <a:r>
              <a:rPr sz="2400" spc="-10" dirty="0">
                <a:latin typeface="Times New Roman"/>
                <a:cs typeface="Times New Roman"/>
              </a:rPr>
              <a:t>32 </a:t>
            </a:r>
            <a:r>
              <a:rPr sz="2400" dirty="0">
                <a:latin typeface="Times New Roman"/>
                <a:cs typeface="Times New Roman"/>
              </a:rPr>
              <a:t>dark and 32</a:t>
            </a:r>
            <a:r>
              <a:rPr sz="2400" spc="310" dirty="0">
                <a:latin typeface="Times New Roman"/>
                <a:cs typeface="Times New Roman"/>
              </a:rPr>
              <a:t> </a:t>
            </a:r>
            <a:r>
              <a:rPr sz="2400" spc="-5" dirty="0">
                <a:latin typeface="Times New Roman"/>
                <a:cs typeface="Times New Roman"/>
              </a:rPr>
              <a:t>light  </a:t>
            </a:r>
            <a:r>
              <a:rPr sz="2400" dirty="0">
                <a:latin typeface="Times New Roman"/>
                <a:cs typeface="Times New Roman"/>
              </a:rPr>
              <a:t>squares.</a:t>
            </a:r>
          </a:p>
          <a:p>
            <a:pPr marL="355600" marR="7620" indent="-343535" algn="just">
              <a:lnSpc>
                <a:spcPct val="100000"/>
              </a:lnSpc>
              <a:buFont typeface="Arial"/>
              <a:buChar char="•"/>
              <a:tabLst>
                <a:tab pos="356235" algn="l"/>
              </a:tabLst>
            </a:pPr>
            <a:r>
              <a:rPr sz="2400" dirty="0">
                <a:latin typeface="Times New Roman"/>
                <a:cs typeface="Times New Roman"/>
              </a:rPr>
              <a:t>It is </a:t>
            </a:r>
            <a:r>
              <a:rPr sz="2400" spc="-5" dirty="0">
                <a:latin typeface="Times New Roman"/>
                <a:cs typeface="Times New Roman"/>
              </a:rPr>
              <a:t>positioned so </a:t>
            </a:r>
            <a:r>
              <a:rPr sz="2400" dirty="0">
                <a:latin typeface="Times New Roman"/>
                <a:cs typeface="Times New Roman"/>
              </a:rPr>
              <a:t>that each </a:t>
            </a:r>
            <a:r>
              <a:rPr sz="2400" spc="-5" dirty="0">
                <a:latin typeface="Times New Roman"/>
                <a:cs typeface="Times New Roman"/>
              </a:rPr>
              <a:t>player </a:t>
            </a:r>
            <a:r>
              <a:rPr sz="2400" dirty="0">
                <a:latin typeface="Times New Roman"/>
                <a:cs typeface="Times New Roman"/>
              </a:rPr>
              <a:t>has a </a:t>
            </a:r>
            <a:r>
              <a:rPr sz="2400" spc="-5" dirty="0">
                <a:latin typeface="Times New Roman"/>
                <a:cs typeface="Times New Roman"/>
              </a:rPr>
              <a:t>light </a:t>
            </a:r>
            <a:r>
              <a:rPr sz="2400" dirty="0">
                <a:latin typeface="Times New Roman"/>
                <a:cs typeface="Times New Roman"/>
              </a:rPr>
              <a:t>square on </a:t>
            </a:r>
            <a:r>
              <a:rPr sz="2400" spc="-5" dirty="0">
                <a:latin typeface="Times New Roman"/>
                <a:cs typeface="Times New Roman"/>
              </a:rPr>
              <a:t>the right side corner  </a:t>
            </a:r>
            <a:r>
              <a:rPr sz="2400" dirty="0">
                <a:latin typeface="Times New Roman"/>
                <a:cs typeface="Times New Roman"/>
              </a:rPr>
              <a:t>closest to him </a:t>
            </a:r>
            <a:r>
              <a:rPr sz="2400" spc="-5" dirty="0">
                <a:latin typeface="Times New Roman"/>
                <a:cs typeface="Times New Roman"/>
              </a:rPr>
              <a:t>or</a:t>
            </a:r>
            <a:r>
              <a:rPr sz="2400" spc="-60" dirty="0">
                <a:latin typeface="Times New Roman"/>
                <a:cs typeface="Times New Roman"/>
              </a:rPr>
              <a:t> </a:t>
            </a:r>
            <a:r>
              <a:rPr sz="2400" spc="-35" dirty="0">
                <a:latin typeface="Times New Roman"/>
                <a:cs typeface="Times New Roman"/>
              </a:rPr>
              <a:t>her.</a:t>
            </a:r>
            <a:endParaRPr sz="2400" dirty="0">
              <a:latin typeface="Times New Roman"/>
              <a:cs typeface="Times New Roman"/>
            </a:endParaRPr>
          </a:p>
          <a:p>
            <a:pPr marL="355600" marR="5080" indent="-343535" algn="just">
              <a:lnSpc>
                <a:spcPct val="100000"/>
              </a:lnSpc>
              <a:spcBef>
                <a:spcPts val="5"/>
              </a:spcBef>
              <a:buFont typeface="Arial"/>
              <a:buChar char="•"/>
              <a:tabLst>
                <a:tab pos="356235" algn="l"/>
              </a:tabLst>
            </a:pPr>
            <a:r>
              <a:rPr sz="2400" spc="-5" dirty="0">
                <a:latin typeface="Times New Roman"/>
                <a:cs typeface="Times New Roman"/>
              </a:rPr>
              <a:t>A </a:t>
            </a:r>
            <a:r>
              <a:rPr sz="2400" dirty="0">
                <a:latin typeface="Times New Roman"/>
                <a:cs typeface="Times New Roman"/>
              </a:rPr>
              <a:t>player </a:t>
            </a:r>
            <a:r>
              <a:rPr sz="2400" spc="-5" dirty="0">
                <a:latin typeface="Times New Roman"/>
                <a:cs typeface="Times New Roman"/>
              </a:rPr>
              <a:t>wins </a:t>
            </a:r>
            <a:r>
              <a:rPr sz="2400" dirty="0">
                <a:latin typeface="Times New Roman"/>
                <a:cs typeface="Times New Roman"/>
              </a:rPr>
              <a:t>the </a:t>
            </a:r>
            <a:r>
              <a:rPr sz="2400" spc="-10" dirty="0">
                <a:latin typeface="Times New Roman"/>
                <a:cs typeface="Times New Roman"/>
              </a:rPr>
              <a:t>game </a:t>
            </a:r>
            <a:r>
              <a:rPr sz="2400" dirty="0">
                <a:latin typeface="Times New Roman"/>
                <a:cs typeface="Times New Roman"/>
              </a:rPr>
              <a:t>when the </a:t>
            </a:r>
            <a:r>
              <a:rPr sz="2400" spc="-5" dirty="0">
                <a:latin typeface="Times New Roman"/>
                <a:cs typeface="Times New Roman"/>
              </a:rPr>
              <a:t>opponent cannot make </a:t>
            </a:r>
            <a:r>
              <a:rPr sz="2400" dirty="0">
                <a:latin typeface="Times New Roman"/>
                <a:cs typeface="Times New Roman"/>
              </a:rPr>
              <a:t>a </a:t>
            </a:r>
            <a:r>
              <a:rPr sz="2400" spc="-5" dirty="0">
                <a:latin typeface="Times New Roman"/>
                <a:cs typeface="Times New Roman"/>
              </a:rPr>
              <a:t>move. </a:t>
            </a:r>
            <a:r>
              <a:rPr sz="2400" dirty="0">
                <a:latin typeface="Times New Roman"/>
                <a:cs typeface="Times New Roman"/>
              </a:rPr>
              <a:t>In </a:t>
            </a:r>
            <a:r>
              <a:rPr sz="2400" spc="-5" dirty="0">
                <a:latin typeface="Times New Roman"/>
                <a:cs typeface="Times New Roman"/>
              </a:rPr>
              <a:t>most cases,  this </a:t>
            </a:r>
            <a:r>
              <a:rPr sz="2400" dirty="0">
                <a:latin typeface="Times New Roman"/>
                <a:cs typeface="Times New Roman"/>
              </a:rPr>
              <a:t>is </a:t>
            </a:r>
            <a:r>
              <a:rPr sz="2400" spc="-5" dirty="0">
                <a:latin typeface="Times New Roman"/>
                <a:cs typeface="Times New Roman"/>
              </a:rPr>
              <a:t>because all </a:t>
            </a:r>
            <a:r>
              <a:rPr sz="2400" dirty="0">
                <a:latin typeface="Times New Roman"/>
                <a:cs typeface="Times New Roman"/>
              </a:rPr>
              <a:t>of the </a:t>
            </a:r>
            <a:r>
              <a:rPr sz="2400" spc="-5" dirty="0">
                <a:latin typeface="Times New Roman"/>
                <a:cs typeface="Times New Roman"/>
              </a:rPr>
              <a:t>opponent's </a:t>
            </a:r>
            <a:r>
              <a:rPr sz="2400" dirty="0">
                <a:latin typeface="Times New Roman"/>
                <a:cs typeface="Times New Roman"/>
              </a:rPr>
              <a:t>pieces </a:t>
            </a:r>
            <a:r>
              <a:rPr sz="2400" spc="-5" dirty="0">
                <a:latin typeface="Times New Roman"/>
                <a:cs typeface="Times New Roman"/>
              </a:rPr>
              <a:t>have </a:t>
            </a:r>
            <a:r>
              <a:rPr sz="2400" dirty="0">
                <a:latin typeface="Times New Roman"/>
                <a:cs typeface="Times New Roman"/>
              </a:rPr>
              <a:t>been </a:t>
            </a:r>
            <a:r>
              <a:rPr sz="2400" spc="-5" dirty="0">
                <a:latin typeface="Times New Roman"/>
                <a:cs typeface="Times New Roman"/>
              </a:rPr>
              <a:t>captured, but it could </a:t>
            </a:r>
            <a:r>
              <a:rPr sz="2400" dirty="0">
                <a:latin typeface="Times New Roman"/>
                <a:cs typeface="Times New Roman"/>
              </a:rPr>
              <a:t>also  be because all of his pieces are blocked</a:t>
            </a:r>
            <a:r>
              <a:rPr sz="2400" spc="-90" dirty="0">
                <a:latin typeface="Times New Roman"/>
                <a:cs typeface="Times New Roman"/>
              </a:rPr>
              <a:t> </a:t>
            </a:r>
            <a:r>
              <a:rPr sz="2400" dirty="0">
                <a:latin typeface="Times New Roman"/>
                <a:cs typeface="Times New Roman"/>
              </a:rPr>
              <a:t>in.</a:t>
            </a:r>
          </a:p>
        </p:txBody>
      </p:sp>
      <p:sp>
        <p:nvSpPr>
          <p:cNvPr id="6" name="Rectangle 5">
            <a:extLst>
              <a:ext uri="{FF2B5EF4-FFF2-40B4-BE49-F238E27FC236}">
                <a16:creationId xmlns:a16="http://schemas.microsoft.com/office/drawing/2014/main" id="{BFC59339-56C2-45EA-868E-6E223739416A}"/>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79E138F-4A67-408D-BC3D-7565D54381FF}"/>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914B2BE-5EBD-B746-054B-149A8BDB00AC}"/>
              </a:ext>
            </a:extLst>
          </p:cNvPr>
          <p:cNvPicPr>
            <a:picLocks noChangeAspect="1"/>
          </p:cNvPicPr>
          <p:nvPr/>
        </p:nvPicPr>
        <p:blipFill>
          <a:blip r:embed="rId2"/>
          <a:stretch>
            <a:fillRect/>
          </a:stretch>
        </p:blipFill>
        <p:spPr>
          <a:xfrm>
            <a:off x="166468" y="1143000"/>
            <a:ext cx="2576731" cy="2590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a:t>
            </a:fld>
            <a:endParaRPr dirty="0"/>
          </a:p>
        </p:txBody>
      </p:sp>
      <p:sp>
        <p:nvSpPr>
          <p:cNvPr id="2" name="object 2"/>
          <p:cNvSpPr txBox="1">
            <a:spLocks noGrp="1"/>
          </p:cNvSpPr>
          <p:nvPr>
            <p:ph type="title"/>
          </p:nvPr>
        </p:nvSpPr>
        <p:spPr>
          <a:xfrm>
            <a:off x="457200" y="244283"/>
            <a:ext cx="4381500" cy="697230"/>
          </a:xfrm>
          <a:prstGeom prst="rect">
            <a:avLst/>
          </a:prstGeom>
        </p:spPr>
        <p:txBody>
          <a:bodyPr vert="horz" wrap="square" lIns="0" tIns="13335" rIns="0" bIns="0" rtlCol="0">
            <a:spAutoFit/>
          </a:bodyPr>
          <a:lstStyle/>
          <a:p>
            <a:pPr marL="12700">
              <a:lnSpc>
                <a:spcPct val="100000"/>
              </a:lnSpc>
              <a:spcBef>
                <a:spcPts val="105"/>
              </a:spcBef>
            </a:pPr>
            <a:r>
              <a:rPr sz="4400" dirty="0"/>
              <a:t>Rules of the</a:t>
            </a:r>
            <a:r>
              <a:rPr sz="4400" spc="-95" dirty="0"/>
              <a:t> </a:t>
            </a:r>
            <a:r>
              <a:rPr sz="4400" dirty="0"/>
              <a:t>Game</a:t>
            </a:r>
          </a:p>
        </p:txBody>
      </p:sp>
      <p:sp>
        <p:nvSpPr>
          <p:cNvPr id="3" name="object 3"/>
          <p:cNvSpPr txBox="1"/>
          <p:nvPr/>
        </p:nvSpPr>
        <p:spPr>
          <a:xfrm>
            <a:off x="965099" y="1437254"/>
            <a:ext cx="10299700" cy="4415790"/>
          </a:xfrm>
          <a:prstGeom prst="rect">
            <a:avLst/>
          </a:prstGeom>
        </p:spPr>
        <p:txBody>
          <a:bodyPr vert="horz" wrap="square" lIns="0" tIns="12700" rIns="0" bIns="0" rtlCol="0">
            <a:spAutoFit/>
          </a:bodyPr>
          <a:lstStyle/>
          <a:p>
            <a:pPr marL="354965" marR="7620" indent="-342900" algn="just">
              <a:lnSpc>
                <a:spcPct val="100000"/>
              </a:lnSpc>
              <a:spcBef>
                <a:spcPts val="100"/>
              </a:spcBef>
              <a:buFont typeface="Arial"/>
              <a:buChar char="•"/>
              <a:tabLst>
                <a:tab pos="355600" algn="l"/>
              </a:tabLst>
            </a:pPr>
            <a:r>
              <a:rPr sz="2400" dirty="0">
                <a:latin typeface="Times New Roman"/>
                <a:cs typeface="Times New Roman"/>
              </a:rPr>
              <a:t>Moves are </a:t>
            </a:r>
            <a:r>
              <a:rPr sz="2400" spc="-5" dirty="0">
                <a:latin typeface="Times New Roman"/>
                <a:cs typeface="Times New Roman"/>
              </a:rPr>
              <a:t>allowed </a:t>
            </a:r>
            <a:r>
              <a:rPr sz="2400" dirty="0">
                <a:latin typeface="Times New Roman"/>
                <a:cs typeface="Times New Roman"/>
              </a:rPr>
              <a:t>only on the </a:t>
            </a:r>
            <a:r>
              <a:rPr sz="2400" spc="-5" dirty="0">
                <a:latin typeface="Times New Roman"/>
                <a:cs typeface="Times New Roman"/>
              </a:rPr>
              <a:t>dark </a:t>
            </a:r>
            <a:r>
              <a:rPr sz="2400" dirty="0">
                <a:latin typeface="Times New Roman"/>
                <a:cs typeface="Times New Roman"/>
              </a:rPr>
              <a:t>squares, </a:t>
            </a:r>
            <a:r>
              <a:rPr sz="2400" spc="-5" dirty="0">
                <a:latin typeface="Times New Roman"/>
                <a:cs typeface="Times New Roman"/>
              </a:rPr>
              <a:t>so </a:t>
            </a:r>
            <a:r>
              <a:rPr sz="2400" dirty="0">
                <a:latin typeface="Times New Roman"/>
                <a:cs typeface="Times New Roman"/>
              </a:rPr>
              <a:t>pieces </a:t>
            </a:r>
            <a:r>
              <a:rPr sz="2400" b="1" spc="-5" dirty="0">
                <a:latin typeface="Times New Roman"/>
                <a:cs typeface="Times New Roman"/>
              </a:rPr>
              <a:t>always move </a:t>
            </a:r>
            <a:r>
              <a:rPr sz="2400" b="1" spc="-15" dirty="0">
                <a:latin typeface="Times New Roman"/>
                <a:cs typeface="Times New Roman"/>
              </a:rPr>
              <a:t>diagonally</a:t>
            </a:r>
            <a:r>
              <a:rPr sz="2400" spc="-15" dirty="0">
                <a:latin typeface="Times New Roman"/>
                <a:cs typeface="Times New Roman"/>
              </a:rPr>
              <a:t>. </a:t>
            </a:r>
            <a:r>
              <a:rPr sz="2400" spc="570" dirty="0">
                <a:latin typeface="Times New Roman"/>
                <a:cs typeface="Times New Roman"/>
              </a:rPr>
              <a:t> </a:t>
            </a:r>
            <a:r>
              <a:rPr sz="2400" dirty="0">
                <a:latin typeface="Times New Roman"/>
                <a:cs typeface="Times New Roman"/>
              </a:rPr>
              <a:t>Single pieces are always </a:t>
            </a:r>
            <a:r>
              <a:rPr sz="2400" spc="-5" dirty="0">
                <a:latin typeface="Times New Roman"/>
                <a:cs typeface="Times New Roman"/>
              </a:rPr>
              <a:t>limited </a:t>
            </a:r>
            <a:r>
              <a:rPr sz="2400" dirty="0">
                <a:latin typeface="Times New Roman"/>
                <a:cs typeface="Times New Roman"/>
              </a:rPr>
              <a:t>to forward </a:t>
            </a:r>
            <a:r>
              <a:rPr sz="2400" spc="-5" dirty="0">
                <a:latin typeface="Times New Roman"/>
                <a:cs typeface="Times New Roman"/>
              </a:rPr>
              <a:t>moves </a:t>
            </a:r>
            <a:r>
              <a:rPr sz="2400" dirty="0">
                <a:latin typeface="Times New Roman"/>
                <a:cs typeface="Times New Roman"/>
              </a:rPr>
              <a:t>(toward the</a:t>
            </a:r>
            <a:r>
              <a:rPr sz="2400" spc="-90" dirty="0">
                <a:latin typeface="Times New Roman"/>
                <a:cs typeface="Times New Roman"/>
              </a:rPr>
              <a:t> </a:t>
            </a:r>
            <a:r>
              <a:rPr sz="2400" dirty="0">
                <a:latin typeface="Times New Roman"/>
                <a:cs typeface="Times New Roman"/>
              </a:rPr>
              <a:t>opponent).</a:t>
            </a:r>
          </a:p>
          <a:p>
            <a:pPr marL="354965" indent="-342900" algn="just">
              <a:lnSpc>
                <a:spcPct val="100000"/>
              </a:lnSpc>
              <a:buFont typeface="Arial"/>
              <a:buChar char="•"/>
              <a:tabLst>
                <a:tab pos="355600" algn="l"/>
              </a:tabLst>
            </a:pPr>
            <a:r>
              <a:rPr sz="2400" dirty="0">
                <a:latin typeface="Times New Roman"/>
                <a:cs typeface="Times New Roman"/>
              </a:rPr>
              <a:t>A</a:t>
            </a:r>
            <a:r>
              <a:rPr sz="2400" spc="170" dirty="0">
                <a:latin typeface="Times New Roman"/>
                <a:cs typeface="Times New Roman"/>
              </a:rPr>
              <a:t> </a:t>
            </a:r>
            <a:r>
              <a:rPr sz="2400" dirty="0">
                <a:latin typeface="Times New Roman"/>
                <a:cs typeface="Times New Roman"/>
              </a:rPr>
              <a:t>piece</a:t>
            </a:r>
            <a:r>
              <a:rPr sz="2400" spc="320" dirty="0">
                <a:latin typeface="Times New Roman"/>
                <a:cs typeface="Times New Roman"/>
              </a:rPr>
              <a:t> </a:t>
            </a:r>
            <a:r>
              <a:rPr sz="2400" spc="-5" dirty="0">
                <a:latin typeface="Times New Roman"/>
                <a:cs typeface="Times New Roman"/>
              </a:rPr>
              <a:t>making</a:t>
            </a:r>
            <a:r>
              <a:rPr sz="2400" spc="320" dirty="0">
                <a:latin typeface="Times New Roman"/>
                <a:cs typeface="Times New Roman"/>
              </a:rPr>
              <a:t> </a:t>
            </a:r>
            <a:r>
              <a:rPr sz="2400" dirty="0">
                <a:latin typeface="Times New Roman"/>
                <a:cs typeface="Times New Roman"/>
              </a:rPr>
              <a:t>a</a:t>
            </a:r>
            <a:r>
              <a:rPr sz="2400" spc="315" dirty="0">
                <a:latin typeface="Times New Roman"/>
                <a:cs typeface="Times New Roman"/>
              </a:rPr>
              <a:t> </a:t>
            </a:r>
            <a:r>
              <a:rPr sz="2400" spc="-5" dirty="0">
                <a:latin typeface="Times New Roman"/>
                <a:cs typeface="Times New Roman"/>
              </a:rPr>
              <a:t>non-capturing</a:t>
            </a:r>
            <a:r>
              <a:rPr sz="2400" spc="310" dirty="0">
                <a:latin typeface="Times New Roman"/>
                <a:cs typeface="Times New Roman"/>
              </a:rPr>
              <a:t> </a:t>
            </a:r>
            <a:r>
              <a:rPr sz="2400" spc="-5" dirty="0">
                <a:latin typeface="Times New Roman"/>
                <a:cs typeface="Times New Roman"/>
              </a:rPr>
              <a:t>move</a:t>
            </a:r>
            <a:r>
              <a:rPr sz="2400" spc="315" dirty="0">
                <a:latin typeface="Times New Roman"/>
                <a:cs typeface="Times New Roman"/>
              </a:rPr>
              <a:t> </a:t>
            </a:r>
            <a:r>
              <a:rPr sz="2400" spc="-5" dirty="0">
                <a:latin typeface="Times New Roman"/>
                <a:cs typeface="Times New Roman"/>
              </a:rPr>
              <a:t>(not</a:t>
            </a:r>
            <a:r>
              <a:rPr sz="2400" spc="320" dirty="0">
                <a:latin typeface="Times New Roman"/>
                <a:cs typeface="Times New Roman"/>
              </a:rPr>
              <a:t> </a:t>
            </a:r>
            <a:r>
              <a:rPr sz="2400" spc="-5" dirty="0">
                <a:latin typeface="Times New Roman"/>
                <a:cs typeface="Times New Roman"/>
              </a:rPr>
              <a:t>involving</a:t>
            </a:r>
            <a:r>
              <a:rPr sz="2400" spc="310" dirty="0">
                <a:latin typeface="Times New Roman"/>
                <a:cs typeface="Times New Roman"/>
              </a:rPr>
              <a:t> </a:t>
            </a:r>
            <a:r>
              <a:rPr sz="2400" dirty="0">
                <a:latin typeface="Times New Roman"/>
                <a:cs typeface="Times New Roman"/>
              </a:rPr>
              <a:t>a</a:t>
            </a:r>
            <a:r>
              <a:rPr sz="2400" spc="305" dirty="0">
                <a:latin typeface="Times New Roman"/>
                <a:cs typeface="Times New Roman"/>
              </a:rPr>
              <a:t> </a:t>
            </a:r>
            <a:r>
              <a:rPr sz="2400" spc="-10" dirty="0">
                <a:latin typeface="Times New Roman"/>
                <a:cs typeface="Times New Roman"/>
              </a:rPr>
              <a:t>jump)</a:t>
            </a:r>
            <a:r>
              <a:rPr sz="2400" spc="330" dirty="0">
                <a:latin typeface="Times New Roman"/>
                <a:cs typeface="Times New Roman"/>
              </a:rPr>
              <a:t> </a:t>
            </a:r>
            <a:r>
              <a:rPr sz="2400" spc="-10" dirty="0">
                <a:latin typeface="Times New Roman"/>
                <a:cs typeface="Times New Roman"/>
              </a:rPr>
              <a:t>may</a:t>
            </a:r>
            <a:r>
              <a:rPr sz="2400" spc="325" dirty="0">
                <a:latin typeface="Times New Roman"/>
                <a:cs typeface="Times New Roman"/>
              </a:rPr>
              <a:t> </a:t>
            </a:r>
            <a:r>
              <a:rPr sz="2400" spc="-5" dirty="0">
                <a:latin typeface="Times New Roman"/>
                <a:cs typeface="Times New Roman"/>
              </a:rPr>
              <a:t>move</a:t>
            </a:r>
            <a:r>
              <a:rPr sz="2400" spc="315" dirty="0">
                <a:latin typeface="Times New Roman"/>
                <a:cs typeface="Times New Roman"/>
              </a:rPr>
              <a:t> </a:t>
            </a:r>
            <a:r>
              <a:rPr sz="2400" dirty="0">
                <a:latin typeface="Times New Roman"/>
                <a:cs typeface="Times New Roman"/>
              </a:rPr>
              <a:t>only</a:t>
            </a:r>
          </a:p>
          <a:p>
            <a:pPr marL="354965" algn="just">
              <a:lnSpc>
                <a:spcPct val="100000"/>
              </a:lnSpc>
            </a:pPr>
            <a:r>
              <a:rPr sz="2400" dirty="0">
                <a:latin typeface="Times New Roman"/>
                <a:cs typeface="Times New Roman"/>
              </a:rPr>
              <a:t>one</a:t>
            </a:r>
            <a:r>
              <a:rPr sz="2400" spc="-5" dirty="0">
                <a:latin typeface="Times New Roman"/>
                <a:cs typeface="Times New Roman"/>
              </a:rPr>
              <a:t> </a:t>
            </a:r>
            <a:r>
              <a:rPr sz="2400" dirty="0">
                <a:latin typeface="Times New Roman"/>
                <a:cs typeface="Times New Roman"/>
              </a:rPr>
              <a:t>square.</a:t>
            </a:r>
          </a:p>
          <a:p>
            <a:pPr marL="354965" marR="5080" indent="-342900" algn="just">
              <a:lnSpc>
                <a:spcPct val="100000"/>
              </a:lnSpc>
              <a:buFont typeface="Arial"/>
              <a:buChar char="•"/>
              <a:tabLst>
                <a:tab pos="355600" algn="l"/>
              </a:tabLst>
            </a:pPr>
            <a:r>
              <a:rPr sz="2400" spc="-5" dirty="0">
                <a:latin typeface="Times New Roman"/>
                <a:cs typeface="Times New Roman"/>
              </a:rPr>
              <a:t>A </a:t>
            </a:r>
            <a:r>
              <a:rPr sz="2400" dirty="0">
                <a:latin typeface="Times New Roman"/>
                <a:cs typeface="Times New Roman"/>
              </a:rPr>
              <a:t>piece </a:t>
            </a:r>
            <a:r>
              <a:rPr sz="2400" spc="-5" dirty="0">
                <a:latin typeface="Times New Roman"/>
                <a:cs typeface="Times New Roman"/>
              </a:rPr>
              <a:t>making </a:t>
            </a:r>
            <a:r>
              <a:rPr sz="2400" dirty="0">
                <a:latin typeface="Times New Roman"/>
                <a:cs typeface="Times New Roman"/>
              </a:rPr>
              <a:t>a </a:t>
            </a:r>
            <a:r>
              <a:rPr sz="2400" spc="-5" dirty="0">
                <a:latin typeface="Times New Roman"/>
                <a:cs typeface="Times New Roman"/>
              </a:rPr>
              <a:t>capturing move </a:t>
            </a:r>
            <a:r>
              <a:rPr sz="2400" dirty="0">
                <a:latin typeface="Times New Roman"/>
                <a:cs typeface="Times New Roman"/>
              </a:rPr>
              <a:t>(a </a:t>
            </a:r>
            <a:r>
              <a:rPr sz="2400" spc="-5" dirty="0">
                <a:latin typeface="Times New Roman"/>
                <a:cs typeface="Times New Roman"/>
              </a:rPr>
              <a:t>jump) </a:t>
            </a:r>
            <a:r>
              <a:rPr sz="2400" dirty="0">
                <a:latin typeface="Times New Roman"/>
                <a:cs typeface="Times New Roman"/>
              </a:rPr>
              <a:t>leaps over </a:t>
            </a:r>
            <a:r>
              <a:rPr sz="2400" spc="-5" dirty="0">
                <a:latin typeface="Times New Roman"/>
                <a:cs typeface="Times New Roman"/>
              </a:rPr>
              <a:t>one </a:t>
            </a:r>
            <a:r>
              <a:rPr sz="2400" dirty="0">
                <a:latin typeface="Times New Roman"/>
                <a:cs typeface="Times New Roman"/>
              </a:rPr>
              <a:t>of the </a:t>
            </a:r>
            <a:r>
              <a:rPr sz="2400" spc="-5" dirty="0">
                <a:latin typeface="Times New Roman"/>
                <a:cs typeface="Times New Roman"/>
              </a:rPr>
              <a:t>opponent's  pieces, landing </a:t>
            </a:r>
            <a:r>
              <a:rPr sz="2400" dirty="0">
                <a:latin typeface="Times New Roman"/>
                <a:cs typeface="Times New Roman"/>
              </a:rPr>
              <a:t>in a </a:t>
            </a:r>
            <a:r>
              <a:rPr sz="2400" spc="-5" dirty="0">
                <a:latin typeface="Times New Roman"/>
                <a:cs typeface="Times New Roman"/>
              </a:rPr>
              <a:t>straight diagonal line on </a:t>
            </a:r>
            <a:r>
              <a:rPr sz="2400" dirty="0">
                <a:latin typeface="Times New Roman"/>
                <a:cs typeface="Times New Roman"/>
              </a:rPr>
              <a:t>the </a:t>
            </a:r>
            <a:r>
              <a:rPr sz="2400" spc="-5" dirty="0">
                <a:latin typeface="Times New Roman"/>
                <a:cs typeface="Times New Roman"/>
              </a:rPr>
              <a:t>other </a:t>
            </a:r>
            <a:r>
              <a:rPr sz="2400" dirty="0">
                <a:latin typeface="Times New Roman"/>
                <a:cs typeface="Times New Roman"/>
              </a:rPr>
              <a:t>side. </a:t>
            </a:r>
            <a:r>
              <a:rPr sz="2400" spc="-5" dirty="0">
                <a:latin typeface="Times New Roman"/>
                <a:cs typeface="Times New Roman"/>
              </a:rPr>
              <a:t>Only one piece </a:t>
            </a:r>
            <a:r>
              <a:rPr sz="2400" spc="-10" dirty="0">
                <a:latin typeface="Times New Roman"/>
                <a:cs typeface="Times New Roman"/>
              </a:rPr>
              <a:t>may  </a:t>
            </a:r>
            <a:r>
              <a:rPr sz="2400" dirty="0">
                <a:latin typeface="Times New Roman"/>
                <a:cs typeface="Times New Roman"/>
              </a:rPr>
              <a:t>be </a:t>
            </a:r>
            <a:r>
              <a:rPr sz="2400" spc="-5" dirty="0">
                <a:latin typeface="Times New Roman"/>
                <a:cs typeface="Times New Roman"/>
              </a:rPr>
              <a:t>captured </a:t>
            </a:r>
            <a:r>
              <a:rPr sz="2400" dirty="0">
                <a:latin typeface="Times New Roman"/>
                <a:cs typeface="Times New Roman"/>
              </a:rPr>
              <a:t>in a </a:t>
            </a:r>
            <a:r>
              <a:rPr sz="2400" spc="-5" dirty="0">
                <a:latin typeface="Times New Roman"/>
                <a:cs typeface="Times New Roman"/>
              </a:rPr>
              <a:t>single jump; </a:t>
            </a:r>
            <a:r>
              <a:rPr sz="2400" spc="-15" dirty="0">
                <a:latin typeface="Times New Roman"/>
                <a:cs typeface="Times New Roman"/>
              </a:rPr>
              <a:t>however, </a:t>
            </a:r>
            <a:r>
              <a:rPr sz="2400" spc="-5" dirty="0">
                <a:latin typeface="Times New Roman"/>
                <a:cs typeface="Times New Roman"/>
              </a:rPr>
              <a:t>multiple jumps </a:t>
            </a:r>
            <a:r>
              <a:rPr sz="2400" dirty="0">
                <a:latin typeface="Times New Roman"/>
                <a:cs typeface="Times New Roman"/>
              </a:rPr>
              <a:t>are </a:t>
            </a:r>
            <a:r>
              <a:rPr sz="2400" spc="-5" dirty="0">
                <a:latin typeface="Times New Roman"/>
                <a:cs typeface="Times New Roman"/>
              </a:rPr>
              <a:t>allowed during </a:t>
            </a:r>
            <a:r>
              <a:rPr sz="2400" dirty="0">
                <a:latin typeface="Times New Roman"/>
                <a:cs typeface="Times New Roman"/>
              </a:rPr>
              <a:t>a  single</a:t>
            </a:r>
            <a:r>
              <a:rPr sz="2400" spc="-25" dirty="0">
                <a:latin typeface="Times New Roman"/>
                <a:cs typeface="Times New Roman"/>
              </a:rPr>
              <a:t> </a:t>
            </a:r>
            <a:r>
              <a:rPr sz="2400" dirty="0">
                <a:latin typeface="Times New Roman"/>
                <a:cs typeface="Times New Roman"/>
              </a:rPr>
              <a:t>turn.</a:t>
            </a:r>
          </a:p>
          <a:p>
            <a:pPr marL="354965" indent="-342900" algn="just">
              <a:lnSpc>
                <a:spcPct val="100000"/>
              </a:lnSpc>
              <a:spcBef>
                <a:spcPts val="5"/>
              </a:spcBef>
              <a:buFont typeface="Arial"/>
              <a:buChar char="•"/>
              <a:tabLst>
                <a:tab pos="355600" algn="l"/>
              </a:tabLst>
            </a:pPr>
            <a:r>
              <a:rPr sz="2400" spc="-10" dirty="0">
                <a:latin typeface="Times New Roman"/>
                <a:cs typeface="Times New Roman"/>
              </a:rPr>
              <a:t>When </a:t>
            </a:r>
            <a:r>
              <a:rPr sz="2400" dirty="0">
                <a:latin typeface="Times New Roman"/>
                <a:cs typeface="Times New Roman"/>
              </a:rPr>
              <a:t>a </a:t>
            </a:r>
            <a:r>
              <a:rPr sz="2400" b="1" dirty="0">
                <a:latin typeface="Times New Roman"/>
                <a:cs typeface="Times New Roman"/>
              </a:rPr>
              <a:t>piece is captured</a:t>
            </a:r>
            <a:r>
              <a:rPr sz="2400" dirty="0">
                <a:latin typeface="Times New Roman"/>
                <a:cs typeface="Times New Roman"/>
              </a:rPr>
              <a:t>, it is </a:t>
            </a:r>
            <a:r>
              <a:rPr sz="2400" spc="-5" dirty="0">
                <a:latin typeface="Times New Roman"/>
                <a:cs typeface="Times New Roman"/>
              </a:rPr>
              <a:t>removed </a:t>
            </a:r>
            <a:r>
              <a:rPr sz="2400" dirty="0">
                <a:latin typeface="Times New Roman"/>
                <a:cs typeface="Times New Roman"/>
              </a:rPr>
              <a:t>from the</a:t>
            </a:r>
            <a:r>
              <a:rPr sz="2400" spc="-90" dirty="0">
                <a:latin typeface="Times New Roman"/>
                <a:cs typeface="Times New Roman"/>
              </a:rPr>
              <a:t> </a:t>
            </a:r>
            <a:r>
              <a:rPr sz="2400" dirty="0">
                <a:latin typeface="Times New Roman"/>
                <a:cs typeface="Times New Roman"/>
              </a:rPr>
              <a:t>board.</a:t>
            </a:r>
          </a:p>
          <a:p>
            <a:pPr marL="354965" indent="-342900" algn="just">
              <a:lnSpc>
                <a:spcPct val="100000"/>
              </a:lnSpc>
              <a:buFont typeface="Arial"/>
              <a:buChar char="•"/>
              <a:tabLst>
                <a:tab pos="355600" algn="l"/>
              </a:tabLst>
            </a:pPr>
            <a:r>
              <a:rPr sz="2400" dirty="0">
                <a:latin typeface="Times New Roman"/>
                <a:cs typeface="Times New Roman"/>
              </a:rPr>
              <a:t>If a player is able to </a:t>
            </a:r>
            <a:r>
              <a:rPr sz="2400" spc="-5" dirty="0">
                <a:latin typeface="Times New Roman"/>
                <a:cs typeface="Times New Roman"/>
              </a:rPr>
              <a:t>make </a:t>
            </a:r>
            <a:r>
              <a:rPr sz="2400" dirty="0">
                <a:latin typeface="Times New Roman"/>
                <a:cs typeface="Times New Roman"/>
              </a:rPr>
              <a:t>a capture, there is no option; the </a:t>
            </a:r>
            <a:r>
              <a:rPr sz="2400" spc="-5" dirty="0">
                <a:latin typeface="Times New Roman"/>
                <a:cs typeface="Times New Roman"/>
              </a:rPr>
              <a:t>jump must </a:t>
            </a:r>
            <a:r>
              <a:rPr sz="2400" dirty="0">
                <a:latin typeface="Times New Roman"/>
                <a:cs typeface="Times New Roman"/>
              </a:rPr>
              <a:t>be</a:t>
            </a:r>
            <a:r>
              <a:rPr sz="2400" spc="-165" dirty="0">
                <a:latin typeface="Times New Roman"/>
                <a:cs typeface="Times New Roman"/>
              </a:rPr>
              <a:t> </a:t>
            </a:r>
            <a:r>
              <a:rPr sz="2400" spc="-5" dirty="0">
                <a:latin typeface="Times New Roman"/>
                <a:cs typeface="Times New Roman"/>
              </a:rPr>
              <a:t>made.</a:t>
            </a:r>
            <a:endParaRPr sz="2400" dirty="0">
              <a:latin typeface="Times New Roman"/>
              <a:cs typeface="Times New Roman"/>
            </a:endParaRPr>
          </a:p>
          <a:p>
            <a:pPr marL="355600" marR="6350" indent="-342900" algn="just">
              <a:lnSpc>
                <a:spcPct val="100000"/>
              </a:lnSpc>
              <a:buFont typeface="Arial"/>
              <a:buChar char="•"/>
              <a:tabLst>
                <a:tab pos="355600" algn="l"/>
              </a:tabLst>
            </a:pPr>
            <a:r>
              <a:rPr sz="2400" dirty="0">
                <a:latin typeface="Times New Roman"/>
                <a:cs typeface="Times New Roman"/>
              </a:rPr>
              <a:t>If </a:t>
            </a:r>
            <a:r>
              <a:rPr sz="2400" spc="-5" dirty="0">
                <a:latin typeface="Times New Roman"/>
                <a:cs typeface="Times New Roman"/>
              </a:rPr>
              <a:t>more </a:t>
            </a:r>
            <a:r>
              <a:rPr sz="2400" dirty="0">
                <a:latin typeface="Times New Roman"/>
                <a:cs typeface="Times New Roman"/>
              </a:rPr>
              <a:t>than one </a:t>
            </a:r>
            <a:r>
              <a:rPr sz="2400" spc="-5" dirty="0">
                <a:latin typeface="Times New Roman"/>
                <a:cs typeface="Times New Roman"/>
              </a:rPr>
              <a:t>capture </a:t>
            </a:r>
            <a:r>
              <a:rPr sz="2400" dirty="0">
                <a:latin typeface="Times New Roman"/>
                <a:cs typeface="Times New Roman"/>
              </a:rPr>
              <a:t>is </a:t>
            </a:r>
            <a:r>
              <a:rPr sz="2400" spc="-5" dirty="0">
                <a:latin typeface="Times New Roman"/>
                <a:cs typeface="Times New Roman"/>
              </a:rPr>
              <a:t>available, </a:t>
            </a:r>
            <a:r>
              <a:rPr sz="2400" dirty="0">
                <a:latin typeface="Times New Roman"/>
                <a:cs typeface="Times New Roman"/>
              </a:rPr>
              <a:t>the </a:t>
            </a:r>
            <a:r>
              <a:rPr sz="2400" spc="-5" dirty="0">
                <a:latin typeface="Times New Roman"/>
                <a:cs typeface="Times New Roman"/>
              </a:rPr>
              <a:t>player is </a:t>
            </a:r>
            <a:r>
              <a:rPr sz="2400" dirty="0">
                <a:latin typeface="Times New Roman"/>
                <a:cs typeface="Times New Roman"/>
              </a:rPr>
              <a:t>free to </a:t>
            </a:r>
            <a:r>
              <a:rPr sz="2400" spc="-5" dirty="0">
                <a:latin typeface="Times New Roman"/>
                <a:cs typeface="Times New Roman"/>
              </a:rPr>
              <a:t>choose whichever </a:t>
            </a:r>
            <a:r>
              <a:rPr sz="2400" dirty="0">
                <a:latin typeface="Times New Roman"/>
                <a:cs typeface="Times New Roman"/>
              </a:rPr>
              <a:t>he </a:t>
            </a:r>
            <a:r>
              <a:rPr sz="2400" spc="-15" dirty="0">
                <a:latin typeface="Times New Roman"/>
                <a:cs typeface="Times New Roman"/>
              </a:rPr>
              <a:t>or  </a:t>
            </a:r>
            <a:r>
              <a:rPr sz="2400" dirty="0">
                <a:latin typeface="Times New Roman"/>
                <a:cs typeface="Times New Roman"/>
              </a:rPr>
              <a:t>she</a:t>
            </a:r>
            <a:r>
              <a:rPr sz="2400" spc="-5" dirty="0">
                <a:latin typeface="Times New Roman"/>
                <a:cs typeface="Times New Roman"/>
              </a:rPr>
              <a:t> </a:t>
            </a:r>
            <a:r>
              <a:rPr sz="2400" dirty="0">
                <a:latin typeface="Times New Roman"/>
                <a:cs typeface="Times New Roman"/>
              </a:rPr>
              <a:t>prefers.</a:t>
            </a:r>
          </a:p>
        </p:txBody>
      </p:sp>
      <p:sp>
        <p:nvSpPr>
          <p:cNvPr id="6" name="Rectangle 5">
            <a:extLst>
              <a:ext uri="{FF2B5EF4-FFF2-40B4-BE49-F238E27FC236}">
                <a16:creationId xmlns:a16="http://schemas.microsoft.com/office/drawing/2014/main" id="{FC723173-92F7-409D-AB2A-412487E19AAB}"/>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D1ED8E1-7812-496B-9752-181BD815672C}"/>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a:t>
            </a:fld>
            <a:endParaRPr dirty="0"/>
          </a:p>
        </p:txBody>
      </p:sp>
      <p:sp>
        <p:nvSpPr>
          <p:cNvPr id="2" name="object 2"/>
          <p:cNvSpPr txBox="1">
            <a:spLocks noGrp="1"/>
          </p:cNvSpPr>
          <p:nvPr>
            <p:ph type="title"/>
          </p:nvPr>
        </p:nvSpPr>
        <p:spPr>
          <a:xfrm>
            <a:off x="216730" y="299406"/>
            <a:ext cx="5846445" cy="697230"/>
          </a:xfrm>
          <a:prstGeom prst="rect">
            <a:avLst/>
          </a:prstGeom>
        </p:spPr>
        <p:txBody>
          <a:bodyPr vert="horz" wrap="square" lIns="0" tIns="13335" rIns="0" bIns="0" rtlCol="0">
            <a:spAutoFit/>
          </a:bodyPr>
          <a:lstStyle/>
          <a:p>
            <a:pPr marL="12700">
              <a:lnSpc>
                <a:spcPct val="100000"/>
              </a:lnSpc>
              <a:spcBef>
                <a:spcPts val="105"/>
              </a:spcBef>
            </a:pPr>
            <a:r>
              <a:rPr sz="4400" dirty="0"/>
              <a:t>Rules of the Game</a:t>
            </a:r>
            <a:r>
              <a:rPr sz="4400" spc="-85" dirty="0"/>
              <a:t> </a:t>
            </a:r>
            <a:r>
              <a:rPr sz="4400" spc="-5" dirty="0"/>
              <a:t>Cont.</a:t>
            </a:r>
            <a:endParaRPr sz="4400" dirty="0"/>
          </a:p>
        </p:txBody>
      </p:sp>
      <p:sp>
        <p:nvSpPr>
          <p:cNvPr id="3" name="object 3"/>
          <p:cNvSpPr txBox="1"/>
          <p:nvPr/>
        </p:nvSpPr>
        <p:spPr>
          <a:xfrm>
            <a:off x="983691" y="1435730"/>
            <a:ext cx="10290175" cy="3318510"/>
          </a:xfrm>
          <a:prstGeom prst="rect">
            <a:avLst/>
          </a:prstGeom>
        </p:spPr>
        <p:txBody>
          <a:bodyPr vert="horz" wrap="square" lIns="0" tIns="12700" rIns="0" bIns="0" rtlCol="0">
            <a:spAutoFit/>
          </a:bodyPr>
          <a:lstStyle/>
          <a:p>
            <a:pPr marL="355600" marR="5080" indent="-343535" algn="just">
              <a:lnSpc>
                <a:spcPct val="100000"/>
              </a:lnSpc>
              <a:spcBef>
                <a:spcPts val="100"/>
              </a:spcBef>
              <a:buFont typeface="Arial"/>
              <a:buChar char="•"/>
              <a:tabLst>
                <a:tab pos="356235" algn="l"/>
              </a:tabLst>
            </a:pPr>
            <a:r>
              <a:rPr sz="2400" spc="-5" dirty="0">
                <a:latin typeface="Times New Roman"/>
                <a:cs typeface="Times New Roman"/>
              </a:rPr>
              <a:t>When </a:t>
            </a:r>
            <a:r>
              <a:rPr sz="2400" b="1" dirty="0">
                <a:latin typeface="Times New Roman"/>
                <a:cs typeface="Times New Roman"/>
              </a:rPr>
              <a:t>a </a:t>
            </a:r>
            <a:r>
              <a:rPr sz="2400" b="1" spc="-5" dirty="0">
                <a:latin typeface="Times New Roman"/>
                <a:cs typeface="Times New Roman"/>
              </a:rPr>
              <a:t>piece reaches the </a:t>
            </a:r>
            <a:r>
              <a:rPr sz="2400" b="1" dirty="0">
                <a:latin typeface="Times New Roman"/>
                <a:cs typeface="Times New Roman"/>
              </a:rPr>
              <a:t>furthest </a:t>
            </a:r>
            <a:r>
              <a:rPr sz="2400" b="1" spc="-5" dirty="0">
                <a:latin typeface="Times New Roman"/>
                <a:cs typeface="Times New Roman"/>
              </a:rPr>
              <a:t>row </a:t>
            </a:r>
            <a:r>
              <a:rPr sz="2400" b="1" dirty="0">
                <a:latin typeface="Times New Roman"/>
                <a:cs typeface="Times New Roman"/>
              </a:rPr>
              <a:t>from the player</a:t>
            </a:r>
            <a:r>
              <a:rPr sz="2400" dirty="0">
                <a:latin typeface="Times New Roman"/>
                <a:cs typeface="Times New Roman"/>
              </a:rPr>
              <a:t> who controls that piece, </a:t>
            </a:r>
            <a:r>
              <a:rPr sz="2400" spc="-10" dirty="0">
                <a:latin typeface="Times New Roman"/>
                <a:cs typeface="Times New Roman"/>
              </a:rPr>
              <a:t>it  </a:t>
            </a:r>
            <a:r>
              <a:rPr sz="2400" dirty="0">
                <a:latin typeface="Times New Roman"/>
                <a:cs typeface="Times New Roman"/>
              </a:rPr>
              <a:t>is crowned and </a:t>
            </a:r>
            <a:r>
              <a:rPr sz="2400" spc="-5" dirty="0">
                <a:latin typeface="Times New Roman"/>
                <a:cs typeface="Times New Roman"/>
              </a:rPr>
              <a:t>becomes </a:t>
            </a:r>
            <a:r>
              <a:rPr sz="2400" dirty="0">
                <a:latin typeface="Times New Roman"/>
                <a:cs typeface="Times New Roman"/>
              </a:rPr>
              <a:t>a </a:t>
            </a:r>
            <a:r>
              <a:rPr sz="2400" spc="-5" dirty="0">
                <a:latin typeface="Times New Roman"/>
                <a:cs typeface="Times New Roman"/>
              </a:rPr>
              <a:t>king. </a:t>
            </a:r>
            <a:r>
              <a:rPr sz="2400" dirty="0">
                <a:latin typeface="Times New Roman"/>
                <a:cs typeface="Times New Roman"/>
              </a:rPr>
              <a:t>One of the </a:t>
            </a:r>
            <a:r>
              <a:rPr sz="2400" spc="-5" dirty="0">
                <a:latin typeface="Times New Roman"/>
                <a:cs typeface="Times New Roman"/>
              </a:rPr>
              <a:t>pieces </a:t>
            </a:r>
            <a:r>
              <a:rPr sz="2400" dirty="0">
                <a:latin typeface="Times New Roman"/>
                <a:cs typeface="Times New Roman"/>
              </a:rPr>
              <a:t>which had </a:t>
            </a:r>
            <a:r>
              <a:rPr sz="2400" spc="-5" dirty="0">
                <a:latin typeface="Times New Roman"/>
                <a:cs typeface="Times New Roman"/>
              </a:rPr>
              <a:t>been captured </a:t>
            </a:r>
            <a:r>
              <a:rPr sz="2400" dirty="0">
                <a:latin typeface="Times New Roman"/>
                <a:cs typeface="Times New Roman"/>
              </a:rPr>
              <a:t>is  placed </a:t>
            </a:r>
            <a:r>
              <a:rPr sz="2400" spc="-5" dirty="0">
                <a:latin typeface="Times New Roman"/>
                <a:cs typeface="Times New Roman"/>
              </a:rPr>
              <a:t>on </a:t>
            </a:r>
            <a:r>
              <a:rPr sz="2400" dirty="0">
                <a:latin typeface="Times New Roman"/>
                <a:cs typeface="Times New Roman"/>
              </a:rPr>
              <a:t>top </a:t>
            </a:r>
            <a:r>
              <a:rPr sz="2400" spc="-5" dirty="0">
                <a:latin typeface="Times New Roman"/>
                <a:cs typeface="Times New Roman"/>
              </a:rPr>
              <a:t>of </a:t>
            </a:r>
            <a:r>
              <a:rPr sz="2400" dirty="0">
                <a:latin typeface="Times New Roman"/>
                <a:cs typeface="Times New Roman"/>
              </a:rPr>
              <a:t>the king so that it is twice as high as a single</a:t>
            </a:r>
            <a:r>
              <a:rPr sz="2400" spc="-175" dirty="0">
                <a:latin typeface="Times New Roman"/>
                <a:cs typeface="Times New Roman"/>
              </a:rPr>
              <a:t> </a:t>
            </a:r>
            <a:r>
              <a:rPr sz="2400" dirty="0">
                <a:latin typeface="Times New Roman"/>
                <a:cs typeface="Times New Roman"/>
              </a:rPr>
              <a:t>piece.</a:t>
            </a:r>
          </a:p>
          <a:p>
            <a:pPr marL="355600" marR="5715" indent="-343535" algn="just">
              <a:lnSpc>
                <a:spcPct val="100000"/>
              </a:lnSpc>
              <a:buFont typeface="Arial"/>
              <a:buChar char="•"/>
              <a:tabLst>
                <a:tab pos="356235" algn="l"/>
              </a:tabLst>
            </a:pPr>
            <a:r>
              <a:rPr sz="2400" dirty="0">
                <a:latin typeface="Times New Roman"/>
                <a:cs typeface="Times New Roman"/>
              </a:rPr>
              <a:t>Kings are </a:t>
            </a:r>
            <a:r>
              <a:rPr sz="2400" spc="-5" dirty="0">
                <a:latin typeface="Times New Roman"/>
                <a:cs typeface="Times New Roman"/>
              </a:rPr>
              <a:t>limited </a:t>
            </a:r>
            <a:r>
              <a:rPr sz="2400" dirty="0">
                <a:latin typeface="Times New Roman"/>
                <a:cs typeface="Times New Roman"/>
              </a:rPr>
              <a:t>to </a:t>
            </a:r>
            <a:r>
              <a:rPr sz="2400" b="1" spc="-5" dirty="0">
                <a:latin typeface="Times New Roman"/>
                <a:cs typeface="Times New Roman"/>
              </a:rPr>
              <a:t>moving diagonally but </a:t>
            </a:r>
            <a:r>
              <a:rPr sz="2400" b="1" spc="-10" dirty="0">
                <a:latin typeface="Times New Roman"/>
                <a:cs typeface="Times New Roman"/>
              </a:rPr>
              <a:t>may </a:t>
            </a:r>
            <a:r>
              <a:rPr sz="2400" b="1" spc="-5" dirty="0">
                <a:latin typeface="Times New Roman"/>
                <a:cs typeface="Times New Roman"/>
              </a:rPr>
              <a:t>move </a:t>
            </a:r>
            <a:r>
              <a:rPr sz="2400" b="1" dirty="0">
                <a:latin typeface="Times New Roman"/>
                <a:cs typeface="Times New Roman"/>
              </a:rPr>
              <a:t>both </a:t>
            </a:r>
            <a:r>
              <a:rPr sz="2400" b="1" spc="-5" dirty="0">
                <a:latin typeface="Times New Roman"/>
                <a:cs typeface="Times New Roman"/>
              </a:rPr>
              <a:t>forward </a:t>
            </a:r>
            <a:r>
              <a:rPr sz="2400" b="1" dirty="0">
                <a:latin typeface="Times New Roman"/>
                <a:cs typeface="Times New Roman"/>
              </a:rPr>
              <a:t>and  backward.</a:t>
            </a:r>
            <a:r>
              <a:rPr sz="2400" dirty="0">
                <a:latin typeface="Times New Roman"/>
                <a:cs typeface="Times New Roman"/>
              </a:rPr>
              <a:t> </a:t>
            </a:r>
            <a:r>
              <a:rPr sz="2400" spc="-5" dirty="0">
                <a:latin typeface="Times New Roman"/>
                <a:cs typeface="Times New Roman"/>
              </a:rPr>
              <a:t>(Remember that single pieces, </a:t>
            </a:r>
            <a:r>
              <a:rPr sz="2400" dirty="0">
                <a:latin typeface="Times New Roman"/>
                <a:cs typeface="Times New Roman"/>
              </a:rPr>
              <a:t>i.e. </a:t>
            </a:r>
            <a:r>
              <a:rPr sz="2400" spc="-5" dirty="0">
                <a:latin typeface="Times New Roman"/>
                <a:cs typeface="Times New Roman"/>
              </a:rPr>
              <a:t>non-kings, are always limited </a:t>
            </a:r>
            <a:r>
              <a:rPr sz="2400" dirty="0">
                <a:latin typeface="Times New Roman"/>
                <a:cs typeface="Times New Roman"/>
              </a:rPr>
              <a:t>to  </a:t>
            </a:r>
            <a:r>
              <a:rPr sz="2400" spc="-5" dirty="0">
                <a:latin typeface="Times New Roman"/>
                <a:cs typeface="Times New Roman"/>
              </a:rPr>
              <a:t>forward</a:t>
            </a:r>
            <a:r>
              <a:rPr sz="2400" spc="-10" dirty="0">
                <a:latin typeface="Times New Roman"/>
                <a:cs typeface="Times New Roman"/>
              </a:rPr>
              <a:t> </a:t>
            </a:r>
            <a:r>
              <a:rPr sz="2400" spc="-5" dirty="0">
                <a:latin typeface="Times New Roman"/>
                <a:cs typeface="Times New Roman"/>
              </a:rPr>
              <a:t>moves.)</a:t>
            </a:r>
            <a:endParaRPr sz="2400" dirty="0">
              <a:latin typeface="Times New Roman"/>
              <a:cs typeface="Times New Roman"/>
            </a:endParaRPr>
          </a:p>
          <a:p>
            <a:pPr marL="355600" marR="5080" indent="-343535" algn="just">
              <a:lnSpc>
                <a:spcPct val="100000"/>
              </a:lnSpc>
              <a:spcBef>
                <a:spcPts val="5"/>
              </a:spcBef>
              <a:buFont typeface="Arial"/>
              <a:buChar char="•"/>
              <a:tabLst>
                <a:tab pos="356235" algn="l"/>
              </a:tabLst>
            </a:pPr>
            <a:r>
              <a:rPr sz="2400" dirty="0">
                <a:latin typeface="Times New Roman"/>
                <a:cs typeface="Times New Roman"/>
              </a:rPr>
              <a:t>Kings </a:t>
            </a:r>
            <a:r>
              <a:rPr sz="2400" spc="-10" dirty="0">
                <a:latin typeface="Times New Roman"/>
                <a:cs typeface="Times New Roman"/>
              </a:rPr>
              <a:t>may </a:t>
            </a:r>
            <a:r>
              <a:rPr sz="2400" spc="-5" dirty="0">
                <a:latin typeface="Times New Roman"/>
                <a:cs typeface="Times New Roman"/>
              </a:rPr>
              <a:t>combine </a:t>
            </a:r>
            <a:r>
              <a:rPr sz="2400" spc="-10" dirty="0">
                <a:latin typeface="Times New Roman"/>
                <a:cs typeface="Times New Roman"/>
              </a:rPr>
              <a:t>jumps </a:t>
            </a:r>
            <a:r>
              <a:rPr sz="2400" dirty="0">
                <a:latin typeface="Times New Roman"/>
                <a:cs typeface="Times New Roman"/>
              </a:rPr>
              <a:t>in </a:t>
            </a:r>
            <a:r>
              <a:rPr sz="2400" spc="-5" dirty="0">
                <a:latin typeface="Times New Roman"/>
                <a:cs typeface="Times New Roman"/>
              </a:rPr>
              <a:t>several directions, forward </a:t>
            </a:r>
            <a:r>
              <a:rPr sz="2400" dirty="0">
                <a:latin typeface="Times New Roman"/>
                <a:cs typeface="Times New Roman"/>
              </a:rPr>
              <a:t>and backward, on </a:t>
            </a:r>
            <a:r>
              <a:rPr sz="2400" spc="-5" dirty="0">
                <a:latin typeface="Times New Roman"/>
                <a:cs typeface="Times New Roman"/>
              </a:rPr>
              <a:t>the  same </a:t>
            </a:r>
            <a:r>
              <a:rPr sz="2400" dirty="0">
                <a:latin typeface="Times New Roman"/>
                <a:cs typeface="Times New Roman"/>
              </a:rPr>
              <a:t>turn. </a:t>
            </a:r>
            <a:r>
              <a:rPr sz="2400" spc="-5" dirty="0">
                <a:latin typeface="Times New Roman"/>
                <a:cs typeface="Times New Roman"/>
              </a:rPr>
              <a:t>Single pieces </a:t>
            </a:r>
            <a:r>
              <a:rPr sz="2400" spc="-10" dirty="0">
                <a:latin typeface="Times New Roman"/>
                <a:cs typeface="Times New Roman"/>
              </a:rPr>
              <a:t>may </a:t>
            </a:r>
            <a:r>
              <a:rPr sz="2400" dirty="0">
                <a:latin typeface="Times New Roman"/>
                <a:cs typeface="Times New Roman"/>
              </a:rPr>
              <a:t>shift </a:t>
            </a:r>
            <a:r>
              <a:rPr sz="2400" spc="-5" dirty="0">
                <a:latin typeface="Times New Roman"/>
                <a:cs typeface="Times New Roman"/>
              </a:rPr>
              <a:t>direction diagonally during </a:t>
            </a:r>
            <a:r>
              <a:rPr sz="2400" dirty="0">
                <a:latin typeface="Times New Roman"/>
                <a:cs typeface="Times New Roman"/>
              </a:rPr>
              <a:t>a </a:t>
            </a:r>
            <a:r>
              <a:rPr sz="2400" spc="-5" dirty="0">
                <a:latin typeface="Times New Roman"/>
                <a:cs typeface="Times New Roman"/>
              </a:rPr>
              <a:t>multiple capture  </a:t>
            </a:r>
            <a:r>
              <a:rPr sz="2400" dirty="0">
                <a:latin typeface="Times New Roman"/>
                <a:cs typeface="Times New Roman"/>
              </a:rPr>
              <a:t>turn, but </a:t>
            </a:r>
            <a:r>
              <a:rPr sz="2400" spc="-5" dirty="0">
                <a:latin typeface="Times New Roman"/>
                <a:cs typeface="Times New Roman"/>
              </a:rPr>
              <a:t>must </a:t>
            </a:r>
            <a:r>
              <a:rPr sz="2400" dirty="0">
                <a:latin typeface="Times New Roman"/>
                <a:cs typeface="Times New Roman"/>
              </a:rPr>
              <a:t>always </a:t>
            </a:r>
            <a:r>
              <a:rPr sz="2400" spc="-5" dirty="0">
                <a:latin typeface="Times New Roman"/>
                <a:cs typeface="Times New Roman"/>
              </a:rPr>
              <a:t>jump forward </a:t>
            </a:r>
            <a:r>
              <a:rPr sz="2400" dirty="0">
                <a:latin typeface="Times New Roman"/>
                <a:cs typeface="Times New Roman"/>
              </a:rPr>
              <a:t>(toward the</a:t>
            </a:r>
            <a:r>
              <a:rPr sz="2400" spc="-15" dirty="0">
                <a:latin typeface="Times New Roman"/>
                <a:cs typeface="Times New Roman"/>
              </a:rPr>
              <a:t> </a:t>
            </a:r>
            <a:r>
              <a:rPr sz="2400" dirty="0">
                <a:latin typeface="Times New Roman"/>
                <a:cs typeface="Times New Roman"/>
              </a:rPr>
              <a:t>opponent).</a:t>
            </a:r>
          </a:p>
        </p:txBody>
      </p:sp>
      <p:sp>
        <p:nvSpPr>
          <p:cNvPr id="6" name="Rectangle 5">
            <a:extLst>
              <a:ext uri="{FF2B5EF4-FFF2-40B4-BE49-F238E27FC236}">
                <a16:creationId xmlns:a16="http://schemas.microsoft.com/office/drawing/2014/main" id="{C18B91C3-1483-40B9-A42E-D1FA27602FCC}"/>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7C886BB-7975-4AD4-99DB-BBD96C2848A6}"/>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a:t>
            </a:fld>
            <a:endParaRPr dirty="0"/>
          </a:p>
        </p:txBody>
      </p:sp>
      <p:sp>
        <p:nvSpPr>
          <p:cNvPr id="2" name="object 2"/>
          <p:cNvSpPr txBox="1">
            <a:spLocks noGrp="1"/>
          </p:cNvSpPr>
          <p:nvPr>
            <p:ph type="title"/>
          </p:nvPr>
        </p:nvSpPr>
        <p:spPr>
          <a:xfrm>
            <a:off x="381000" y="369378"/>
            <a:ext cx="11277600" cy="690574"/>
          </a:xfrm>
          <a:prstGeom prst="rect">
            <a:avLst/>
          </a:prstGeom>
        </p:spPr>
        <p:txBody>
          <a:bodyPr vert="horz" wrap="square" lIns="0" tIns="13335" rIns="0" bIns="0" rtlCol="0">
            <a:spAutoFit/>
          </a:bodyPr>
          <a:lstStyle/>
          <a:p>
            <a:pPr marL="12700">
              <a:lnSpc>
                <a:spcPct val="100000"/>
              </a:lnSpc>
              <a:spcBef>
                <a:spcPts val="105"/>
              </a:spcBef>
            </a:pPr>
            <a:r>
              <a:rPr sz="4400" dirty="0"/>
              <a:t>Well</a:t>
            </a:r>
            <a:r>
              <a:rPr lang="en-GB" sz="4400" dirty="0"/>
              <a:t>-</a:t>
            </a:r>
            <a:r>
              <a:rPr sz="4400" dirty="0"/>
              <a:t>Defined </a:t>
            </a:r>
            <a:r>
              <a:rPr sz="4400" spc="-5" dirty="0"/>
              <a:t>Learning</a:t>
            </a:r>
            <a:r>
              <a:rPr sz="4400" spc="-114" dirty="0"/>
              <a:t> </a:t>
            </a:r>
            <a:r>
              <a:rPr sz="4400" dirty="0"/>
              <a:t>Problem</a:t>
            </a:r>
            <a:r>
              <a:rPr lang="en-GB" sz="4400" dirty="0"/>
              <a:t>-Examples</a:t>
            </a:r>
            <a:endParaRPr sz="4400" dirty="0"/>
          </a:p>
        </p:txBody>
      </p:sp>
      <p:sp>
        <p:nvSpPr>
          <p:cNvPr id="3" name="object 3"/>
          <p:cNvSpPr txBox="1"/>
          <p:nvPr/>
        </p:nvSpPr>
        <p:spPr>
          <a:xfrm>
            <a:off x="955040" y="1685539"/>
            <a:ext cx="8831580" cy="3940810"/>
          </a:xfrm>
          <a:prstGeom prst="rect">
            <a:avLst/>
          </a:prstGeom>
        </p:spPr>
        <p:txBody>
          <a:bodyPr vert="horz" wrap="square" lIns="0" tIns="38735" rIns="0" bIns="0" rtlCol="0">
            <a:spAutoFit/>
          </a:bodyPr>
          <a:lstStyle/>
          <a:p>
            <a:pPr marL="12700">
              <a:lnSpc>
                <a:spcPct val="100000"/>
              </a:lnSpc>
              <a:spcBef>
                <a:spcPts val="305"/>
              </a:spcBef>
            </a:pPr>
            <a:r>
              <a:rPr sz="2400" b="1" i="1" dirty="0">
                <a:latin typeface="Times New Roman"/>
                <a:cs typeface="Times New Roman"/>
              </a:rPr>
              <a:t>A checkers learning</a:t>
            </a:r>
            <a:r>
              <a:rPr sz="2400" b="1" i="1" spc="-250" dirty="0">
                <a:latin typeface="Times New Roman"/>
                <a:cs typeface="Times New Roman"/>
              </a:rPr>
              <a:t> </a:t>
            </a:r>
            <a:r>
              <a:rPr sz="2400" b="1" i="1" dirty="0">
                <a:latin typeface="Times New Roman"/>
                <a:cs typeface="Times New Roman"/>
              </a:rPr>
              <a:t>problem:</a:t>
            </a:r>
            <a:endParaRPr sz="2400" dirty="0">
              <a:latin typeface="Times New Roman"/>
              <a:cs typeface="Times New Roman"/>
            </a:endParaRPr>
          </a:p>
          <a:p>
            <a:pPr marL="355600" indent="-343535">
              <a:lnSpc>
                <a:spcPct val="100000"/>
              </a:lnSpc>
              <a:spcBef>
                <a:spcPts val="209"/>
              </a:spcBef>
              <a:buFont typeface="Symbol"/>
              <a:buChar char=""/>
              <a:tabLst>
                <a:tab pos="355600" algn="l"/>
                <a:tab pos="356235" algn="l"/>
              </a:tabLst>
            </a:pPr>
            <a:r>
              <a:rPr sz="2400" spc="-45" dirty="0">
                <a:latin typeface="Times New Roman"/>
                <a:cs typeface="Times New Roman"/>
              </a:rPr>
              <a:t>Task </a:t>
            </a:r>
            <a:r>
              <a:rPr sz="2400" spc="-65" dirty="0">
                <a:latin typeface="Times New Roman"/>
                <a:cs typeface="Times New Roman"/>
              </a:rPr>
              <a:t>T: </a:t>
            </a:r>
            <a:r>
              <a:rPr sz="2400" dirty="0">
                <a:latin typeface="Times New Roman"/>
                <a:cs typeface="Times New Roman"/>
              </a:rPr>
              <a:t>playing</a:t>
            </a:r>
            <a:r>
              <a:rPr sz="2400" spc="-50" dirty="0">
                <a:latin typeface="Times New Roman"/>
                <a:cs typeface="Times New Roman"/>
              </a:rPr>
              <a:t> </a:t>
            </a:r>
            <a:r>
              <a:rPr sz="2400" dirty="0">
                <a:latin typeface="Times New Roman"/>
                <a:cs typeface="Times New Roman"/>
              </a:rPr>
              <a:t>checkers</a:t>
            </a:r>
          </a:p>
          <a:p>
            <a:pPr marL="355600" indent="-343535">
              <a:lnSpc>
                <a:spcPct val="100000"/>
              </a:lnSpc>
              <a:spcBef>
                <a:spcPts val="200"/>
              </a:spcBef>
              <a:buFont typeface="Symbol"/>
              <a:buChar char=""/>
              <a:tabLst>
                <a:tab pos="355600" algn="l"/>
                <a:tab pos="356235" algn="l"/>
              </a:tabLst>
            </a:pPr>
            <a:r>
              <a:rPr sz="2400" spc="-5" dirty="0">
                <a:latin typeface="Times New Roman"/>
                <a:cs typeface="Times New Roman"/>
              </a:rPr>
              <a:t>Performance measure </a:t>
            </a:r>
            <a:r>
              <a:rPr sz="2400" dirty="0">
                <a:latin typeface="Times New Roman"/>
                <a:cs typeface="Times New Roman"/>
              </a:rPr>
              <a:t>P: percent of </a:t>
            </a:r>
            <a:r>
              <a:rPr sz="2400" spc="-5" dirty="0">
                <a:latin typeface="Times New Roman"/>
                <a:cs typeface="Times New Roman"/>
              </a:rPr>
              <a:t>games </a:t>
            </a:r>
            <a:r>
              <a:rPr sz="2400" dirty="0">
                <a:latin typeface="Times New Roman"/>
                <a:cs typeface="Times New Roman"/>
              </a:rPr>
              <a:t>won against</a:t>
            </a:r>
            <a:r>
              <a:rPr sz="2400" spc="-55" dirty="0">
                <a:latin typeface="Times New Roman"/>
                <a:cs typeface="Times New Roman"/>
              </a:rPr>
              <a:t> </a:t>
            </a:r>
            <a:r>
              <a:rPr sz="2400" dirty="0">
                <a:latin typeface="Times New Roman"/>
                <a:cs typeface="Times New Roman"/>
              </a:rPr>
              <a:t>opponents</a:t>
            </a:r>
          </a:p>
          <a:p>
            <a:pPr marL="355600" indent="-343535">
              <a:lnSpc>
                <a:spcPct val="100000"/>
              </a:lnSpc>
              <a:spcBef>
                <a:spcPts val="204"/>
              </a:spcBef>
              <a:buFont typeface="Symbol"/>
              <a:buChar char=""/>
              <a:tabLst>
                <a:tab pos="355600" algn="l"/>
                <a:tab pos="356235" algn="l"/>
              </a:tabLst>
            </a:pPr>
            <a:r>
              <a:rPr sz="2400" spc="-15" dirty="0">
                <a:latin typeface="Times New Roman"/>
                <a:cs typeface="Times New Roman"/>
              </a:rPr>
              <a:t>Training </a:t>
            </a:r>
            <a:r>
              <a:rPr sz="2400" dirty="0">
                <a:latin typeface="Times New Roman"/>
                <a:cs typeface="Times New Roman"/>
              </a:rPr>
              <a:t>experience E: playing practice </a:t>
            </a:r>
            <a:r>
              <a:rPr sz="2400" spc="-5" dirty="0">
                <a:latin typeface="Times New Roman"/>
                <a:cs typeface="Times New Roman"/>
              </a:rPr>
              <a:t>games </a:t>
            </a:r>
            <a:r>
              <a:rPr sz="2400" dirty="0">
                <a:latin typeface="Times New Roman"/>
                <a:cs typeface="Times New Roman"/>
              </a:rPr>
              <a:t>against</a:t>
            </a:r>
            <a:r>
              <a:rPr sz="2400" spc="-155" dirty="0">
                <a:latin typeface="Times New Roman"/>
                <a:cs typeface="Times New Roman"/>
              </a:rPr>
              <a:t> </a:t>
            </a:r>
            <a:r>
              <a:rPr sz="2400" dirty="0">
                <a:latin typeface="Times New Roman"/>
                <a:cs typeface="Times New Roman"/>
              </a:rPr>
              <a:t>itself</a:t>
            </a:r>
          </a:p>
          <a:p>
            <a:pPr>
              <a:lnSpc>
                <a:spcPct val="100000"/>
              </a:lnSpc>
              <a:buFont typeface="Symbol"/>
              <a:buChar char=""/>
            </a:pPr>
            <a:endParaRPr sz="2850" dirty="0">
              <a:latin typeface="Times New Roman"/>
              <a:cs typeface="Times New Roman"/>
            </a:endParaRPr>
          </a:p>
          <a:p>
            <a:pPr marL="12700">
              <a:lnSpc>
                <a:spcPct val="100000"/>
              </a:lnSpc>
            </a:pPr>
            <a:r>
              <a:rPr sz="2400" b="1" i="1" dirty="0">
                <a:latin typeface="Times New Roman"/>
                <a:cs typeface="Times New Roman"/>
              </a:rPr>
              <a:t>A </a:t>
            </a:r>
            <a:r>
              <a:rPr sz="2400" b="1" i="1" spc="-5" dirty="0">
                <a:latin typeface="Times New Roman"/>
                <a:cs typeface="Times New Roman"/>
              </a:rPr>
              <a:t>handwriting </a:t>
            </a:r>
            <a:r>
              <a:rPr sz="2400" b="1" i="1" dirty="0">
                <a:latin typeface="Times New Roman"/>
                <a:cs typeface="Times New Roman"/>
              </a:rPr>
              <a:t>recognition learning</a:t>
            </a:r>
            <a:r>
              <a:rPr sz="2400" b="1" i="1" spc="-180" dirty="0">
                <a:latin typeface="Times New Roman"/>
                <a:cs typeface="Times New Roman"/>
              </a:rPr>
              <a:t> </a:t>
            </a:r>
            <a:r>
              <a:rPr sz="2400" b="1" i="1" dirty="0">
                <a:latin typeface="Times New Roman"/>
                <a:cs typeface="Times New Roman"/>
              </a:rPr>
              <a:t>problem</a:t>
            </a:r>
            <a:r>
              <a:rPr sz="2400" dirty="0">
                <a:latin typeface="Times New Roman"/>
                <a:cs typeface="Times New Roman"/>
              </a:rPr>
              <a:t>:</a:t>
            </a:r>
          </a:p>
          <a:p>
            <a:pPr marL="355600" indent="-343535">
              <a:lnSpc>
                <a:spcPct val="100000"/>
              </a:lnSpc>
              <a:spcBef>
                <a:spcPts val="204"/>
              </a:spcBef>
              <a:buFont typeface="Symbol"/>
              <a:buChar char=""/>
              <a:tabLst>
                <a:tab pos="355600" algn="l"/>
                <a:tab pos="356235" algn="l"/>
              </a:tabLst>
            </a:pPr>
            <a:r>
              <a:rPr sz="2400" spc="-45" dirty="0">
                <a:latin typeface="Times New Roman"/>
                <a:cs typeface="Times New Roman"/>
              </a:rPr>
              <a:t>Task </a:t>
            </a:r>
            <a:r>
              <a:rPr sz="2400" spc="-65" dirty="0">
                <a:latin typeface="Times New Roman"/>
                <a:cs typeface="Times New Roman"/>
              </a:rPr>
              <a:t>T: </a:t>
            </a:r>
            <a:r>
              <a:rPr sz="2400" dirty="0">
                <a:latin typeface="Times New Roman"/>
                <a:cs typeface="Times New Roman"/>
              </a:rPr>
              <a:t>recognizing and classifying handwritten </a:t>
            </a:r>
            <a:r>
              <a:rPr sz="2400" spc="-5" dirty="0">
                <a:latin typeface="Times New Roman"/>
                <a:cs typeface="Times New Roman"/>
              </a:rPr>
              <a:t>words </a:t>
            </a:r>
            <a:r>
              <a:rPr sz="2400" dirty="0">
                <a:latin typeface="Times New Roman"/>
                <a:cs typeface="Times New Roman"/>
              </a:rPr>
              <a:t>within</a:t>
            </a:r>
            <a:r>
              <a:rPr sz="2400" spc="-85" dirty="0">
                <a:latin typeface="Times New Roman"/>
                <a:cs typeface="Times New Roman"/>
              </a:rPr>
              <a:t> </a:t>
            </a:r>
            <a:r>
              <a:rPr sz="2400" spc="-5" dirty="0">
                <a:latin typeface="Times New Roman"/>
                <a:cs typeface="Times New Roman"/>
              </a:rPr>
              <a:t>images</a:t>
            </a:r>
            <a:endParaRPr sz="2400" dirty="0">
              <a:latin typeface="Times New Roman"/>
              <a:cs typeface="Times New Roman"/>
            </a:endParaRPr>
          </a:p>
          <a:p>
            <a:pPr marL="355600" indent="-343535">
              <a:lnSpc>
                <a:spcPct val="100000"/>
              </a:lnSpc>
              <a:spcBef>
                <a:spcPts val="204"/>
              </a:spcBef>
              <a:buFont typeface="Symbol"/>
              <a:buChar char=""/>
              <a:tabLst>
                <a:tab pos="355600" algn="l"/>
                <a:tab pos="356235" algn="l"/>
              </a:tabLst>
            </a:pPr>
            <a:r>
              <a:rPr sz="2400" spc="-5" dirty="0">
                <a:latin typeface="Times New Roman"/>
                <a:cs typeface="Times New Roman"/>
              </a:rPr>
              <a:t>Performance measure </a:t>
            </a:r>
            <a:r>
              <a:rPr sz="2400" dirty="0">
                <a:latin typeface="Times New Roman"/>
                <a:cs typeface="Times New Roman"/>
              </a:rPr>
              <a:t>P: percent of </a:t>
            </a:r>
            <a:r>
              <a:rPr sz="2400" spc="-5" dirty="0">
                <a:latin typeface="Times New Roman"/>
                <a:cs typeface="Times New Roman"/>
              </a:rPr>
              <a:t>words </a:t>
            </a:r>
            <a:r>
              <a:rPr sz="2400" dirty="0">
                <a:latin typeface="Times New Roman"/>
                <a:cs typeface="Times New Roman"/>
              </a:rPr>
              <a:t>correctly</a:t>
            </a:r>
            <a:r>
              <a:rPr sz="2400" spc="-45" dirty="0">
                <a:latin typeface="Times New Roman"/>
                <a:cs typeface="Times New Roman"/>
              </a:rPr>
              <a:t> </a:t>
            </a:r>
            <a:r>
              <a:rPr sz="2400" dirty="0">
                <a:latin typeface="Times New Roman"/>
                <a:cs typeface="Times New Roman"/>
              </a:rPr>
              <a:t>classified</a:t>
            </a:r>
          </a:p>
          <a:p>
            <a:pPr marL="355600" marR="303530" indent="-343535">
              <a:lnSpc>
                <a:spcPct val="106700"/>
              </a:lnSpc>
              <a:spcBef>
                <a:spcPts val="10"/>
              </a:spcBef>
              <a:buFont typeface="Symbol"/>
              <a:buChar char=""/>
              <a:tabLst>
                <a:tab pos="355600" algn="l"/>
                <a:tab pos="356235" algn="l"/>
              </a:tabLst>
            </a:pPr>
            <a:r>
              <a:rPr sz="2400" spc="-15" dirty="0">
                <a:latin typeface="Times New Roman"/>
                <a:cs typeface="Times New Roman"/>
              </a:rPr>
              <a:t>Training </a:t>
            </a:r>
            <a:r>
              <a:rPr sz="2400" dirty="0">
                <a:latin typeface="Times New Roman"/>
                <a:cs typeface="Times New Roman"/>
              </a:rPr>
              <a:t>experience E: a database of handwritten </a:t>
            </a:r>
            <a:r>
              <a:rPr sz="2400" spc="-5" dirty="0">
                <a:latin typeface="Times New Roman"/>
                <a:cs typeface="Times New Roman"/>
              </a:rPr>
              <a:t>words </a:t>
            </a:r>
            <a:r>
              <a:rPr sz="2400" dirty="0">
                <a:latin typeface="Times New Roman"/>
                <a:cs typeface="Times New Roman"/>
              </a:rPr>
              <a:t>with</a:t>
            </a:r>
            <a:r>
              <a:rPr sz="2400" spc="-135" dirty="0">
                <a:latin typeface="Times New Roman"/>
                <a:cs typeface="Times New Roman"/>
              </a:rPr>
              <a:t> </a:t>
            </a:r>
            <a:r>
              <a:rPr sz="2400" dirty="0">
                <a:latin typeface="Times New Roman"/>
                <a:cs typeface="Times New Roman"/>
              </a:rPr>
              <a:t>given  </a:t>
            </a:r>
            <a:r>
              <a:rPr sz="2400" spc="-5" dirty="0">
                <a:latin typeface="Times New Roman"/>
                <a:cs typeface="Times New Roman"/>
              </a:rPr>
              <a:t>classifications</a:t>
            </a:r>
            <a:endParaRPr sz="2400" dirty="0">
              <a:latin typeface="Times New Roman"/>
              <a:cs typeface="Times New Roman"/>
            </a:endParaRPr>
          </a:p>
        </p:txBody>
      </p:sp>
      <p:sp>
        <p:nvSpPr>
          <p:cNvPr id="6" name="Rectangle 5">
            <a:extLst>
              <a:ext uri="{FF2B5EF4-FFF2-40B4-BE49-F238E27FC236}">
                <a16:creationId xmlns:a16="http://schemas.microsoft.com/office/drawing/2014/main" id="{2C16EBC0-D3FD-4AED-9302-773BDA43C2DF}"/>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49790EB-04FD-4E55-88F9-07B36C6219EF}"/>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2B8A17D-9BED-4669-FF12-DEBA160AA6F8}"/>
              </a:ext>
            </a:extLst>
          </p:cNvPr>
          <p:cNvPicPr>
            <a:picLocks noChangeAspect="1"/>
          </p:cNvPicPr>
          <p:nvPr/>
        </p:nvPicPr>
        <p:blipFill>
          <a:blip r:embed="rId2"/>
          <a:stretch>
            <a:fillRect/>
          </a:stretch>
        </p:blipFill>
        <p:spPr>
          <a:xfrm>
            <a:off x="9372600" y="1226049"/>
            <a:ext cx="2667000" cy="23879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19</a:t>
            </a:fld>
            <a:endParaRPr dirty="0"/>
          </a:p>
        </p:txBody>
      </p:sp>
      <p:sp>
        <p:nvSpPr>
          <p:cNvPr id="2" name="object 2"/>
          <p:cNvSpPr txBox="1"/>
          <p:nvPr/>
        </p:nvSpPr>
        <p:spPr>
          <a:xfrm>
            <a:off x="1105417" y="1676400"/>
            <a:ext cx="10182225" cy="2373630"/>
          </a:xfrm>
          <a:prstGeom prst="rect">
            <a:avLst/>
          </a:prstGeom>
        </p:spPr>
        <p:txBody>
          <a:bodyPr vert="horz" wrap="square" lIns="0" tIns="37465" rIns="0" bIns="0" rtlCol="0">
            <a:spAutoFit/>
          </a:bodyPr>
          <a:lstStyle/>
          <a:p>
            <a:pPr marL="12700">
              <a:lnSpc>
                <a:spcPct val="100000"/>
              </a:lnSpc>
              <a:spcBef>
                <a:spcPts val="295"/>
              </a:spcBef>
            </a:pPr>
            <a:r>
              <a:rPr sz="2400" b="1" i="1" dirty="0">
                <a:latin typeface="Times New Roman"/>
                <a:cs typeface="Times New Roman"/>
              </a:rPr>
              <a:t>A robot driving learning</a:t>
            </a:r>
            <a:r>
              <a:rPr sz="2400" b="1" i="1" spc="-190" dirty="0">
                <a:latin typeface="Times New Roman"/>
                <a:cs typeface="Times New Roman"/>
              </a:rPr>
              <a:t> </a:t>
            </a:r>
            <a:r>
              <a:rPr sz="2400" b="1" i="1" dirty="0">
                <a:latin typeface="Times New Roman"/>
                <a:cs typeface="Times New Roman"/>
              </a:rPr>
              <a:t>problem</a:t>
            </a:r>
            <a:r>
              <a:rPr sz="2400" dirty="0">
                <a:latin typeface="Times New Roman"/>
                <a:cs typeface="Times New Roman"/>
              </a:rPr>
              <a:t>:</a:t>
            </a:r>
          </a:p>
          <a:p>
            <a:pPr marL="355600" indent="-343535">
              <a:lnSpc>
                <a:spcPct val="100000"/>
              </a:lnSpc>
              <a:spcBef>
                <a:spcPts val="195"/>
              </a:spcBef>
              <a:buFont typeface="Symbol"/>
              <a:buChar char=""/>
              <a:tabLst>
                <a:tab pos="355600" algn="l"/>
                <a:tab pos="356235" algn="l"/>
              </a:tabLst>
            </a:pPr>
            <a:r>
              <a:rPr sz="2400" spc="-45" dirty="0">
                <a:latin typeface="Times New Roman"/>
                <a:cs typeface="Times New Roman"/>
              </a:rPr>
              <a:t>Task </a:t>
            </a:r>
            <a:r>
              <a:rPr sz="2400" spc="-65" dirty="0">
                <a:latin typeface="Times New Roman"/>
                <a:cs typeface="Times New Roman"/>
              </a:rPr>
              <a:t>T: </a:t>
            </a:r>
            <a:r>
              <a:rPr sz="2400" dirty="0">
                <a:latin typeface="Times New Roman"/>
                <a:cs typeface="Times New Roman"/>
              </a:rPr>
              <a:t>driving on public </a:t>
            </a:r>
            <a:r>
              <a:rPr sz="2400" spc="-5" dirty="0">
                <a:latin typeface="Times New Roman"/>
                <a:cs typeface="Times New Roman"/>
              </a:rPr>
              <a:t>four-lane </a:t>
            </a:r>
            <a:r>
              <a:rPr sz="2400" dirty="0">
                <a:latin typeface="Times New Roman"/>
                <a:cs typeface="Times New Roman"/>
              </a:rPr>
              <a:t>highways using vision</a:t>
            </a:r>
            <a:r>
              <a:rPr sz="2400" spc="-45" dirty="0">
                <a:latin typeface="Times New Roman"/>
                <a:cs typeface="Times New Roman"/>
              </a:rPr>
              <a:t> </a:t>
            </a:r>
            <a:r>
              <a:rPr sz="2400" spc="-5" dirty="0">
                <a:latin typeface="Times New Roman"/>
                <a:cs typeface="Times New Roman"/>
              </a:rPr>
              <a:t>sensors</a:t>
            </a:r>
            <a:endParaRPr sz="2400" dirty="0">
              <a:latin typeface="Times New Roman"/>
              <a:cs typeface="Times New Roman"/>
            </a:endParaRPr>
          </a:p>
          <a:p>
            <a:pPr marL="355600" marR="5080" indent="-343535">
              <a:lnSpc>
                <a:spcPct val="107100"/>
              </a:lnSpc>
              <a:buFont typeface="Symbol"/>
              <a:buChar char=""/>
              <a:tabLst>
                <a:tab pos="355600" algn="l"/>
                <a:tab pos="356235" algn="l"/>
              </a:tabLst>
            </a:pPr>
            <a:r>
              <a:rPr sz="2400" spc="-5" dirty="0">
                <a:latin typeface="Times New Roman"/>
                <a:cs typeface="Times New Roman"/>
              </a:rPr>
              <a:t>Performance measure </a:t>
            </a:r>
            <a:r>
              <a:rPr sz="2400" dirty="0">
                <a:latin typeface="Times New Roman"/>
                <a:cs typeface="Times New Roman"/>
              </a:rPr>
              <a:t>P: average distance travelled before an error (as judged</a:t>
            </a:r>
            <a:r>
              <a:rPr sz="2400" spc="-140" dirty="0">
                <a:latin typeface="Times New Roman"/>
                <a:cs typeface="Times New Roman"/>
              </a:rPr>
              <a:t> </a:t>
            </a:r>
            <a:r>
              <a:rPr sz="2400" dirty="0">
                <a:latin typeface="Times New Roman"/>
                <a:cs typeface="Times New Roman"/>
              </a:rPr>
              <a:t>by  </a:t>
            </a:r>
            <a:r>
              <a:rPr sz="2400" spc="-5" dirty="0">
                <a:latin typeface="Times New Roman"/>
                <a:cs typeface="Times New Roman"/>
              </a:rPr>
              <a:t>human</a:t>
            </a:r>
            <a:r>
              <a:rPr sz="2400" spc="5" dirty="0">
                <a:latin typeface="Times New Roman"/>
                <a:cs typeface="Times New Roman"/>
              </a:rPr>
              <a:t> </a:t>
            </a:r>
            <a:r>
              <a:rPr sz="2400" dirty="0">
                <a:latin typeface="Times New Roman"/>
                <a:cs typeface="Times New Roman"/>
              </a:rPr>
              <a:t>overseer)</a:t>
            </a:r>
          </a:p>
          <a:p>
            <a:pPr marL="355600" marR="276860" indent="-343535">
              <a:lnSpc>
                <a:spcPct val="107100"/>
              </a:lnSpc>
              <a:buFont typeface="Symbol"/>
              <a:buChar char=""/>
              <a:tabLst>
                <a:tab pos="355600" algn="l"/>
                <a:tab pos="356235" algn="l"/>
              </a:tabLst>
            </a:pPr>
            <a:r>
              <a:rPr sz="2400" spc="-15" dirty="0">
                <a:latin typeface="Times New Roman"/>
                <a:cs typeface="Times New Roman"/>
              </a:rPr>
              <a:t>Training </a:t>
            </a:r>
            <a:r>
              <a:rPr sz="2400" dirty="0">
                <a:latin typeface="Times New Roman"/>
                <a:cs typeface="Times New Roman"/>
              </a:rPr>
              <a:t>experience E: a sequence of </a:t>
            </a:r>
            <a:r>
              <a:rPr sz="2400" spc="-5" dirty="0">
                <a:latin typeface="Times New Roman"/>
                <a:cs typeface="Times New Roman"/>
              </a:rPr>
              <a:t>images </a:t>
            </a:r>
            <a:r>
              <a:rPr sz="2400" dirty="0">
                <a:latin typeface="Times New Roman"/>
                <a:cs typeface="Times New Roman"/>
              </a:rPr>
              <a:t>and steering </a:t>
            </a:r>
            <a:r>
              <a:rPr sz="2400" spc="-5" dirty="0">
                <a:latin typeface="Times New Roman"/>
                <a:cs typeface="Times New Roman"/>
              </a:rPr>
              <a:t>commands</a:t>
            </a:r>
            <a:r>
              <a:rPr sz="2400" spc="-110" dirty="0">
                <a:latin typeface="Times New Roman"/>
                <a:cs typeface="Times New Roman"/>
              </a:rPr>
              <a:t> </a:t>
            </a:r>
            <a:r>
              <a:rPr sz="2400" dirty="0">
                <a:latin typeface="Times New Roman"/>
                <a:cs typeface="Times New Roman"/>
              </a:rPr>
              <a:t>recorded  while observing a </a:t>
            </a:r>
            <a:r>
              <a:rPr sz="2400" spc="-5" dirty="0">
                <a:latin typeface="Times New Roman"/>
                <a:cs typeface="Times New Roman"/>
              </a:rPr>
              <a:t>human</a:t>
            </a:r>
            <a:r>
              <a:rPr sz="2400" spc="-20" dirty="0">
                <a:latin typeface="Times New Roman"/>
                <a:cs typeface="Times New Roman"/>
              </a:rPr>
              <a:t> </a:t>
            </a:r>
            <a:r>
              <a:rPr sz="2400" dirty="0">
                <a:latin typeface="Times New Roman"/>
                <a:cs typeface="Times New Roman"/>
              </a:rPr>
              <a:t>driver</a:t>
            </a:r>
          </a:p>
        </p:txBody>
      </p:sp>
      <p:sp>
        <p:nvSpPr>
          <p:cNvPr id="5" name="Rectangle 4">
            <a:extLst>
              <a:ext uri="{FF2B5EF4-FFF2-40B4-BE49-F238E27FC236}">
                <a16:creationId xmlns:a16="http://schemas.microsoft.com/office/drawing/2014/main" id="{44283CE6-CA81-473F-8216-1BFAAC0F61D2}"/>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a:t>
            </a:fld>
            <a:endParaRPr dirty="0"/>
          </a:p>
        </p:txBody>
      </p:sp>
      <p:sp>
        <p:nvSpPr>
          <p:cNvPr id="2" name="object 2"/>
          <p:cNvSpPr txBox="1">
            <a:spLocks noGrp="1"/>
          </p:cNvSpPr>
          <p:nvPr>
            <p:ph type="title"/>
          </p:nvPr>
        </p:nvSpPr>
        <p:spPr>
          <a:xfrm>
            <a:off x="916940" y="386919"/>
            <a:ext cx="3127375" cy="697230"/>
          </a:xfrm>
          <a:prstGeom prst="rect">
            <a:avLst/>
          </a:prstGeom>
        </p:spPr>
        <p:txBody>
          <a:bodyPr vert="horz" wrap="square" lIns="0" tIns="13335" rIns="0" bIns="0" rtlCol="0">
            <a:spAutoFit/>
          </a:bodyPr>
          <a:lstStyle/>
          <a:p>
            <a:pPr marL="12700">
              <a:lnSpc>
                <a:spcPct val="100000"/>
              </a:lnSpc>
              <a:spcBef>
                <a:spcPts val="105"/>
              </a:spcBef>
            </a:pPr>
            <a:r>
              <a:rPr lang="en-GB" sz="4400" spc="-5" dirty="0"/>
              <a:t>Contents</a:t>
            </a:r>
            <a:endParaRPr sz="4400" dirty="0"/>
          </a:p>
        </p:txBody>
      </p:sp>
      <p:sp>
        <p:nvSpPr>
          <p:cNvPr id="3" name="object 3"/>
          <p:cNvSpPr txBox="1"/>
          <p:nvPr/>
        </p:nvSpPr>
        <p:spPr>
          <a:xfrm>
            <a:off x="1447800" y="1811465"/>
            <a:ext cx="9829165" cy="3096360"/>
          </a:xfrm>
          <a:prstGeom prst="rect">
            <a:avLst/>
          </a:prstGeom>
        </p:spPr>
        <p:txBody>
          <a:bodyPr vert="horz" wrap="square" lIns="0" tIns="48895" rIns="0" bIns="0" rtlCol="0">
            <a:spAutoFit/>
          </a:bodyPr>
          <a:lstStyle/>
          <a:p>
            <a:pPr marL="0" marR="0" algn="just">
              <a:spcBef>
                <a:spcPts val="0"/>
              </a:spcBef>
              <a:spcAft>
                <a:spcPts val="0"/>
              </a:spcAft>
            </a:pPr>
            <a:r>
              <a:rPr lang="en-US" sz="1800" b="1"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Introduction </a:t>
            </a:r>
          </a:p>
          <a:p>
            <a:pPr marL="0" marR="0" algn="just">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Well posed learning problems, Design a learning task, issues in Machine Learning, </a:t>
            </a:r>
          </a:p>
          <a:p>
            <a:pPr marL="0" marR="0" algn="just">
              <a:spcBef>
                <a:spcPts val="0"/>
              </a:spcBef>
              <a:spcAft>
                <a:spcPts val="0"/>
              </a:spcAft>
            </a:pPr>
            <a:endParaRPr lang="en-US" sz="1800" dirty="0">
              <a:solidFill>
                <a:srgbClr val="000000"/>
              </a:solidFill>
              <a:effectLst/>
              <a:latin typeface="Calibri" panose="020F0502020204030204" pitchFamily="34" charset="0"/>
              <a:ea typeface="Segoe UI" panose="020B0502040204020203" pitchFamily="34" charset="0"/>
              <a:cs typeface="Tahoma" panose="020B0604030504040204" pitchFamily="34" charset="0"/>
            </a:endParaRPr>
          </a:p>
          <a:p>
            <a:pPr marL="0" marR="0" algn="just">
              <a:spcBef>
                <a:spcPts val="0"/>
              </a:spcBef>
              <a:spcAft>
                <a:spcPts val="0"/>
              </a:spcAft>
            </a:pPr>
            <a:r>
              <a:rPr lang="en-US" sz="1800" b="1"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Concept Learning</a:t>
            </a:r>
          </a:p>
          <a:p>
            <a:pPr marL="0" marR="0" algn="just">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Learning Task, Learning as a search, Find-S, Version Space and Candidate Elimination Algorithm, Remarks on Version Spaces and Candidate Elimination, Overfitting and Underfitting, Correctness, Inductive Bias, The Bias-Variance Tradeoff, Feature extraction and selection, Types of Machine Learning.</a:t>
            </a:r>
          </a:p>
          <a:p>
            <a:pPr marL="0" marR="0" algn="just">
              <a:spcBef>
                <a:spcPts val="0"/>
              </a:spcBef>
              <a:spcAft>
                <a:spcPts val="0"/>
              </a:spcAft>
            </a:pPr>
            <a:endParaRPr lang="en-US" sz="1800" dirty="0">
              <a:solidFill>
                <a:srgbClr val="000000"/>
              </a:solidFill>
              <a:effectLst/>
              <a:latin typeface="Calibri" panose="020F0502020204030204" pitchFamily="34" charset="0"/>
              <a:ea typeface="Segoe UI" panose="020B0502040204020203" pitchFamily="34" charset="0"/>
              <a:cs typeface="Tahoma" panose="020B0604030504040204" pitchFamily="34" charset="0"/>
            </a:endParaRPr>
          </a:p>
          <a:p>
            <a:pPr marL="0" marR="0" algn="just">
              <a:spcBef>
                <a:spcPts val="0"/>
              </a:spcBef>
              <a:spcAft>
                <a:spcPts val="0"/>
              </a:spcAft>
            </a:pPr>
            <a:r>
              <a:rPr lang="en-US" sz="1800" b="1"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Case Study: </a:t>
            </a:r>
          </a:p>
          <a:p>
            <a:pPr marL="0" marR="0" algn="just">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Working with Twitter Data</a:t>
            </a:r>
            <a:endParaRPr lang="en-US" sz="1800" dirty="0">
              <a:solidFill>
                <a:srgbClr val="000000"/>
              </a:solidFill>
              <a:effectLst/>
              <a:latin typeface="Calibri" panose="020F0502020204030204" pitchFamily="34" charset="0"/>
              <a:ea typeface="Segoe UI" panose="020B0502040204020203" pitchFamily="34" charset="0"/>
              <a:cs typeface="Tahoma" panose="020B0604030504040204" pitchFamily="34" charset="0"/>
            </a:endParaRPr>
          </a:p>
        </p:txBody>
      </p:sp>
      <p:sp>
        <p:nvSpPr>
          <p:cNvPr id="6" name="Rectangle 5">
            <a:extLst>
              <a:ext uri="{FF2B5EF4-FFF2-40B4-BE49-F238E27FC236}">
                <a16:creationId xmlns:a16="http://schemas.microsoft.com/office/drawing/2014/main" id="{2602D936-9C65-4D73-840B-C34A8C23C3E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4552FEE-AFFC-4EEE-B629-9B27AB119888}"/>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a:t>
            </a:fld>
            <a:endParaRPr dirty="0"/>
          </a:p>
        </p:txBody>
      </p:sp>
      <p:sp>
        <p:nvSpPr>
          <p:cNvPr id="2" name="object 2"/>
          <p:cNvSpPr txBox="1">
            <a:spLocks noGrp="1"/>
          </p:cNvSpPr>
          <p:nvPr>
            <p:ph type="title"/>
          </p:nvPr>
        </p:nvSpPr>
        <p:spPr>
          <a:xfrm>
            <a:off x="457200" y="436392"/>
            <a:ext cx="6893559" cy="697230"/>
          </a:xfrm>
          <a:prstGeom prst="rect">
            <a:avLst/>
          </a:prstGeom>
        </p:spPr>
        <p:txBody>
          <a:bodyPr vert="horz" wrap="square" lIns="0" tIns="13335" rIns="0" bIns="0" rtlCol="0">
            <a:spAutoFit/>
          </a:bodyPr>
          <a:lstStyle/>
          <a:p>
            <a:pPr marL="12700">
              <a:lnSpc>
                <a:spcPct val="100000"/>
              </a:lnSpc>
              <a:spcBef>
                <a:spcPts val="105"/>
              </a:spcBef>
            </a:pPr>
            <a:r>
              <a:rPr sz="4400" dirty="0"/>
              <a:t>Design a </a:t>
            </a:r>
            <a:r>
              <a:rPr sz="4400" spc="-5" dirty="0"/>
              <a:t>Learning</a:t>
            </a:r>
            <a:r>
              <a:rPr sz="4400" spc="-100" dirty="0"/>
              <a:t> </a:t>
            </a:r>
            <a:r>
              <a:rPr lang="en-GB" sz="4400" spc="-5" dirty="0"/>
              <a:t>task</a:t>
            </a:r>
            <a:endParaRPr sz="4400" dirty="0"/>
          </a:p>
        </p:txBody>
      </p:sp>
      <p:sp>
        <p:nvSpPr>
          <p:cNvPr id="3" name="object 3"/>
          <p:cNvSpPr txBox="1"/>
          <p:nvPr/>
        </p:nvSpPr>
        <p:spPr>
          <a:xfrm>
            <a:off x="1535931" y="1721138"/>
            <a:ext cx="6489700" cy="3220085"/>
          </a:xfrm>
          <a:prstGeom prst="rect">
            <a:avLst/>
          </a:prstGeom>
        </p:spPr>
        <p:txBody>
          <a:bodyPr vert="horz" wrap="square" lIns="0" tIns="102870" rIns="0" bIns="0" rtlCol="0">
            <a:spAutoFit/>
          </a:bodyPr>
          <a:lstStyle/>
          <a:p>
            <a:pPr marL="317500" indent="-305435">
              <a:lnSpc>
                <a:spcPct val="100000"/>
              </a:lnSpc>
              <a:spcBef>
                <a:spcPts val="810"/>
              </a:spcBef>
              <a:buAutoNum type="arabicPeriod"/>
              <a:tabLst>
                <a:tab pos="318135" algn="l"/>
              </a:tabLst>
            </a:pPr>
            <a:r>
              <a:rPr sz="2400" spc="-5" dirty="0">
                <a:latin typeface="Times New Roman"/>
                <a:cs typeface="Times New Roman"/>
              </a:rPr>
              <a:t>Choosing </a:t>
            </a:r>
            <a:r>
              <a:rPr sz="2400" dirty="0">
                <a:latin typeface="Times New Roman"/>
                <a:cs typeface="Times New Roman"/>
              </a:rPr>
              <a:t>the </a:t>
            </a:r>
            <a:r>
              <a:rPr sz="2400" spc="-10" dirty="0">
                <a:latin typeface="Times New Roman"/>
                <a:cs typeface="Times New Roman"/>
              </a:rPr>
              <a:t>Training</a:t>
            </a:r>
            <a:r>
              <a:rPr sz="2400" spc="-100" dirty="0">
                <a:latin typeface="Times New Roman"/>
                <a:cs typeface="Times New Roman"/>
              </a:rPr>
              <a:t> </a:t>
            </a:r>
            <a:r>
              <a:rPr sz="2400" dirty="0">
                <a:latin typeface="Times New Roman"/>
                <a:cs typeface="Times New Roman"/>
              </a:rPr>
              <a:t>Experience</a:t>
            </a:r>
            <a:endParaRPr sz="2400">
              <a:latin typeface="Times New Roman"/>
              <a:cs typeface="Times New Roman"/>
            </a:endParaRPr>
          </a:p>
          <a:p>
            <a:pPr marL="317500" indent="-304800">
              <a:lnSpc>
                <a:spcPct val="100000"/>
              </a:lnSpc>
              <a:spcBef>
                <a:spcPts val="715"/>
              </a:spcBef>
              <a:buAutoNum type="arabicPeriod"/>
              <a:tabLst>
                <a:tab pos="317500" algn="l"/>
              </a:tabLst>
            </a:pPr>
            <a:r>
              <a:rPr sz="2400" dirty="0">
                <a:latin typeface="Times New Roman"/>
                <a:cs typeface="Times New Roman"/>
              </a:rPr>
              <a:t>Choosing the </a:t>
            </a:r>
            <a:r>
              <a:rPr sz="2400" spc="-40" dirty="0">
                <a:latin typeface="Times New Roman"/>
                <a:cs typeface="Times New Roman"/>
              </a:rPr>
              <a:t>Target</a:t>
            </a:r>
            <a:r>
              <a:rPr sz="2400" spc="-90" dirty="0">
                <a:latin typeface="Times New Roman"/>
                <a:cs typeface="Times New Roman"/>
              </a:rPr>
              <a:t> </a:t>
            </a:r>
            <a:r>
              <a:rPr sz="2400" dirty="0">
                <a:latin typeface="Times New Roman"/>
                <a:cs typeface="Times New Roman"/>
              </a:rPr>
              <a:t>Function</a:t>
            </a:r>
            <a:endParaRPr sz="2400">
              <a:latin typeface="Times New Roman"/>
              <a:cs typeface="Times New Roman"/>
            </a:endParaRPr>
          </a:p>
          <a:p>
            <a:pPr marL="317500" indent="-304800">
              <a:lnSpc>
                <a:spcPct val="100000"/>
              </a:lnSpc>
              <a:spcBef>
                <a:spcPts val="720"/>
              </a:spcBef>
              <a:buAutoNum type="arabicPeriod"/>
              <a:tabLst>
                <a:tab pos="317500" algn="l"/>
              </a:tabLst>
            </a:pPr>
            <a:r>
              <a:rPr sz="2400" dirty="0">
                <a:latin typeface="Times New Roman"/>
                <a:cs typeface="Times New Roman"/>
              </a:rPr>
              <a:t>Choosing a </a:t>
            </a:r>
            <a:r>
              <a:rPr sz="2400" spc="-5" dirty="0">
                <a:latin typeface="Times New Roman"/>
                <a:cs typeface="Times New Roman"/>
              </a:rPr>
              <a:t>Representation </a:t>
            </a:r>
            <a:r>
              <a:rPr sz="2400" dirty="0">
                <a:latin typeface="Times New Roman"/>
                <a:cs typeface="Times New Roman"/>
              </a:rPr>
              <a:t>for the </a:t>
            </a:r>
            <a:r>
              <a:rPr sz="2400" spc="-40" dirty="0">
                <a:latin typeface="Times New Roman"/>
                <a:cs typeface="Times New Roman"/>
              </a:rPr>
              <a:t>Target</a:t>
            </a:r>
            <a:r>
              <a:rPr sz="2400" spc="-110" dirty="0">
                <a:latin typeface="Times New Roman"/>
                <a:cs typeface="Times New Roman"/>
              </a:rPr>
              <a:t> </a:t>
            </a:r>
            <a:r>
              <a:rPr sz="2400" dirty="0">
                <a:latin typeface="Times New Roman"/>
                <a:cs typeface="Times New Roman"/>
              </a:rPr>
              <a:t>Function</a:t>
            </a:r>
            <a:endParaRPr sz="2400">
              <a:latin typeface="Times New Roman"/>
              <a:cs typeface="Times New Roman"/>
            </a:endParaRPr>
          </a:p>
          <a:p>
            <a:pPr marL="317500" indent="-305435">
              <a:lnSpc>
                <a:spcPct val="100000"/>
              </a:lnSpc>
              <a:spcBef>
                <a:spcPts val="705"/>
              </a:spcBef>
              <a:buAutoNum type="arabicPeriod"/>
              <a:tabLst>
                <a:tab pos="318135" algn="l"/>
              </a:tabLst>
            </a:pPr>
            <a:r>
              <a:rPr sz="2400" spc="-5" dirty="0">
                <a:latin typeface="Times New Roman"/>
                <a:cs typeface="Times New Roman"/>
              </a:rPr>
              <a:t>Choosing </a:t>
            </a:r>
            <a:r>
              <a:rPr sz="2400" dirty="0">
                <a:latin typeface="Times New Roman"/>
                <a:cs typeface="Times New Roman"/>
              </a:rPr>
              <a:t>a Function </a:t>
            </a:r>
            <a:r>
              <a:rPr sz="2400" spc="-5" dirty="0">
                <a:latin typeface="Times New Roman"/>
                <a:cs typeface="Times New Roman"/>
              </a:rPr>
              <a:t>Approximation</a:t>
            </a:r>
            <a:r>
              <a:rPr sz="2400" spc="-310" dirty="0">
                <a:latin typeface="Times New Roman"/>
                <a:cs typeface="Times New Roman"/>
              </a:rPr>
              <a:t> </a:t>
            </a:r>
            <a:r>
              <a:rPr sz="2400" dirty="0">
                <a:latin typeface="Times New Roman"/>
                <a:cs typeface="Times New Roman"/>
              </a:rPr>
              <a:t>Algorithm</a:t>
            </a:r>
            <a:endParaRPr sz="2400">
              <a:latin typeface="Times New Roman"/>
              <a:cs typeface="Times New Roman"/>
            </a:endParaRPr>
          </a:p>
          <a:p>
            <a:pPr marL="589915" lvl="1" indent="-305435">
              <a:lnSpc>
                <a:spcPct val="100000"/>
              </a:lnSpc>
              <a:spcBef>
                <a:spcPts val="710"/>
              </a:spcBef>
              <a:buAutoNum type="arabicPeriod"/>
              <a:tabLst>
                <a:tab pos="590550" algn="l"/>
              </a:tabLst>
            </a:pPr>
            <a:r>
              <a:rPr sz="2400" spc="-5" dirty="0">
                <a:latin typeface="Times New Roman"/>
                <a:cs typeface="Times New Roman"/>
              </a:rPr>
              <a:t>Estimating </a:t>
            </a:r>
            <a:r>
              <a:rPr sz="2400" dirty="0">
                <a:latin typeface="Times New Roman"/>
                <a:cs typeface="Times New Roman"/>
              </a:rPr>
              <a:t>training</a:t>
            </a:r>
            <a:r>
              <a:rPr sz="2400" spc="-65" dirty="0">
                <a:latin typeface="Times New Roman"/>
                <a:cs typeface="Times New Roman"/>
              </a:rPr>
              <a:t> </a:t>
            </a:r>
            <a:r>
              <a:rPr sz="2400" dirty="0">
                <a:latin typeface="Times New Roman"/>
                <a:cs typeface="Times New Roman"/>
              </a:rPr>
              <a:t>values</a:t>
            </a:r>
            <a:endParaRPr sz="2400">
              <a:latin typeface="Times New Roman"/>
              <a:cs typeface="Times New Roman"/>
            </a:endParaRPr>
          </a:p>
          <a:p>
            <a:pPr marL="573405" lvl="1" indent="-288925">
              <a:lnSpc>
                <a:spcPct val="100000"/>
              </a:lnSpc>
              <a:spcBef>
                <a:spcPts val="720"/>
              </a:spcBef>
              <a:buAutoNum type="arabicPeriod"/>
              <a:tabLst>
                <a:tab pos="574040" algn="l"/>
              </a:tabLst>
            </a:pPr>
            <a:r>
              <a:rPr sz="2400" dirty="0">
                <a:latin typeface="Times New Roman"/>
                <a:cs typeface="Times New Roman"/>
              </a:rPr>
              <a:t>Adjusting the</a:t>
            </a:r>
            <a:r>
              <a:rPr sz="2400" spc="-35" dirty="0">
                <a:latin typeface="Times New Roman"/>
                <a:cs typeface="Times New Roman"/>
              </a:rPr>
              <a:t> </a:t>
            </a:r>
            <a:r>
              <a:rPr sz="2400" dirty="0">
                <a:latin typeface="Times New Roman"/>
                <a:cs typeface="Times New Roman"/>
              </a:rPr>
              <a:t>weights</a:t>
            </a:r>
            <a:endParaRPr sz="2400">
              <a:latin typeface="Times New Roman"/>
              <a:cs typeface="Times New Roman"/>
            </a:endParaRPr>
          </a:p>
          <a:p>
            <a:pPr marL="311150" indent="-299085">
              <a:lnSpc>
                <a:spcPct val="100000"/>
              </a:lnSpc>
              <a:spcBef>
                <a:spcPts val="710"/>
              </a:spcBef>
              <a:buAutoNum type="arabicPeriod"/>
              <a:tabLst>
                <a:tab pos="311785" algn="l"/>
              </a:tabLst>
            </a:pPr>
            <a:r>
              <a:rPr sz="2400" dirty="0">
                <a:latin typeface="Times New Roman"/>
                <a:cs typeface="Times New Roman"/>
              </a:rPr>
              <a:t>The Final</a:t>
            </a:r>
            <a:r>
              <a:rPr sz="2400" spc="-25" dirty="0">
                <a:latin typeface="Times New Roman"/>
                <a:cs typeface="Times New Roman"/>
              </a:rPr>
              <a:t> </a:t>
            </a:r>
            <a:r>
              <a:rPr sz="2400" dirty="0">
                <a:latin typeface="Times New Roman"/>
                <a:cs typeface="Times New Roman"/>
              </a:rPr>
              <a:t>Design</a:t>
            </a:r>
            <a:endParaRPr sz="2400">
              <a:latin typeface="Times New Roman"/>
              <a:cs typeface="Times New Roman"/>
            </a:endParaRPr>
          </a:p>
        </p:txBody>
      </p:sp>
      <p:sp>
        <p:nvSpPr>
          <p:cNvPr id="6" name="Rectangle 5">
            <a:extLst>
              <a:ext uri="{FF2B5EF4-FFF2-40B4-BE49-F238E27FC236}">
                <a16:creationId xmlns:a16="http://schemas.microsoft.com/office/drawing/2014/main" id="{64D67CA5-92ED-426C-90A6-E2D6BFD5E96F}"/>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B87F9AB-D498-4507-92BB-3AE045555E28}"/>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a:t>
            </a:fld>
            <a:endParaRPr dirty="0"/>
          </a:p>
        </p:txBody>
      </p:sp>
      <p:sp>
        <p:nvSpPr>
          <p:cNvPr id="2" name="object 2"/>
          <p:cNvSpPr txBox="1">
            <a:spLocks noGrp="1"/>
          </p:cNvSpPr>
          <p:nvPr>
            <p:ph type="title"/>
          </p:nvPr>
        </p:nvSpPr>
        <p:spPr>
          <a:xfrm>
            <a:off x="304800" y="283873"/>
            <a:ext cx="8633460" cy="696595"/>
          </a:xfrm>
          <a:prstGeom prst="rect">
            <a:avLst/>
          </a:prstGeom>
        </p:spPr>
        <p:txBody>
          <a:bodyPr vert="horz" wrap="square" lIns="0" tIns="13335" rIns="0" bIns="0" rtlCol="0">
            <a:spAutoFit/>
          </a:bodyPr>
          <a:lstStyle/>
          <a:p>
            <a:pPr marL="12700">
              <a:lnSpc>
                <a:spcPct val="100000"/>
              </a:lnSpc>
              <a:spcBef>
                <a:spcPts val="105"/>
              </a:spcBef>
            </a:pPr>
            <a:r>
              <a:rPr sz="4400" dirty="0"/>
              <a:t>1. </a:t>
            </a:r>
            <a:r>
              <a:rPr sz="4400" spc="-5" dirty="0"/>
              <a:t>Choosing </a:t>
            </a:r>
            <a:r>
              <a:rPr sz="4400" dirty="0"/>
              <a:t>the Training</a:t>
            </a:r>
            <a:r>
              <a:rPr sz="4400" spc="-105" dirty="0"/>
              <a:t> </a:t>
            </a:r>
            <a:r>
              <a:rPr sz="4400" dirty="0"/>
              <a:t>Experience</a:t>
            </a:r>
          </a:p>
        </p:txBody>
      </p:sp>
      <p:sp>
        <p:nvSpPr>
          <p:cNvPr id="3" name="object 3"/>
          <p:cNvSpPr txBox="1"/>
          <p:nvPr/>
        </p:nvSpPr>
        <p:spPr>
          <a:xfrm>
            <a:off x="983683" y="1468065"/>
            <a:ext cx="10266045" cy="4537139"/>
          </a:xfrm>
          <a:prstGeom prst="rect">
            <a:avLst/>
          </a:prstGeom>
        </p:spPr>
        <p:txBody>
          <a:bodyPr vert="horz" wrap="square" lIns="0" tIns="12700" rIns="0" bIns="0" rtlCol="0">
            <a:spAutoFit/>
          </a:bodyPr>
          <a:lstStyle/>
          <a:p>
            <a:pPr marL="355600" indent="-343535" algn="just">
              <a:lnSpc>
                <a:spcPct val="100000"/>
              </a:lnSpc>
              <a:spcBef>
                <a:spcPts val="100"/>
              </a:spcBef>
              <a:buFont typeface="Arial"/>
              <a:buChar char="•"/>
              <a:tabLst>
                <a:tab pos="355600" algn="l"/>
                <a:tab pos="356235" algn="l"/>
              </a:tabLst>
            </a:pPr>
            <a:r>
              <a:rPr sz="2400" dirty="0">
                <a:latin typeface="Times New Roman"/>
                <a:cs typeface="Times New Roman"/>
              </a:rPr>
              <a:t>The</a:t>
            </a:r>
            <a:r>
              <a:rPr sz="2400" spc="195" dirty="0">
                <a:latin typeface="Times New Roman"/>
                <a:cs typeface="Times New Roman"/>
              </a:rPr>
              <a:t> </a:t>
            </a:r>
            <a:r>
              <a:rPr sz="2400" spc="-5" dirty="0">
                <a:latin typeface="Times New Roman"/>
                <a:cs typeface="Times New Roman"/>
              </a:rPr>
              <a:t>first</a:t>
            </a:r>
            <a:r>
              <a:rPr sz="2400" spc="200" dirty="0">
                <a:latin typeface="Times New Roman"/>
                <a:cs typeface="Times New Roman"/>
              </a:rPr>
              <a:t> </a:t>
            </a:r>
            <a:r>
              <a:rPr sz="2400" spc="-5" dirty="0">
                <a:latin typeface="Times New Roman"/>
                <a:cs typeface="Times New Roman"/>
              </a:rPr>
              <a:t>design</a:t>
            </a:r>
            <a:r>
              <a:rPr sz="2400" spc="195" dirty="0">
                <a:latin typeface="Times New Roman"/>
                <a:cs typeface="Times New Roman"/>
              </a:rPr>
              <a:t> </a:t>
            </a:r>
            <a:r>
              <a:rPr sz="2400" spc="-5" dirty="0">
                <a:latin typeface="Times New Roman"/>
                <a:cs typeface="Times New Roman"/>
              </a:rPr>
              <a:t>choice</a:t>
            </a:r>
            <a:r>
              <a:rPr sz="2400" spc="190" dirty="0">
                <a:latin typeface="Times New Roman"/>
                <a:cs typeface="Times New Roman"/>
              </a:rPr>
              <a:t> </a:t>
            </a:r>
            <a:r>
              <a:rPr sz="2400" dirty="0">
                <a:latin typeface="Times New Roman"/>
                <a:cs typeface="Times New Roman"/>
              </a:rPr>
              <a:t>is</a:t>
            </a:r>
            <a:r>
              <a:rPr sz="2400" spc="185" dirty="0">
                <a:latin typeface="Times New Roman"/>
                <a:cs typeface="Times New Roman"/>
              </a:rPr>
              <a:t> </a:t>
            </a:r>
            <a:r>
              <a:rPr sz="2400" dirty="0">
                <a:latin typeface="Times New Roman"/>
                <a:cs typeface="Times New Roman"/>
              </a:rPr>
              <a:t>to</a:t>
            </a:r>
            <a:r>
              <a:rPr sz="2400" spc="195" dirty="0">
                <a:latin typeface="Times New Roman"/>
                <a:cs typeface="Times New Roman"/>
              </a:rPr>
              <a:t> </a:t>
            </a:r>
            <a:r>
              <a:rPr sz="2400" spc="-5" dirty="0">
                <a:latin typeface="Times New Roman"/>
                <a:cs typeface="Times New Roman"/>
              </a:rPr>
              <a:t>choose</a:t>
            </a:r>
            <a:r>
              <a:rPr sz="2400" spc="185" dirty="0">
                <a:latin typeface="Times New Roman"/>
                <a:cs typeface="Times New Roman"/>
              </a:rPr>
              <a:t> </a:t>
            </a:r>
            <a:r>
              <a:rPr sz="2400" dirty="0">
                <a:latin typeface="Times New Roman"/>
                <a:cs typeface="Times New Roman"/>
              </a:rPr>
              <a:t>the</a:t>
            </a:r>
            <a:r>
              <a:rPr sz="2400" spc="185" dirty="0">
                <a:latin typeface="Times New Roman"/>
                <a:cs typeface="Times New Roman"/>
              </a:rPr>
              <a:t> </a:t>
            </a:r>
            <a:r>
              <a:rPr sz="2400" spc="-5" dirty="0">
                <a:latin typeface="Times New Roman"/>
                <a:cs typeface="Times New Roman"/>
              </a:rPr>
              <a:t>type</a:t>
            </a:r>
            <a:r>
              <a:rPr sz="2400" spc="204" dirty="0">
                <a:latin typeface="Times New Roman"/>
                <a:cs typeface="Times New Roman"/>
              </a:rPr>
              <a:t> </a:t>
            </a:r>
            <a:r>
              <a:rPr sz="2400" spc="-5" dirty="0">
                <a:latin typeface="Times New Roman"/>
                <a:cs typeface="Times New Roman"/>
              </a:rPr>
              <a:t>of</a:t>
            </a:r>
            <a:r>
              <a:rPr sz="2400" spc="185" dirty="0">
                <a:latin typeface="Times New Roman"/>
                <a:cs typeface="Times New Roman"/>
              </a:rPr>
              <a:t> </a:t>
            </a:r>
            <a:r>
              <a:rPr sz="2400" spc="-5" dirty="0">
                <a:latin typeface="Times New Roman"/>
                <a:cs typeface="Times New Roman"/>
              </a:rPr>
              <a:t>training</a:t>
            </a:r>
            <a:r>
              <a:rPr sz="2400" spc="185" dirty="0">
                <a:latin typeface="Times New Roman"/>
                <a:cs typeface="Times New Roman"/>
              </a:rPr>
              <a:t> </a:t>
            </a:r>
            <a:r>
              <a:rPr sz="2400" spc="-5" dirty="0">
                <a:latin typeface="Times New Roman"/>
                <a:cs typeface="Times New Roman"/>
              </a:rPr>
              <a:t>experience</a:t>
            </a:r>
            <a:r>
              <a:rPr sz="2400" spc="200" dirty="0">
                <a:latin typeface="Times New Roman"/>
                <a:cs typeface="Times New Roman"/>
              </a:rPr>
              <a:t> </a:t>
            </a:r>
            <a:r>
              <a:rPr sz="2400" spc="-5" dirty="0">
                <a:latin typeface="Times New Roman"/>
                <a:cs typeface="Times New Roman"/>
              </a:rPr>
              <a:t>from</a:t>
            </a:r>
            <a:r>
              <a:rPr sz="2400" spc="190" dirty="0">
                <a:latin typeface="Times New Roman"/>
                <a:cs typeface="Times New Roman"/>
              </a:rPr>
              <a:t> </a:t>
            </a:r>
            <a:r>
              <a:rPr sz="2400" spc="-5" dirty="0">
                <a:latin typeface="Times New Roman"/>
                <a:cs typeface="Times New Roman"/>
              </a:rPr>
              <a:t>which</a:t>
            </a:r>
            <a:endParaRPr sz="2400" dirty="0">
              <a:latin typeface="Times New Roman"/>
              <a:cs typeface="Times New Roman"/>
            </a:endParaRPr>
          </a:p>
          <a:p>
            <a:pPr marL="355600" algn="just">
              <a:lnSpc>
                <a:spcPct val="100000"/>
              </a:lnSpc>
              <a:spcBef>
                <a:spcPts val="5"/>
              </a:spcBef>
            </a:pPr>
            <a:r>
              <a:rPr sz="2400" dirty="0">
                <a:latin typeface="Times New Roman"/>
                <a:cs typeface="Times New Roman"/>
              </a:rPr>
              <a:t>the system will</a:t>
            </a:r>
            <a:r>
              <a:rPr sz="2400" spc="-40" dirty="0">
                <a:latin typeface="Times New Roman"/>
                <a:cs typeface="Times New Roman"/>
              </a:rPr>
              <a:t> </a:t>
            </a:r>
            <a:r>
              <a:rPr sz="2400" dirty="0">
                <a:latin typeface="Times New Roman"/>
                <a:cs typeface="Times New Roman"/>
              </a:rPr>
              <a:t>learn.</a:t>
            </a:r>
          </a:p>
          <a:p>
            <a:pPr marL="355600" marR="6985" indent="-343535" algn="just">
              <a:lnSpc>
                <a:spcPct val="100000"/>
              </a:lnSpc>
              <a:buFont typeface="Arial"/>
              <a:buChar char="•"/>
              <a:tabLst>
                <a:tab pos="355600" algn="l"/>
                <a:tab pos="356235" algn="l"/>
                <a:tab pos="986790" algn="l"/>
                <a:tab pos="1669414" algn="l"/>
                <a:tab pos="2077720" algn="l"/>
                <a:tab pos="3183890" algn="l"/>
                <a:tab pos="4659630" algn="l"/>
                <a:tab pos="5914390" algn="l"/>
                <a:tab pos="6493510" algn="l"/>
                <a:tab pos="7226300" algn="l"/>
                <a:tab pos="7519034" algn="l"/>
                <a:tab pos="8961120" algn="l"/>
                <a:tab pos="9945370" algn="l"/>
              </a:tabLst>
            </a:pPr>
            <a:r>
              <a:rPr sz="2400" dirty="0">
                <a:latin typeface="Times New Roman"/>
                <a:cs typeface="Times New Roman"/>
              </a:rPr>
              <a:t>The	type	</a:t>
            </a:r>
            <a:r>
              <a:rPr sz="2400" spc="-15" dirty="0">
                <a:latin typeface="Times New Roman"/>
                <a:cs typeface="Times New Roman"/>
              </a:rPr>
              <a:t>o</a:t>
            </a:r>
            <a:r>
              <a:rPr sz="2400" dirty="0">
                <a:latin typeface="Times New Roman"/>
                <a:cs typeface="Times New Roman"/>
              </a:rPr>
              <a:t>f	t</a:t>
            </a:r>
            <a:r>
              <a:rPr sz="2400" spc="5" dirty="0">
                <a:latin typeface="Times New Roman"/>
                <a:cs typeface="Times New Roman"/>
              </a:rPr>
              <a:t>r</a:t>
            </a:r>
            <a:r>
              <a:rPr sz="2400" dirty="0">
                <a:latin typeface="Times New Roman"/>
                <a:cs typeface="Times New Roman"/>
              </a:rPr>
              <a:t>aining	</a:t>
            </a:r>
            <a:r>
              <a:rPr sz="2400" spc="-10" dirty="0">
                <a:latin typeface="Times New Roman"/>
                <a:cs typeface="Times New Roman"/>
              </a:rPr>
              <a:t>e</a:t>
            </a:r>
            <a:r>
              <a:rPr sz="2400" dirty="0">
                <a:latin typeface="Times New Roman"/>
                <a:cs typeface="Times New Roman"/>
              </a:rPr>
              <a:t>xperie</a:t>
            </a:r>
            <a:r>
              <a:rPr sz="2400" spc="-10" dirty="0">
                <a:latin typeface="Times New Roman"/>
                <a:cs typeface="Times New Roman"/>
              </a:rPr>
              <a:t>n</a:t>
            </a:r>
            <a:r>
              <a:rPr sz="2400" dirty="0">
                <a:latin typeface="Times New Roman"/>
                <a:cs typeface="Times New Roman"/>
              </a:rPr>
              <a:t>ce	</a:t>
            </a:r>
            <a:r>
              <a:rPr sz="2400" spc="-10" dirty="0">
                <a:latin typeface="Times New Roman"/>
                <a:cs typeface="Times New Roman"/>
              </a:rPr>
              <a:t>a</a:t>
            </a:r>
            <a:r>
              <a:rPr sz="2400" dirty="0">
                <a:latin typeface="Times New Roman"/>
                <a:cs typeface="Times New Roman"/>
              </a:rPr>
              <a:t>vai</a:t>
            </a:r>
            <a:r>
              <a:rPr sz="2400" spc="-15" dirty="0">
                <a:latin typeface="Times New Roman"/>
                <a:cs typeface="Times New Roman"/>
              </a:rPr>
              <a:t>l</a:t>
            </a:r>
            <a:r>
              <a:rPr sz="2400" dirty="0">
                <a:latin typeface="Times New Roman"/>
                <a:cs typeface="Times New Roman"/>
              </a:rPr>
              <a:t>able	can	have	a	signi</a:t>
            </a:r>
            <a:r>
              <a:rPr sz="2400" spc="-10" dirty="0">
                <a:latin typeface="Times New Roman"/>
                <a:cs typeface="Times New Roman"/>
              </a:rPr>
              <a:t>f</a:t>
            </a:r>
            <a:r>
              <a:rPr sz="2400" dirty="0">
                <a:latin typeface="Times New Roman"/>
                <a:cs typeface="Times New Roman"/>
              </a:rPr>
              <a:t>ica</a:t>
            </a:r>
            <a:r>
              <a:rPr sz="2400" spc="-15" dirty="0">
                <a:latin typeface="Times New Roman"/>
                <a:cs typeface="Times New Roman"/>
              </a:rPr>
              <a:t>n</a:t>
            </a:r>
            <a:r>
              <a:rPr sz="2400" dirty="0">
                <a:latin typeface="Times New Roman"/>
                <a:cs typeface="Times New Roman"/>
              </a:rPr>
              <a:t>t	i</a:t>
            </a:r>
            <a:r>
              <a:rPr sz="2400" spc="-15" dirty="0">
                <a:latin typeface="Times New Roman"/>
                <a:cs typeface="Times New Roman"/>
              </a:rPr>
              <a:t>m</a:t>
            </a:r>
            <a:r>
              <a:rPr sz="2400" dirty="0">
                <a:latin typeface="Times New Roman"/>
                <a:cs typeface="Times New Roman"/>
              </a:rPr>
              <a:t>pa</a:t>
            </a:r>
            <a:r>
              <a:rPr sz="2400" spc="-10" dirty="0">
                <a:latin typeface="Times New Roman"/>
                <a:cs typeface="Times New Roman"/>
              </a:rPr>
              <a:t>c</a:t>
            </a:r>
            <a:r>
              <a:rPr sz="2400" dirty="0">
                <a:latin typeface="Times New Roman"/>
                <a:cs typeface="Times New Roman"/>
              </a:rPr>
              <a:t>t	on  success or failure of the</a:t>
            </a:r>
            <a:r>
              <a:rPr sz="2400" spc="-50" dirty="0">
                <a:latin typeface="Times New Roman"/>
                <a:cs typeface="Times New Roman"/>
              </a:rPr>
              <a:t> </a:t>
            </a:r>
            <a:r>
              <a:rPr sz="2400" spc="-15" dirty="0">
                <a:latin typeface="Times New Roman"/>
                <a:cs typeface="Times New Roman"/>
              </a:rPr>
              <a:t>learner.</a:t>
            </a:r>
            <a:endParaRPr sz="2400" dirty="0">
              <a:latin typeface="Times New Roman"/>
              <a:cs typeface="Times New Roman"/>
            </a:endParaRPr>
          </a:p>
          <a:p>
            <a:pPr algn="just">
              <a:lnSpc>
                <a:spcPct val="100000"/>
              </a:lnSpc>
              <a:spcBef>
                <a:spcPts val="5"/>
              </a:spcBef>
            </a:pPr>
            <a:endParaRPr sz="2500" dirty="0">
              <a:latin typeface="Times New Roman"/>
              <a:cs typeface="Times New Roman"/>
            </a:endParaRPr>
          </a:p>
          <a:p>
            <a:pPr marL="12700" algn="just">
              <a:lnSpc>
                <a:spcPct val="100000"/>
              </a:lnSpc>
            </a:pPr>
            <a:r>
              <a:rPr sz="2400" u="heavy" dirty="0">
                <a:uFill>
                  <a:solidFill>
                    <a:srgbClr val="000000"/>
                  </a:solidFill>
                </a:uFill>
                <a:latin typeface="Times New Roman"/>
                <a:cs typeface="Times New Roman"/>
              </a:rPr>
              <a:t>There are </a:t>
            </a:r>
            <a:r>
              <a:rPr sz="2800" b="1" u="heavy" dirty="0">
                <a:solidFill>
                  <a:srgbClr val="FF0000"/>
                </a:solidFill>
                <a:uFill>
                  <a:solidFill>
                    <a:srgbClr val="000000"/>
                  </a:solidFill>
                </a:uFill>
                <a:latin typeface="Times New Roman"/>
                <a:cs typeface="Times New Roman"/>
              </a:rPr>
              <a:t>three </a:t>
            </a:r>
            <a:r>
              <a:rPr sz="2400" u="heavy" dirty="0">
                <a:uFill>
                  <a:solidFill>
                    <a:srgbClr val="000000"/>
                  </a:solidFill>
                </a:uFill>
                <a:latin typeface="Times New Roman"/>
                <a:cs typeface="Times New Roman"/>
              </a:rPr>
              <a:t>attributes which </a:t>
            </a:r>
            <a:r>
              <a:rPr sz="2400" u="heavy" spc="-5" dirty="0">
                <a:uFill>
                  <a:solidFill>
                    <a:srgbClr val="000000"/>
                  </a:solidFill>
                </a:uFill>
                <a:latin typeface="Times New Roman"/>
                <a:cs typeface="Times New Roman"/>
              </a:rPr>
              <a:t>impact </a:t>
            </a:r>
            <a:r>
              <a:rPr sz="2400" u="heavy" dirty="0">
                <a:uFill>
                  <a:solidFill>
                    <a:srgbClr val="000000"/>
                  </a:solidFill>
                </a:uFill>
                <a:latin typeface="Times New Roman"/>
                <a:cs typeface="Times New Roman"/>
              </a:rPr>
              <a:t>on success or failure of the</a:t>
            </a:r>
            <a:r>
              <a:rPr sz="2400" u="heavy" spc="-14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learner</a:t>
            </a:r>
            <a:endParaRPr sz="2400" dirty="0">
              <a:latin typeface="Times New Roman"/>
              <a:cs typeface="Times New Roman"/>
            </a:endParaRPr>
          </a:p>
          <a:p>
            <a:pPr algn="just">
              <a:lnSpc>
                <a:spcPct val="100000"/>
              </a:lnSpc>
              <a:spcBef>
                <a:spcPts val="5"/>
              </a:spcBef>
            </a:pPr>
            <a:endParaRPr sz="2500" dirty="0">
              <a:latin typeface="Times New Roman"/>
              <a:cs typeface="Times New Roman"/>
            </a:endParaRPr>
          </a:p>
          <a:p>
            <a:pPr marL="469900" indent="-457834" algn="just">
              <a:lnSpc>
                <a:spcPct val="100000"/>
              </a:lnSpc>
              <a:buAutoNum type="arabicPeriod"/>
              <a:tabLst>
                <a:tab pos="469900" algn="l"/>
                <a:tab pos="470534" algn="l"/>
              </a:tabLst>
            </a:pPr>
            <a:r>
              <a:rPr sz="2400" spc="-5" dirty="0">
                <a:latin typeface="Times New Roman"/>
                <a:cs typeface="Times New Roman"/>
              </a:rPr>
              <a:t>Whether</a:t>
            </a:r>
            <a:r>
              <a:rPr sz="2400" spc="204" dirty="0">
                <a:latin typeface="Times New Roman"/>
                <a:cs typeface="Times New Roman"/>
              </a:rPr>
              <a:t> </a:t>
            </a:r>
            <a:r>
              <a:rPr sz="2400" spc="-5" dirty="0">
                <a:latin typeface="Times New Roman"/>
                <a:cs typeface="Times New Roman"/>
              </a:rPr>
              <a:t>the</a:t>
            </a:r>
            <a:r>
              <a:rPr sz="2400" spc="195" dirty="0">
                <a:latin typeface="Times New Roman"/>
                <a:cs typeface="Times New Roman"/>
              </a:rPr>
              <a:t> </a:t>
            </a:r>
            <a:r>
              <a:rPr sz="2400" spc="-5" dirty="0">
                <a:latin typeface="Times New Roman"/>
                <a:cs typeface="Times New Roman"/>
              </a:rPr>
              <a:t>training</a:t>
            </a:r>
            <a:r>
              <a:rPr sz="2400" spc="200" dirty="0">
                <a:latin typeface="Times New Roman"/>
                <a:cs typeface="Times New Roman"/>
              </a:rPr>
              <a:t> </a:t>
            </a:r>
            <a:r>
              <a:rPr sz="2400" spc="-5" dirty="0">
                <a:latin typeface="Times New Roman"/>
                <a:cs typeface="Times New Roman"/>
              </a:rPr>
              <a:t>experience</a:t>
            </a:r>
            <a:r>
              <a:rPr sz="2400" spc="210" dirty="0">
                <a:latin typeface="Times New Roman"/>
                <a:cs typeface="Times New Roman"/>
              </a:rPr>
              <a:t> </a:t>
            </a:r>
            <a:r>
              <a:rPr sz="2400" spc="-5" dirty="0">
                <a:latin typeface="Times New Roman"/>
                <a:cs typeface="Times New Roman"/>
              </a:rPr>
              <a:t>provides</a:t>
            </a:r>
            <a:r>
              <a:rPr sz="2400" spc="204" dirty="0">
                <a:latin typeface="Times New Roman"/>
                <a:cs typeface="Times New Roman"/>
              </a:rPr>
              <a:t> </a:t>
            </a:r>
            <a:r>
              <a:rPr sz="2400" b="1" spc="-5" dirty="0">
                <a:latin typeface="Times New Roman"/>
                <a:cs typeface="Times New Roman"/>
              </a:rPr>
              <a:t>direct</a:t>
            </a:r>
            <a:r>
              <a:rPr sz="2400" b="1" spc="195" dirty="0">
                <a:latin typeface="Times New Roman"/>
                <a:cs typeface="Times New Roman"/>
              </a:rPr>
              <a:t> </a:t>
            </a:r>
            <a:r>
              <a:rPr sz="2400" b="1" spc="-5" dirty="0">
                <a:latin typeface="Times New Roman"/>
                <a:cs typeface="Times New Roman"/>
              </a:rPr>
              <a:t>or</a:t>
            </a:r>
            <a:r>
              <a:rPr sz="2400" b="1" spc="204" dirty="0">
                <a:latin typeface="Times New Roman"/>
                <a:cs typeface="Times New Roman"/>
              </a:rPr>
              <a:t> </a:t>
            </a:r>
            <a:r>
              <a:rPr sz="2400" b="1" spc="-5" dirty="0">
                <a:latin typeface="Times New Roman"/>
                <a:cs typeface="Times New Roman"/>
              </a:rPr>
              <a:t>indirect</a:t>
            </a:r>
            <a:r>
              <a:rPr sz="2400" b="1" spc="204" dirty="0">
                <a:latin typeface="Times New Roman"/>
                <a:cs typeface="Times New Roman"/>
              </a:rPr>
              <a:t> </a:t>
            </a:r>
            <a:r>
              <a:rPr sz="2400" spc="-5" dirty="0">
                <a:latin typeface="Times New Roman"/>
                <a:cs typeface="Times New Roman"/>
              </a:rPr>
              <a:t>feedback</a:t>
            </a:r>
            <a:r>
              <a:rPr sz="2400" spc="200" dirty="0">
                <a:latin typeface="Times New Roman"/>
                <a:cs typeface="Times New Roman"/>
              </a:rPr>
              <a:t> </a:t>
            </a:r>
            <a:r>
              <a:rPr sz="2400" spc="-5" dirty="0">
                <a:latin typeface="Times New Roman"/>
                <a:cs typeface="Times New Roman"/>
              </a:rPr>
              <a:t>regarding</a:t>
            </a:r>
            <a:r>
              <a:rPr lang="en-GB" sz="2400" spc="-5" dirty="0">
                <a:latin typeface="Times New Roman"/>
                <a:cs typeface="Times New Roman"/>
              </a:rPr>
              <a:t> </a:t>
            </a:r>
            <a:r>
              <a:rPr sz="2400" dirty="0">
                <a:latin typeface="Times New Roman"/>
                <a:cs typeface="Times New Roman"/>
              </a:rPr>
              <a:t>the choices </a:t>
            </a:r>
            <a:r>
              <a:rPr sz="2400" spc="-5" dirty="0">
                <a:latin typeface="Times New Roman"/>
                <a:cs typeface="Times New Roman"/>
              </a:rPr>
              <a:t>made </a:t>
            </a:r>
            <a:r>
              <a:rPr sz="2400" dirty="0">
                <a:latin typeface="Times New Roman"/>
                <a:cs typeface="Times New Roman"/>
              </a:rPr>
              <a:t>by the </a:t>
            </a:r>
            <a:r>
              <a:rPr sz="2400" spc="-5" dirty="0">
                <a:latin typeface="Times New Roman"/>
                <a:cs typeface="Times New Roman"/>
              </a:rPr>
              <a:t>performance</a:t>
            </a:r>
            <a:r>
              <a:rPr sz="2400" spc="-35" dirty="0">
                <a:latin typeface="Times New Roman"/>
                <a:cs typeface="Times New Roman"/>
              </a:rPr>
              <a:t> </a:t>
            </a:r>
            <a:r>
              <a:rPr sz="2400" spc="-5" dirty="0">
                <a:latin typeface="Times New Roman"/>
                <a:cs typeface="Times New Roman"/>
              </a:rPr>
              <a:t>system.</a:t>
            </a:r>
            <a:endParaRPr sz="2400" dirty="0">
              <a:latin typeface="Times New Roman"/>
              <a:cs typeface="Times New Roman"/>
            </a:endParaRPr>
          </a:p>
          <a:p>
            <a:pPr marL="469900" indent="-457834" algn="just">
              <a:lnSpc>
                <a:spcPct val="100000"/>
              </a:lnSpc>
              <a:buAutoNum type="arabicPeriod" startAt="2"/>
              <a:tabLst>
                <a:tab pos="469900" algn="l"/>
                <a:tab pos="470534" algn="l"/>
              </a:tabLst>
            </a:pPr>
            <a:r>
              <a:rPr sz="2400" dirty="0">
                <a:latin typeface="Times New Roman"/>
                <a:cs typeface="Times New Roman"/>
              </a:rPr>
              <a:t>The degree to which the learner controls the </a:t>
            </a:r>
            <a:r>
              <a:rPr sz="2400" b="1" dirty="0">
                <a:latin typeface="Times New Roman"/>
                <a:cs typeface="Times New Roman"/>
              </a:rPr>
              <a:t>sequence of training</a:t>
            </a:r>
            <a:r>
              <a:rPr sz="2400" b="1" spc="-175" dirty="0">
                <a:latin typeface="Times New Roman"/>
                <a:cs typeface="Times New Roman"/>
              </a:rPr>
              <a:t> </a:t>
            </a:r>
            <a:r>
              <a:rPr sz="2400" b="1" spc="-5" dirty="0">
                <a:latin typeface="Times New Roman"/>
                <a:cs typeface="Times New Roman"/>
              </a:rPr>
              <a:t>examples</a:t>
            </a:r>
            <a:endParaRPr sz="2400" b="1" dirty="0">
              <a:latin typeface="Times New Roman"/>
              <a:cs typeface="Times New Roman"/>
            </a:endParaRPr>
          </a:p>
          <a:p>
            <a:pPr marL="469900" marR="5080" indent="-457834" algn="just">
              <a:lnSpc>
                <a:spcPct val="100000"/>
              </a:lnSpc>
              <a:buAutoNum type="arabicPeriod" startAt="2"/>
              <a:tabLst>
                <a:tab pos="469900" algn="l"/>
                <a:tab pos="470534" algn="l"/>
              </a:tabLst>
            </a:pPr>
            <a:r>
              <a:rPr sz="2400" dirty="0">
                <a:latin typeface="Times New Roman"/>
                <a:cs typeface="Times New Roman"/>
              </a:rPr>
              <a:t>How well </a:t>
            </a:r>
            <a:r>
              <a:rPr sz="2400" spc="-5" dirty="0">
                <a:latin typeface="Times New Roman"/>
                <a:cs typeface="Times New Roman"/>
              </a:rPr>
              <a:t>it represents the </a:t>
            </a:r>
            <a:r>
              <a:rPr sz="2400" b="1" spc="-5" dirty="0">
                <a:latin typeface="Times New Roman"/>
                <a:cs typeface="Times New Roman"/>
              </a:rPr>
              <a:t>distribution </a:t>
            </a:r>
            <a:r>
              <a:rPr sz="2400" b="1" dirty="0">
                <a:latin typeface="Times New Roman"/>
                <a:cs typeface="Times New Roman"/>
              </a:rPr>
              <a:t>of </a:t>
            </a:r>
            <a:r>
              <a:rPr sz="2400" b="1" spc="-5" dirty="0">
                <a:latin typeface="Times New Roman"/>
                <a:cs typeface="Times New Roman"/>
              </a:rPr>
              <a:t>examples </a:t>
            </a:r>
            <a:r>
              <a:rPr sz="2400" dirty="0">
                <a:latin typeface="Times New Roman"/>
                <a:cs typeface="Times New Roman"/>
              </a:rPr>
              <a:t>over </a:t>
            </a:r>
            <a:r>
              <a:rPr sz="2400" spc="-5" dirty="0">
                <a:latin typeface="Times New Roman"/>
                <a:cs typeface="Times New Roman"/>
              </a:rPr>
              <a:t>which the final system  performance P must </a:t>
            </a:r>
            <a:r>
              <a:rPr sz="2400" dirty="0">
                <a:latin typeface="Times New Roman"/>
                <a:cs typeface="Times New Roman"/>
              </a:rPr>
              <a:t>be</a:t>
            </a:r>
            <a:r>
              <a:rPr sz="2400" spc="-70" dirty="0">
                <a:latin typeface="Times New Roman"/>
                <a:cs typeface="Times New Roman"/>
              </a:rPr>
              <a:t> </a:t>
            </a:r>
            <a:r>
              <a:rPr sz="2400" spc="-5" dirty="0">
                <a:latin typeface="Times New Roman"/>
                <a:cs typeface="Times New Roman"/>
              </a:rPr>
              <a:t>measured.</a:t>
            </a:r>
            <a:endParaRPr sz="2400" dirty="0">
              <a:latin typeface="Times New Roman"/>
              <a:cs typeface="Times New Roman"/>
            </a:endParaRPr>
          </a:p>
        </p:txBody>
      </p:sp>
      <p:sp>
        <p:nvSpPr>
          <p:cNvPr id="6" name="Rectangle 5">
            <a:extLst>
              <a:ext uri="{FF2B5EF4-FFF2-40B4-BE49-F238E27FC236}">
                <a16:creationId xmlns:a16="http://schemas.microsoft.com/office/drawing/2014/main" id="{B52F07C6-B307-4545-9DD7-D816A8742A0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644E7F7-8074-4EA2-BD58-9E572343468C}"/>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a:t>
            </a:fld>
            <a:endParaRPr dirty="0"/>
          </a:p>
        </p:txBody>
      </p:sp>
      <p:sp>
        <p:nvSpPr>
          <p:cNvPr id="2" name="object 2"/>
          <p:cNvSpPr txBox="1">
            <a:spLocks noGrp="1"/>
          </p:cNvSpPr>
          <p:nvPr>
            <p:ph type="title"/>
          </p:nvPr>
        </p:nvSpPr>
        <p:spPr>
          <a:xfrm>
            <a:off x="457200" y="1376218"/>
            <a:ext cx="11125200" cy="756920"/>
          </a:xfrm>
          <a:prstGeom prst="rect">
            <a:avLst/>
          </a:prstGeom>
        </p:spPr>
        <p:txBody>
          <a:bodyPr vert="horz" wrap="square" lIns="0" tIns="12700" rIns="0" bIns="0" rtlCol="0">
            <a:spAutoFit/>
          </a:bodyPr>
          <a:lstStyle/>
          <a:p>
            <a:pPr marL="12700" marR="5080">
              <a:lnSpc>
                <a:spcPct val="100000"/>
              </a:lnSpc>
              <a:spcBef>
                <a:spcPts val="100"/>
              </a:spcBef>
            </a:pPr>
            <a:r>
              <a:rPr sz="2400" b="0" dirty="0">
                <a:latin typeface="Times New Roman"/>
                <a:cs typeface="Times New Roman"/>
              </a:rPr>
              <a:t>1. </a:t>
            </a:r>
            <a:r>
              <a:rPr sz="2400" b="0" spc="-5" dirty="0">
                <a:latin typeface="Times New Roman"/>
                <a:cs typeface="Times New Roman"/>
              </a:rPr>
              <a:t>Whether </a:t>
            </a:r>
            <a:r>
              <a:rPr sz="2400" b="0" dirty="0">
                <a:latin typeface="Times New Roman"/>
                <a:cs typeface="Times New Roman"/>
              </a:rPr>
              <a:t>the </a:t>
            </a:r>
            <a:r>
              <a:rPr sz="2400" b="0" spc="-5" dirty="0">
                <a:latin typeface="Times New Roman"/>
                <a:cs typeface="Times New Roman"/>
              </a:rPr>
              <a:t>training experience provides </a:t>
            </a:r>
            <a:r>
              <a:rPr sz="2400" spc="-5" dirty="0">
                <a:latin typeface="Times New Roman"/>
                <a:cs typeface="Times New Roman"/>
              </a:rPr>
              <a:t>direct </a:t>
            </a:r>
            <a:r>
              <a:rPr sz="2400" dirty="0">
                <a:latin typeface="Times New Roman"/>
                <a:cs typeface="Times New Roman"/>
              </a:rPr>
              <a:t>or </a:t>
            </a:r>
            <a:r>
              <a:rPr sz="2400" spc="-5" dirty="0">
                <a:latin typeface="Times New Roman"/>
                <a:cs typeface="Times New Roman"/>
              </a:rPr>
              <a:t>indirect </a:t>
            </a:r>
            <a:r>
              <a:rPr sz="2400" b="0" spc="-5" dirty="0">
                <a:latin typeface="Times New Roman"/>
                <a:cs typeface="Times New Roman"/>
              </a:rPr>
              <a:t>feedback regarding  </a:t>
            </a:r>
            <a:r>
              <a:rPr sz="2400" b="0" dirty="0">
                <a:latin typeface="Times New Roman"/>
                <a:cs typeface="Times New Roman"/>
              </a:rPr>
              <a:t>the choices </a:t>
            </a:r>
            <a:r>
              <a:rPr sz="2400" b="0" spc="-5" dirty="0">
                <a:latin typeface="Times New Roman"/>
                <a:cs typeface="Times New Roman"/>
              </a:rPr>
              <a:t>made </a:t>
            </a:r>
            <a:r>
              <a:rPr sz="2400" b="0" dirty="0">
                <a:latin typeface="Times New Roman"/>
                <a:cs typeface="Times New Roman"/>
              </a:rPr>
              <a:t>by the </a:t>
            </a:r>
            <a:r>
              <a:rPr sz="2400" b="0" spc="-5" dirty="0">
                <a:latin typeface="Times New Roman"/>
                <a:cs typeface="Times New Roman"/>
              </a:rPr>
              <a:t>performance</a:t>
            </a:r>
            <a:r>
              <a:rPr sz="2400" b="0" spc="-25" dirty="0">
                <a:latin typeface="Times New Roman"/>
                <a:cs typeface="Times New Roman"/>
              </a:rPr>
              <a:t> </a:t>
            </a:r>
            <a:r>
              <a:rPr sz="2400" b="0" spc="-5" dirty="0">
                <a:latin typeface="Times New Roman"/>
                <a:cs typeface="Times New Roman"/>
              </a:rPr>
              <a:t>system.</a:t>
            </a:r>
            <a:endParaRPr sz="2400" dirty="0">
              <a:latin typeface="Times New Roman"/>
              <a:cs typeface="Times New Roman"/>
            </a:endParaRPr>
          </a:p>
        </p:txBody>
      </p:sp>
      <p:sp>
        <p:nvSpPr>
          <p:cNvPr id="3" name="object 3"/>
          <p:cNvSpPr txBox="1">
            <a:spLocks noGrp="1"/>
          </p:cNvSpPr>
          <p:nvPr>
            <p:ph type="body" idx="1"/>
          </p:nvPr>
        </p:nvSpPr>
        <p:spPr>
          <a:xfrm>
            <a:off x="758256" y="2494593"/>
            <a:ext cx="10323011" cy="3652282"/>
          </a:xfrm>
          <a:prstGeom prst="rect">
            <a:avLst/>
          </a:prstGeom>
        </p:spPr>
        <p:txBody>
          <a:bodyPr vert="horz" wrap="square" lIns="0" tIns="12700" rIns="0" bIns="0" rtlCol="0">
            <a:spAutoFit/>
          </a:bodyPr>
          <a:lstStyle/>
          <a:p>
            <a:pPr marL="42545" algn="just">
              <a:lnSpc>
                <a:spcPct val="100000"/>
              </a:lnSpc>
              <a:spcBef>
                <a:spcPts val="100"/>
              </a:spcBef>
            </a:pPr>
            <a:r>
              <a:rPr dirty="0"/>
              <a:t>For example, in checkers</a:t>
            </a:r>
            <a:r>
              <a:rPr spc="-55" dirty="0"/>
              <a:t> </a:t>
            </a:r>
            <a:r>
              <a:rPr dirty="0"/>
              <a:t>game</a:t>
            </a:r>
            <a:r>
              <a:rPr b="0" dirty="0">
                <a:latin typeface="Times New Roman"/>
                <a:cs typeface="Times New Roman"/>
              </a:rPr>
              <a:t>:</a:t>
            </a:r>
          </a:p>
          <a:p>
            <a:pPr marL="328930" indent="-287020" algn="just">
              <a:lnSpc>
                <a:spcPct val="100000"/>
              </a:lnSpc>
              <a:buFont typeface="Arial"/>
              <a:buChar char="•"/>
              <a:tabLst>
                <a:tab pos="329565" algn="l"/>
                <a:tab pos="330200" algn="l"/>
              </a:tabLst>
            </a:pPr>
            <a:r>
              <a:rPr b="0" dirty="0">
                <a:latin typeface="Times New Roman"/>
                <a:cs typeface="Times New Roman"/>
              </a:rPr>
              <a:t>In</a:t>
            </a:r>
            <a:r>
              <a:rPr b="0" spc="140" dirty="0">
                <a:latin typeface="Times New Roman"/>
                <a:cs typeface="Times New Roman"/>
              </a:rPr>
              <a:t> </a:t>
            </a:r>
            <a:r>
              <a:rPr b="0" dirty="0">
                <a:latin typeface="Times New Roman"/>
                <a:cs typeface="Times New Roman"/>
              </a:rPr>
              <a:t>learning</a:t>
            </a:r>
            <a:r>
              <a:rPr b="0" spc="135" dirty="0">
                <a:latin typeface="Times New Roman"/>
                <a:cs typeface="Times New Roman"/>
              </a:rPr>
              <a:t> </a:t>
            </a:r>
            <a:r>
              <a:rPr b="0" dirty="0">
                <a:latin typeface="Times New Roman"/>
                <a:cs typeface="Times New Roman"/>
              </a:rPr>
              <a:t>to</a:t>
            </a:r>
            <a:r>
              <a:rPr b="0" spc="140" dirty="0">
                <a:latin typeface="Times New Roman"/>
                <a:cs typeface="Times New Roman"/>
              </a:rPr>
              <a:t> </a:t>
            </a:r>
            <a:r>
              <a:rPr b="0" spc="-5" dirty="0">
                <a:latin typeface="Times New Roman"/>
                <a:cs typeface="Times New Roman"/>
              </a:rPr>
              <a:t>play</a:t>
            </a:r>
            <a:r>
              <a:rPr b="0" spc="155" dirty="0">
                <a:latin typeface="Times New Roman"/>
                <a:cs typeface="Times New Roman"/>
              </a:rPr>
              <a:t> </a:t>
            </a:r>
            <a:r>
              <a:rPr b="0" spc="-5" dirty="0">
                <a:latin typeface="Times New Roman"/>
                <a:cs typeface="Times New Roman"/>
              </a:rPr>
              <a:t>checkers,</a:t>
            </a:r>
            <a:r>
              <a:rPr b="0" spc="155" dirty="0">
                <a:latin typeface="Times New Roman"/>
                <a:cs typeface="Times New Roman"/>
              </a:rPr>
              <a:t> </a:t>
            </a:r>
            <a:r>
              <a:rPr b="0" spc="-5" dirty="0">
                <a:latin typeface="Times New Roman"/>
                <a:cs typeface="Times New Roman"/>
              </a:rPr>
              <a:t>the</a:t>
            </a:r>
            <a:r>
              <a:rPr b="0" spc="145" dirty="0">
                <a:latin typeface="Times New Roman"/>
                <a:cs typeface="Times New Roman"/>
              </a:rPr>
              <a:t> </a:t>
            </a:r>
            <a:r>
              <a:rPr b="0" spc="-5" dirty="0">
                <a:latin typeface="Times New Roman"/>
                <a:cs typeface="Times New Roman"/>
              </a:rPr>
              <a:t>system</a:t>
            </a:r>
            <a:r>
              <a:rPr b="0" spc="150" dirty="0">
                <a:latin typeface="Times New Roman"/>
                <a:cs typeface="Times New Roman"/>
              </a:rPr>
              <a:t> </a:t>
            </a:r>
            <a:r>
              <a:rPr b="0" spc="-5" dirty="0">
                <a:latin typeface="Times New Roman"/>
                <a:cs typeface="Times New Roman"/>
              </a:rPr>
              <a:t>might</a:t>
            </a:r>
            <a:r>
              <a:rPr b="0" spc="145" dirty="0">
                <a:latin typeface="Times New Roman"/>
                <a:cs typeface="Times New Roman"/>
              </a:rPr>
              <a:t> </a:t>
            </a:r>
            <a:r>
              <a:rPr b="0" dirty="0">
                <a:latin typeface="Times New Roman"/>
                <a:cs typeface="Times New Roman"/>
              </a:rPr>
              <a:t>learn</a:t>
            </a:r>
            <a:r>
              <a:rPr b="0" spc="155" dirty="0">
                <a:latin typeface="Times New Roman"/>
                <a:cs typeface="Times New Roman"/>
              </a:rPr>
              <a:t> </a:t>
            </a:r>
            <a:r>
              <a:rPr b="0" dirty="0">
                <a:latin typeface="Times New Roman"/>
                <a:cs typeface="Times New Roman"/>
              </a:rPr>
              <a:t>from</a:t>
            </a:r>
            <a:r>
              <a:rPr b="0" spc="130" dirty="0">
                <a:latin typeface="Times New Roman"/>
                <a:cs typeface="Times New Roman"/>
              </a:rPr>
              <a:t> </a:t>
            </a:r>
            <a:r>
              <a:rPr dirty="0">
                <a:latin typeface="Times New Roman"/>
                <a:cs typeface="Times New Roman"/>
              </a:rPr>
              <a:t>direct</a:t>
            </a:r>
            <a:r>
              <a:rPr spc="145" dirty="0">
                <a:latin typeface="Times New Roman"/>
                <a:cs typeface="Times New Roman"/>
              </a:rPr>
              <a:t> </a:t>
            </a:r>
            <a:r>
              <a:rPr spc="-5" dirty="0">
                <a:latin typeface="Times New Roman"/>
                <a:cs typeface="Times New Roman"/>
              </a:rPr>
              <a:t>training</a:t>
            </a:r>
            <a:r>
              <a:rPr spc="155" dirty="0">
                <a:latin typeface="Times New Roman"/>
                <a:cs typeface="Times New Roman"/>
              </a:rPr>
              <a:t> </a:t>
            </a:r>
            <a:r>
              <a:rPr spc="-5" dirty="0">
                <a:latin typeface="Times New Roman"/>
                <a:cs typeface="Times New Roman"/>
              </a:rPr>
              <a:t>examples</a:t>
            </a:r>
            <a:r>
              <a:rPr spc="150" dirty="0">
                <a:latin typeface="Times New Roman"/>
                <a:cs typeface="Times New Roman"/>
              </a:rPr>
              <a:t> </a:t>
            </a:r>
            <a:r>
              <a:rPr b="0" dirty="0">
                <a:latin typeface="Times New Roman"/>
                <a:cs typeface="Times New Roman"/>
              </a:rPr>
              <a:t>consisting</a:t>
            </a:r>
            <a:r>
              <a:rPr b="0" spc="140" dirty="0">
                <a:latin typeface="Times New Roman"/>
                <a:cs typeface="Times New Roman"/>
              </a:rPr>
              <a:t> </a:t>
            </a:r>
            <a:r>
              <a:rPr b="0" dirty="0">
                <a:latin typeface="Times New Roman"/>
                <a:cs typeface="Times New Roman"/>
              </a:rPr>
              <a:t>of</a:t>
            </a:r>
            <a:r>
              <a:rPr b="0" spc="130" dirty="0">
                <a:latin typeface="Times New Roman"/>
                <a:cs typeface="Times New Roman"/>
              </a:rPr>
              <a:t> </a:t>
            </a:r>
            <a:r>
              <a:rPr b="0" spc="-5" dirty="0">
                <a:latin typeface="Times New Roman"/>
                <a:cs typeface="Times New Roman"/>
              </a:rPr>
              <a:t>individual</a:t>
            </a:r>
            <a:r>
              <a:rPr lang="en-GB" b="0" spc="-5" dirty="0"/>
              <a:t>  </a:t>
            </a:r>
            <a:r>
              <a:rPr i="1" dirty="0">
                <a:latin typeface="Times New Roman"/>
                <a:cs typeface="Times New Roman"/>
              </a:rPr>
              <a:t>checkers board states and the correct move </a:t>
            </a:r>
            <a:r>
              <a:rPr i="1" spc="-5" dirty="0">
                <a:latin typeface="Times New Roman"/>
                <a:cs typeface="Times New Roman"/>
              </a:rPr>
              <a:t>for</a:t>
            </a:r>
            <a:r>
              <a:rPr i="1" spc="-45" dirty="0">
                <a:latin typeface="Times New Roman"/>
                <a:cs typeface="Times New Roman"/>
              </a:rPr>
              <a:t> </a:t>
            </a:r>
            <a:r>
              <a:rPr i="1" dirty="0">
                <a:latin typeface="Times New Roman"/>
                <a:cs typeface="Times New Roman"/>
              </a:rPr>
              <a:t>each</a:t>
            </a:r>
            <a:r>
              <a:rPr b="0" dirty="0">
                <a:latin typeface="Times New Roman"/>
                <a:cs typeface="Times New Roman"/>
              </a:rPr>
              <a:t>.</a:t>
            </a:r>
          </a:p>
          <a:p>
            <a:pPr marL="29845" algn="just">
              <a:lnSpc>
                <a:spcPct val="100000"/>
              </a:lnSpc>
              <a:spcBef>
                <a:spcPts val="30"/>
              </a:spcBef>
            </a:pPr>
            <a:endParaRPr sz="1850" dirty="0">
              <a:latin typeface="Times New Roman"/>
              <a:cs typeface="Times New Roman"/>
            </a:endParaRPr>
          </a:p>
          <a:p>
            <a:pPr marL="328930" indent="-287020" algn="just">
              <a:lnSpc>
                <a:spcPct val="100000"/>
              </a:lnSpc>
              <a:buFont typeface="Arial"/>
              <a:buChar char="•"/>
              <a:tabLst>
                <a:tab pos="329565" algn="l"/>
                <a:tab pos="330200" algn="l"/>
              </a:tabLst>
            </a:pPr>
            <a:r>
              <a:rPr sz="2000" dirty="0">
                <a:latin typeface="Times New Roman"/>
                <a:cs typeface="Times New Roman"/>
              </a:rPr>
              <a:t>Indirect training </a:t>
            </a:r>
            <a:r>
              <a:rPr sz="2000" spc="-5" dirty="0">
                <a:latin typeface="Times New Roman"/>
                <a:cs typeface="Times New Roman"/>
              </a:rPr>
              <a:t>examples </a:t>
            </a:r>
            <a:r>
              <a:rPr b="0" dirty="0">
                <a:latin typeface="Times New Roman"/>
                <a:cs typeface="Times New Roman"/>
              </a:rPr>
              <a:t>consisting </a:t>
            </a:r>
            <a:r>
              <a:rPr b="0" spc="-5" dirty="0">
                <a:latin typeface="Times New Roman"/>
                <a:cs typeface="Times New Roman"/>
              </a:rPr>
              <a:t>of </a:t>
            </a:r>
            <a:r>
              <a:rPr b="0" dirty="0">
                <a:latin typeface="Times New Roman"/>
                <a:cs typeface="Times New Roman"/>
              </a:rPr>
              <a:t>the </a:t>
            </a:r>
            <a:r>
              <a:rPr i="1" dirty="0">
                <a:latin typeface="Times New Roman"/>
                <a:cs typeface="Times New Roman"/>
              </a:rPr>
              <a:t>move sequences </a:t>
            </a:r>
            <a:r>
              <a:rPr i="1" spc="-5" dirty="0">
                <a:latin typeface="Times New Roman"/>
                <a:cs typeface="Times New Roman"/>
              </a:rPr>
              <a:t>and </a:t>
            </a:r>
            <a:r>
              <a:rPr i="1" dirty="0">
                <a:latin typeface="Times New Roman"/>
                <a:cs typeface="Times New Roman"/>
              </a:rPr>
              <a:t>final outcomes </a:t>
            </a:r>
            <a:r>
              <a:rPr i="1" spc="-5" dirty="0">
                <a:latin typeface="Times New Roman"/>
                <a:cs typeface="Times New Roman"/>
              </a:rPr>
              <a:t>of various </a:t>
            </a:r>
            <a:r>
              <a:rPr i="1" dirty="0">
                <a:latin typeface="Times New Roman"/>
                <a:cs typeface="Times New Roman"/>
              </a:rPr>
              <a:t>games</a:t>
            </a:r>
            <a:r>
              <a:rPr i="1" spc="-20" dirty="0">
                <a:latin typeface="Times New Roman"/>
                <a:cs typeface="Times New Roman"/>
              </a:rPr>
              <a:t> </a:t>
            </a:r>
            <a:r>
              <a:rPr i="1" dirty="0">
                <a:latin typeface="Times New Roman"/>
                <a:cs typeface="Times New Roman"/>
              </a:rPr>
              <a:t>played</a:t>
            </a:r>
            <a:r>
              <a:rPr b="0" dirty="0">
                <a:latin typeface="Times New Roman"/>
                <a:cs typeface="Times New Roman"/>
              </a:rPr>
              <a:t>.</a:t>
            </a:r>
          </a:p>
          <a:p>
            <a:pPr marL="328930" marR="5080" indent="-287020" algn="just">
              <a:lnSpc>
                <a:spcPct val="100000"/>
              </a:lnSpc>
              <a:buFont typeface="Arial"/>
              <a:buChar char="•"/>
              <a:tabLst>
                <a:tab pos="329565" algn="l"/>
                <a:tab pos="330200" algn="l"/>
              </a:tabLst>
            </a:pPr>
            <a:r>
              <a:rPr b="0" dirty="0">
                <a:latin typeface="Times New Roman"/>
                <a:cs typeface="Times New Roman"/>
              </a:rPr>
              <a:t>The </a:t>
            </a:r>
            <a:r>
              <a:rPr b="0" spc="-5" dirty="0">
                <a:latin typeface="Times New Roman"/>
                <a:cs typeface="Times New Roman"/>
              </a:rPr>
              <a:t>information </a:t>
            </a:r>
            <a:r>
              <a:rPr b="0" dirty="0">
                <a:latin typeface="Times New Roman"/>
                <a:cs typeface="Times New Roman"/>
              </a:rPr>
              <a:t>about the </a:t>
            </a:r>
            <a:r>
              <a:rPr b="0" spc="-5" dirty="0">
                <a:latin typeface="Times New Roman"/>
                <a:cs typeface="Times New Roman"/>
              </a:rPr>
              <a:t>correctness </a:t>
            </a:r>
            <a:r>
              <a:rPr b="0" dirty="0">
                <a:latin typeface="Times New Roman"/>
                <a:cs typeface="Times New Roman"/>
              </a:rPr>
              <a:t>of </a:t>
            </a:r>
            <a:r>
              <a:rPr b="0" spc="-5" dirty="0">
                <a:latin typeface="Times New Roman"/>
                <a:cs typeface="Times New Roman"/>
              </a:rPr>
              <a:t>specific moves early </a:t>
            </a:r>
            <a:r>
              <a:rPr b="0" dirty="0">
                <a:latin typeface="Times New Roman"/>
                <a:cs typeface="Times New Roman"/>
              </a:rPr>
              <a:t>in the </a:t>
            </a:r>
            <a:r>
              <a:rPr b="0" spc="-5" dirty="0">
                <a:latin typeface="Times New Roman"/>
                <a:cs typeface="Times New Roman"/>
              </a:rPr>
              <a:t>game must </a:t>
            </a:r>
            <a:r>
              <a:rPr b="0" dirty="0">
                <a:latin typeface="Times New Roman"/>
                <a:cs typeface="Times New Roman"/>
              </a:rPr>
              <a:t>be </a:t>
            </a:r>
            <a:r>
              <a:rPr b="0" spc="-5" dirty="0">
                <a:latin typeface="Times New Roman"/>
                <a:cs typeface="Times New Roman"/>
              </a:rPr>
              <a:t>inferred indirectly </a:t>
            </a:r>
            <a:r>
              <a:rPr b="0" dirty="0">
                <a:latin typeface="Times New Roman"/>
                <a:cs typeface="Times New Roman"/>
              </a:rPr>
              <a:t>from  the fact that the game </a:t>
            </a:r>
            <a:r>
              <a:rPr b="0" spc="-5" dirty="0">
                <a:latin typeface="Times New Roman"/>
                <a:cs typeface="Times New Roman"/>
              </a:rPr>
              <a:t>was </a:t>
            </a:r>
            <a:r>
              <a:rPr b="0" dirty="0">
                <a:latin typeface="Times New Roman"/>
                <a:cs typeface="Times New Roman"/>
              </a:rPr>
              <a:t>eventually won or</a:t>
            </a:r>
            <a:r>
              <a:rPr b="0" spc="-45" dirty="0">
                <a:latin typeface="Times New Roman"/>
                <a:cs typeface="Times New Roman"/>
              </a:rPr>
              <a:t> </a:t>
            </a:r>
            <a:r>
              <a:rPr b="0" dirty="0">
                <a:latin typeface="Times New Roman"/>
                <a:cs typeface="Times New Roman"/>
              </a:rPr>
              <a:t>lost.</a:t>
            </a:r>
          </a:p>
          <a:p>
            <a:pPr marL="328930" marR="5080" indent="-287020" algn="just">
              <a:lnSpc>
                <a:spcPct val="100000"/>
              </a:lnSpc>
              <a:buFont typeface="Arial"/>
              <a:buChar char="•"/>
              <a:tabLst>
                <a:tab pos="329565" algn="l"/>
                <a:tab pos="330200" algn="l"/>
              </a:tabLst>
            </a:pPr>
            <a:r>
              <a:rPr b="0" dirty="0">
                <a:latin typeface="Times New Roman"/>
                <a:cs typeface="Times New Roman"/>
              </a:rPr>
              <a:t>Here the </a:t>
            </a:r>
            <a:r>
              <a:rPr b="0" spc="-5" dirty="0">
                <a:latin typeface="Times New Roman"/>
                <a:cs typeface="Times New Roman"/>
              </a:rPr>
              <a:t>learner </a:t>
            </a:r>
            <a:r>
              <a:rPr b="0" dirty="0">
                <a:latin typeface="Times New Roman"/>
                <a:cs typeface="Times New Roman"/>
              </a:rPr>
              <a:t>faces an </a:t>
            </a:r>
            <a:r>
              <a:rPr b="0" spc="-5" dirty="0">
                <a:latin typeface="Times New Roman"/>
                <a:cs typeface="Times New Roman"/>
              </a:rPr>
              <a:t>additional </a:t>
            </a:r>
            <a:r>
              <a:rPr b="0" dirty="0">
                <a:latin typeface="Times New Roman"/>
                <a:cs typeface="Times New Roman"/>
              </a:rPr>
              <a:t>problem of </a:t>
            </a:r>
            <a:r>
              <a:rPr spc="-5" dirty="0">
                <a:uFill>
                  <a:solidFill>
                    <a:srgbClr val="000000"/>
                  </a:solidFill>
                </a:uFill>
                <a:latin typeface="Times New Roman"/>
                <a:cs typeface="Times New Roman"/>
              </a:rPr>
              <a:t>credit assignment</a:t>
            </a:r>
            <a:r>
              <a:rPr b="0" spc="-5" dirty="0">
                <a:latin typeface="Times New Roman"/>
                <a:cs typeface="Times New Roman"/>
              </a:rPr>
              <a:t>, </a:t>
            </a:r>
            <a:r>
              <a:rPr b="0" dirty="0">
                <a:latin typeface="Times New Roman"/>
                <a:cs typeface="Times New Roman"/>
              </a:rPr>
              <a:t>or </a:t>
            </a:r>
            <a:r>
              <a:rPr b="0" spc="-5" dirty="0">
                <a:latin typeface="Times New Roman"/>
                <a:cs typeface="Times New Roman"/>
              </a:rPr>
              <a:t>determining </a:t>
            </a:r>
            <a:r>
              <a:rPr b="0" dirty="0">
                <a:latin typeface="Times New Roman"/>
                <a:cs typeface="Times New Roman"/>
              </a:rPr>
              <a:t>the </a:t>
            </a:r>
            <a:r>
              <a:rPr b="0" spc="-5" dirty="0">
                <a:latin typeface="Times New Roman"/>
                <a:cs typeface="Times New Roman"/>
              </a:rPr>
              <a:t>degree </a:t>
            </a:r>
            <a:r>
              <a:rPr b="0" dirty="0">
                <a:latin typeface="Times New Roman"/>
                <a:cs typeface="Times New Roman"/>
              </a:rPr>
              <a:t>to </a:t>
            </a:r>
            <a:r>
              <a:rPr b="0" spc="-5" dirty="0">
                <a:latin typeface="Times New Roman"/>
                <a:cs typeface="Times New Roman"/>
              </a:rPr>
              <a:t>which each  move </a:t>
            </a:r>
            <a:r>
              <a:rPr b="0" dirty="0">
                <a:latin typeface="Times New Roman"/>
                <a:cs typeface="Times New Roman"/>
              </a:rPr>
              <a:t>in the sequence deserves credit or </a:t>
            </a:r>
            <a:r>
              <a:rPr b="0" spc="-5" dirty="0">
                <a:latin typeface="Times New Roman"/>
                <a:cs typeface="Times New Roman"/>
              </a:rPr>
              <a:t>blame </a:t>
            </a:r>
            <a:r>
              <a:rPr b="0" dirty="0">
                <a:latin typeface="Times New Roman"/>
                <a:cs typeface="Times New Roman"/>
              </a:rPr>
              <a:t>for the final</a:t>
            </a:r>
            <a:r>
              <a:rPr b="0" spc="-30" dirty="0">
                <a:latin typeface="Times New Roman"/>
                <a:cs typeface="Times New Roman"/>
              </a:rPr>
              <a:t> </a:t>
            </a:r>
            <a:r>
              <a:rPr b="0" dirty="0">
                <a:latin typeface="Times New Roman"/>
                <a:cs typeface="Times New Roman"/>
              </a:rPr>
              <a:t>outcome.</a:t>
            </a:r>
          </a:p>
          <a:p>
            <a:pPr marL="328930" indent="-287020" algn="just">
              <a:lnSpc>
                <a:spcPct val="100000"/>
              </a:lnSpc>
              <a:buFont typeface="Arial"/>
              <a:buChar char="•"/>
              <a:tabLst>
                <a:tab pos="329565" algn="l"/>
                <a:tab pos="330200" algn="l"/>
              </a:tabLst>
            </a:pPr>
            <a:r>
              <a:rPr b="0" dirty="0">
                <a:latin typeface="Times New Roman"/>
                <a:cs typeface="Times New Roman"/>
              </a:rPr>
              <a:t>Credit</a:t>
            </a:r>
            <a:r>
              <a:rPr b="0" spc="260" dirty="0">
                <a:latin typeface="Times New Roman"/>
                <a:cs typeface="Times New Roman"/>
              </a:rPr>
              <a:t> </a:t>
            </a:r>
            <a:r>
              <a:rPr b="0" spc="-5" dirty="0">
                <a:latin typeface="Times New Roman"/>
                <a:cs typeface="Times New Roman"/>
              </a:rPr>
              <a:t>assignment</a:t>
            </a:r>
            <a:r>
              <a:rPr b="0" spc="280" dirty="0">
                <a:latin typeface="Times New Roman"/>
                <a:cs typeface="Times New Roman"/>
              </a:rPr>
              <a:t> </a:t>
            </a:r>
            <a:r>
              <a:rPr b="0" spc="-5" dirty="0">
                <a:latin typeface="Times New Roman"/>
                <a:cs typeface="Times New Roman"/>
              </a:rPr>
              <a:t>can</a:t>
            </a:r>
            <a:r>
              <a:rPr b="0" spc="280" dirty="0">
                <a:latin typeface="Times New Roman"/>
                <a:cs typeface="Times New Roman"/>
              </a:rPr>
              <a:t> </a:t>
            </a:r>
            <a:r>
              <a:rPr b="0" spc="-10" dirty="0">
                <a:latin typeface="Times New Roman"/>
                <a:cs typeface="Times New Roman"/>
              </a:rPr>
              <a:t>be</a:t>
            </a:r>
            <a:r>
              <a:rPr b="0" spc="270" dirty="0">
                <a:latin typeface="Times New Roman"/>
                <a:cs typeface="Times New Roman"/>
              </a:rPr>
              <a:t> </a:t>
            </a:r>
            <a:r>
              <a:rPr b="0" dirty="0">
                <a:latin typeface="Times New Roman"/>
                <a:cs typeface="Times New Roman"/>
              </a:rPr>
              <a:t>a</a:t>
            </a:r>
            <a:r>
              <a:rPr b="0" spc="265" dirty="0">
                <a:latin typeface="Times New Roman"/>
                <a:cs typeface="Times New Roman"/>
              </a:rPr>
              <a:t> </a:t>
            </a:r>
            <a:r>
              <a:rPr b="0" spc="-5" dirty="0">
                <a:latin typeface="Times New Roman"/>
                <a:cs typeface="Times New Roman"/>
              </a:rPr>
              <a:t>particularly</a:t>
            </a:r>
            <a:r>
              <a:rPr b="0" spc="290" dirty="0">
                <a:latin typeface="Times New Roman"/>
                <a:cs typeface="Times New Roman"/>
              </a:rPr>
              <a:t> </a:t>
            </a:r>
            <a:r>
              <a:rPr b="0" spc="-10" dirty="0">
                <a:latin typeface="Times New Roman"/>
                <a:cs typeface="Times New Roman"/>
              </a:rPr>
              <a:t>difficult</a:t>
            </a:r>
            <a:r>
              <a:rPr b="0" spc="265" dirty="0">
                <a:latin typeface="Times New Roman"/>
                <a:cs typeface="Times New Roman"/>
              </a:rPr>
              <a:t> </a:t>
            </a:r>
            <a:r>
              <a:rPr b="0" dirty="0">
                <a:latin typeface="Times New Roman"/>
                <a:cs typeface="Times New Roman"/>
              </a:rPr>
              <a:t>problem</a:t>
            </a:r>
            <a:r>
              <a:rPr b="0" spc="265" dirty="0">
                <a:latin typeface="Times New Roman"/>
                <a:cs typeface="Times New Roman"/>
              </a:rPr>
              <a:t> </a:t>
            </a:r>
            <a:r>
              <a:rPr b="0" spc="-5" dirty="0">
                <a:latin typeface="Times New Roman"/>
                <a:cs typeface="Times New Roman"/>
              </a:rPr>
              <a:t>because</a:t>
            </a:r>
            <a:r>
              <a:rPr b="0" spc="275" dirty="0">
                <a:latin typeface="Times New Roman"/>
                <a:cs typeface="Times New Roman"/>
              </a:rPr>
              <a:t> </a:t>
            </a:r>
            <a:r>
              <a:rPr b="0" dirty="0">
                <a:latin typeface="Times New Roman"/>
                <a:cs typeface="Times New Roman"/>
              </a:rPr>
              <a:t>the</a:t>
            </a:r>
            <a:r>
              <a:rPr b="0" spc="265" dirty="0">
                <a:latin typeface="Times New Roman"/>
                <a:cs typeface="Times New Roman"/>
              </a:rPr>
              <a:t> </a:t>
            </a:r>
            <a:r>
              <a:rPr b="0" dirty="0">
                <a:latin typeface="Times New Roman"/>
                <a:cs typeface="Times New Roman"/>
              </a:rPr>
              <a:t>game</a:t>
            </a:r>
            <a:r>
              <a:rPr b="0" spc="265" dirty="0">
                <a:latin typeface="Times New Roman"/>
                <a:cs typeface="Times New Roman"/>
              </a:rPr>
              <a:t> </a:t>
            </a:r>
            <a:r>
              <a:rPr b="0" dirty="0">
                <a:latin typeface="Times New Roman"/>
                <a:cs typeface="Times New Roman"/>
              </a:rPr>
              <a:t>can</a:t>
            </a:r>
            <a:r>
              <a:rPr b="0" spc="260" dirty="0">
                <a:latin typeface="Times New Roman"/>
                <a:cs typeface="Times New Roman"/>
              </a:rPr>
              <a:t> </a:t>
            </a:r>
            <a:r>
              <a:rPr b="0" dirty="0">
                <a:latin typeface="Times New Roman"/>
                <a:cs typeface="Times New Roman"/>
              </a:rPr>
              <a:t>be</a:t>
            </a:r>
            <a:r>
              <a:rPr b="0" spc="260" dirty="0">
                <a:latin typeface="Times New Roman"/>
                <a:cs typeface="Times New Roman"/>
              </a:rPr>
              <a:t> </a:t>
            </a:r>
            <a:r>
              <a:rPr b="0" dirty="0">
                <a:latin typeface="Times New Roman"/>
                <a:cs typeface="Times New Roman"/>
              </a:rPr>
              <a:t>lost</a:t>
            </a:r>
            <a:r>
              <a:rPr b="0" spc="265" dirty="0">
                <a:latin typeface="Times New Roman"/>
                <a:cs typeface="Times New Roman"/>
              </a:rPr>
              <a:t> </a:t>
            </a:r>
            <a:r>
              <a:rPr b="0" dirty="0">
                <a:latin typeface="Times New Roman"/>
                <a:cs typeface="Times New Roman"/>
              </a:rPr>
              <a:t>even</a:t>
            </a:r>
            <a:r>
              <a:rPr b="0" spc="265" dirty="0">
                <a:latin typeface="Times New Roman"/>
                <a:cs typeface="Times New Roman"/>
              </a:rPr>
              <a:t> </a:t>
            </a:r>
            <a:r>
              <a:rPr b="0" dirty="0">
                <a:latin typeface="Times New Roman"/>
                <a:cs typeface="Times New Roman"/>
              </a:rPr>
              <a:t>when</a:t>
            </a:r>
            <a:r>
              <a:rPr b="0" spc="275" dirty="0">
                <a:latin typeface="Times New Roman"/>
                <a:cs typeface="Times New Roman"/>
              </a:rPr>
              <a:t> </a:t>
            </a:r>
            <a:r>
              <a:rPr b="0" spc="-10" dirty="0">
                <a:latin typeface="Times New Roman"/>
                <a:cs typeface="Times New Roman"/>
              </a:rPr>
              <a:t>early</a:t>
            </a:r>
          </a:p>
          <a:p>
            <a:pPr marL="328930" algn="just">
              <a:lnSpc>
                <a:spcPct val="100000"/>
              </a:lnSpc>
            </a:pPr>
            <a:r>
              <a:rPr b="0" spc="-5" dirty="0">
                <a:latin typeface="Times New Roman"/>
                <a:cs typeface="Times New Roman"/>
              </a:rPr>
              <a:t>moves </a:t>
            </a:r>
            <a:r>
              <a:rPr b="0" dirty="0">
                <a:latin typeface="Times New Roman"/>
                <a:cs typeface="Times New Roman"/>
              </a:rPr>
              <a:t>are optimal, if these are followed later </a:t>
            </a:r>
            <a:r>
              <a:rPr b="0" spc="-5" dirty="0">
                <a:latin typeface="Times New Roman"/>
                <a:cs typeface="Times New Roman"/>
              </a:rPr>
              <a:t>by poor</a:t>
            </a:r>
            <a:r>
              <a:rPr b="0" spc="-55" dirty="0">
                <a:latin typeface="Times New Roman"/>
                <a:cs typeface="Times New Roman"/>
              </a:rPr>
              <a:t> </a:t>
            </a:r>
            <a:r>
              <a:rPr b="0" spc="-5" dirty="0">
                <a:latin typeface="Times New Roman"/>
                <a:cs typeface="Times New Roman"/>
              </a:rPr>
              <a:t>moves.</a:t>
            </a:r>
          </a:p>
          <a:p>
            <a:pPr marL="328930" indent="-287020" algn="just">
              <a:lnSpc>
                <a:spcPct val="100000"/>
              </a:lnSpc>
              <a:buFont typeface="Arial"/>
              <a:buChar char="•"/>
              <a:tabLst>
                <a:tab pos="329565" algn="l"/>
                <a:tab pos="330200" algn="l"/>
              </a:tabLst>
            </a:pPr>
            <a:r>
              <a:rPr b="0" dirty="0">
                <a:latin typeface="Times New Roman"/>
                <a:cs typeface="Times New Roman"/>
              </a:rPr>
              <a:t>Hence, learning from direct training feedback is typically easier than learning from indirect</a:t>
            </a:r>
            <a:r>
              <a:rPr b="0" spc="-130" dirty="0">
                <a:latin typeface="Times New Roman"/>
                <a:cs typeface="Times New Roman"/>
              </a:rPr>
              <a:t> </a:t>
            </a:r>
            <a:r>
              <a:rPr b="0" dirty="0">
                <a:latin typeface="Times New Roman"/>
                <a:cs typeface="Times New Roman"/>
              </a:rPr>
              <a:t>feedback.</a:t>
            </a:r>
          </a:p>
        </p:txBody>
      </p:sp>
      <p:sp>
        <p:nvSpPr>
          <p:cNvPr id="6" name="Rectangle 5">
            <a:extLst>
              <a:ext uri="{FF2B5EF4-FFF2-40B4-BE49-F238E27FC236}">
                <a16:creationId xmlns:a16="http://schemas.microsoft.com/office/drawing/2014/main" id="{9D0D03A8-7A39-4D87-8B9C-CE3EF721E39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6C74432-143D-4FE8-858C-B7634CAB950C}"/>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45DB8D54-1EB8-41A4-A432-31E64AFFD871}"/>
              </a:ext>
            </a:extLst>
          </p:cNvPr>
          <p:cNvSpPr txBox="1">
            <a:spLocks/>
          </p:cNvSpPr>
          <p:nvPr/>
        </p:nvSpPr>
        <p:spPr>
          <a:xfrm>
            <a:off x="304800" y="283873"/>
            <a:ext cx="8633460" cy="696595"/>
          </a:xfrm>
          <a:prstGeom prst="rect">
            <a:avLst/>
          </a:prstGeom>
        </p:spPr>
        <p:txBody>
          <a:bodyPr vert="horz" wrap="square" lIns="0" tIns="13335" rIns="0" bIns="0" rtlCol="0">
            <a:spAutoFit/>
          </a:bodyPr>
          <a:lstStyle>
            <a:lvl1pPr>
              <a:defRPr sz="4100" b="1" i="0">
                <a:solidFill>
                  <a:schemeClr val="tx1"/>
                </a:solidFill>
                <a:latin typeface="Californian FB"/>
                <a:ea typeface="+mj-ea"/>
                <a:cs typeface="Californian FB"/>
              </a:defRPr>
            </a:lvl1pPr>
          </a:lstStyle>
          <a:p>
            <a:pPr marL="12700">
              <a:spcBef>
                <a:spcPts val="105"/>
              </a:spcBef>
            </a:pPr>
            <a:r>
              <a:rPr lang="en-GB" sz="4400" kern="0" dirty="0"/>
              <a:t>1. </a:t>
            </a:r>
            <a:r>
              <a:rPr lang="en-GB" sz="4400" kern="0" spc="-5" dirty="0"/>
              <a:t>Choosing </a:t>
            </a:r>
            <a:r>
              <a:rPr lang="en-GB" sz="4400" kern="0" dirty="0"/>
              <a:t>the Training</a:t>
            </a:r>
            <a:r>
              <a:rPr lang="en-GB" sz="4400" kern="0" spc="-105" dirty="0"/>
              <a:t> </a:t>
            </a:r>
            <a:r>
              <a:rPr lang="en-GB" sz="4400" kern="0" dirty="0"/>
              <a:t>Experience</a:t>
            </a:r>
          </a:p>
        </p:txBody>
      </p:sp>
      <p:pic>
        <p:nvPicPr>
          <p:cNvPr id="9" name="Picture 8">
            <a:extLst>
              <a:ext uri="{FF2B5EF4-FFF2-40B4-BE49-F238E27FC236}">
                <a16:creationId xmlns:a16="http://schemas.microsoft.com/office/drawing/2014/main" id="{FBCA2835-8A63-0333-AE01-5AA4B7D1E881}"/>
              </a:ext>
            </a:extLst>
          </p:cNvPr>
          <p:cNvPicPr>
            <a:picLocks noChangeAspect="1"/>
          </p:cNvPicPr>
          <p:nvPr/>
        </p:nvPicPr>
        <p:blipFill>
          <a:blip r:embed="rId2"/>
          <a:stretch>
            <a:fillRect/>
          </a:stretch>
        </p:blipFill>
        <p:spPr>
          <a:xfrm>
            <a:off x="10134600" y="959510"/>
            <a:ext cx="1926966" cy="186941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a:t>
            </a:fld>
            <a:endParaRPr dirty="0"/>
          </a:p>
        </p:txBody>
      </p:sp>
      <p:sp>
        <p:nvSpPr>
          <p:cNvPr id="2" name="object 2"/>
          <p:cNvSpPr txBox="1">
            <a:spLocks noGrp="1"/>
          </p:cNvSpPr>
          <p:nvPr>
            <p:ph type="title"/>
          </p:nvPr>
        </p:nvSpPr>
        <p:spPr>
          <a:xfrm>
            <a:off x="799542" y="1416934"/>
            <a:ext cx="10248900" cy="757555"/>
          </a:xfrm>
          <a:prstGeom prst="rect">
            <a:avLst/>
          </a:prstGeom>
        </p:spPr>
        <p:txBody>
          <a:bodyPr vert="horz" wrap="square" lIns="0" tIns="12700" rIns="0" bIns="0" rtlCol="0">
            <a:spAutoFit/>
          </a:bodyPr>
          <a:lstStyle/>
          <a:p>
            <a:pPr marL="12700" marR="5080">
              <a:lnSpc>
                <a:spcPct val="100000"/>
              </a:lnSpc>
              <a:spcBef>
                <a:spcPts val="100"/>
              </a:spcBef>
            </a:pPr>
            <a:r>
              <a:rPr sz="2400" b="0" dirty="0">
                <a:latin typeface="Times New Roman"/>
                <a:cs typeface="Times New Roman"/>
              </a:rPr>
              <a:t>2. </a:t>
            </a:r>
            <a:r>
              <a:rPr sz="2400" b="0" spc="-5" dirty="0">
                <a:latin typeface="Times New Roman"/>
                <a:cs typeface="Times New Roman"/>
              </a:rPr>
              <a:t>A </a:t>
            </a:r>
            <a:r>
              <a:rPr sz="2400" b="0" dirty="0">
                <a:latin typeface="Times New Roman"/>
                <a:cs typeface="Times New Roman"/>
              </a:rPr>
              <a:t>second </a:t>
            </a:r>
            <a:r>
              <a:rPr sz="2400" b="0" spc="-5" dirty="0">
                <a:latin typeface="Times New Roman"/>
                <a:cs typeface="Times New Roman"/>
              </a:rPr>
              <a:t>important </a:t>
            </a:r>
            <a:r>
              <a:rPr sz="2400" b="0" dirty="0">
                <a:latin typeface="Times New Roman"/>
                <a:cs typeface="Times New Roman"/>
              </a:rPr>
              <a:t>attribute of the training experience</a:t>
            </a:r>
            <a:r>
              <a:rPr sz="2400" b="0" spc="-430" dirty="0">
                <a:latin typeface="Times New Roman"/>
                <a:cs typeface="Times New Roman"/>
              </a:rPr>
              <a:t> </a:t>
            </a:r>
            <a:r>
              <a:rPr sz="2400" i="1" dirty="0">
                <a:latin typeface="Times New Roman"/>
                <a:cs typeface="Times New Roman"/>
              </a:rPr>
              <a:t>is the degree to </a:t>
            </a:r>
            <a:r>
              <a:rPr sz="2400" i="1" spc="-5" dirty="0">
                <a:latin typeface="Times New Roman"/>
                <a:cs typeface="Times New Roman"/>
              </a:rPr>
              <a:t>which </a:t>
            </a:r>
            <a:r>
              <a:rPr sz="2400" i="1" dirty="0">
                <a:latin typeface="Times New Roman"/>
                <a:cs typeface="Times New Roman"/>
              </a:rPr>
              <a:t>the  learner controls the sequence of training</a:t>
            </a:r>
            <a:r>
              <a:rPr sz="2400" i="1" spc="-85" dirty="0">
                <a:latin typeface="Times New Roman"/>
                <a:cs typeface="Times New Roman"/>
              </a:rPr>
              <a:t> </a:t>
            </a:r>
            <a:r>
              <a:rPr sz="2400" i="1" dirty="0">
                <a:latin typeface="Times New Roman"/>
                <a:cs typeface="Times New Roman"/>
              </a:rPr>
              <a:t>examples</a:t>
            </a:r>
            <a:endParaRPr sz="2400" dirty="0">
              <a:latin typeface="Times New Roman"/>
              <a:cs typeface="Times New Roman"/>
            </a:endParaRPr>
          </a:p>
        </p:txBody>
      </p:sp>
      <p:sp>
        <p:nvSpPr>
          <p:cNvPr id="3" name="object 3"/>
          <p:cNvSpPr txBox="1"/>
          <p:nvPr/>
        </p:nvSpPr>
        <p:spPr>
          <a:xfrm>
            <a:off x="944562" y="2586749"/>
            <a:ext cx="10302875" cy="3592829"/>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For example, in checkers</a:t>
            </a:r>
            <a:r>
              <a:rPr sz="1800" b="1" spc="-55" dirty="0">
                <a:latin typeface="Times New Roman"/>
                <a:cs typeface="Times New Roman"/>
              </a:rPr>
              <a:t> </a:t>
            </a:r>
            <a:r>
              <a:rPr sz="1800" b="1" dirty="0">
                <a:latin typeface="Times New Roman"/>
                <a:cs typeface="Times New Roman"/>
              </a:rPr>
              <a:t>game</a:t>
            </a:r>
            <a:r>
              <a:rPr sz="1800" dirty="0">
                <a:latin typeface="Times New Roman"/>
                <a:cs typeface="Times New Roman"/>
              </a:rPr>
              <a:t>:</a:t>
            </a:r>
          </a:p>
          <a:p>
            <a:pPr marL="299085" marR="6350" indent="-287020" algn="just">
              <a:lnSpc>
                <a:spcPct val="100000"/>
              </a:lnSpc>
              <a:buFont typeface="Arial"/>
              <a:buChar char="•"/>
              <a:tabLst>
                <a:tab pos="299720" algn="l"/>
              </a:tabLst>
            </a:pPr>
            <a:r>
              <a:rPr sz="1800" dirty="0">
                <a:latin typeface="Times New Roman"/>
                <a:cs typeface="Times New Roman"/>
              </a:rPr>
              <a:t>The </a:t>
            </a:r>
            <a:r>
              <a:rPr sz="1800" spc="-5" dirty="0">
                <a:latin typeface="Times New Roman"/>
                <a:cs typeface="Times New Roman"/>
              </a:rPr>
              <a:t>learner might depends </a:t>
            </a:r>
            <a:r>
              <a:rPr sz="1800" dirty="0">
                <a:latin typeface="Times New Roman"/>
                <a:cs typeface="Times New Roman"/>
              </a:rPr>
              <a:t>on </a:t>
            </a:r>
            <a:r>
              <a:rPr sz="1800" spc="-5" dirty="0">
                <a:latin typeface="Times New Roman"/>
                <a:cs typeface="Times New Roman"/>
              </a:rPr>
              <a:t>the teacher </a:t>
            </a:r>
            <a:r>
              <a:rPr sz="1800" dirty="0">
                <a:latin typeface="Times New Roman"/>
                <a:cs typeface="Times New Roman"/>
              </a:rPr>
              <a:t>to </a:t>
            </a:r>
            <a:r>
              <a:rPr sz="1800" spc="-5" dirty="0">
                <a:latin typeface="Times New Roman"/>
                <a:cs typeface="Times New Roman"/>
              </a:rPr>
              <a:t>select </a:t>
            </a:r>
            <a:r>
              <a:rPr sz="1800" dirty="0">
                <a:latin typeface="Times New Roman"/>
                <a:cs typeface="Times New Roman"/>
              </a:rPr>
              <a:t>informative </a:t>
            </a:r>
            <a:r>
              <a:rPr sz="1800" spc="-5" dirty="0">
                <a:latin typeface="Times New Roman"/>
                <a:cs typeface="Times New Roman"/>
              </a:rPr>
              <a:t>board states </a:t>
            </a:r>
            <a:r>
              <a:rPr sz="1800" dirty="0">
                <a:latin typeface="Times New Roman"/>
                <a:cs typeface="Times New Roman"/>
              </a:rPr>
              <a:t>and </a:t>
            </a:r>
            <a:r>
              <a:rPr sz="1800" spc="-5" dirty="0">
                <a:latin typeface="Times New Roman"/>
                <a:cs typeface="Times New Roman"/>
              </a:rPr>
              <a:t>to </a:t>
            </a:r>
            <a:r>
              <a:rPr sz="1800" dirty="0">
                <a:latin typeface="Times New Roman"/>
                <a:cs typeface="Times New Roman"/>
              </a:rPr>
              <a:t>provide </a:t>
            </a:r>
            <a:r>
              <a:rPr sz="1800" spc="-5" dirty="0">
                <a:latin typeface="Times New Roman"/>
                <a:cs typeface="Times New Roman"/>
              </a:rPr>
              <a:t>the correct move  </a:t>
            </a:r>
            <a:r>
              <a:rPr sz="1800" dirty="0">
                <a:latin typeface="Times New Roman"/>
                <a:cs typeface="Times New Roman"/>
              </a:rPr>
              <a:t>for</a:t>
            </a:r>
            <a:r>
              <a:rPr sz="1800" spc="-15" dirty="0">
                <a:latin typeface="Times New Roman"/>
                <a:cs typeface="Times New Roman"/>
              </a:rPr>
              <a:t> </a:t>
            </a:r>
            <a:r>
              <a:rPr sz="1800" dirty="0">
                <a:latin typeface="Times New Roman"/>
                <a:cs typeface="Times New Roman"/>
              </a:rPr>
              <a:t>each.</a:t>
            </a:r>
          </a:p>
          <a:p>
            <a:pPr>
              <a:lnSpc>
                <a:spcPct val="100000"/>
              </a:lnSpc>
              <a:spcBef>
                <a:spcPts val="30"/>
              </a:spcBef>
              <a:buFont typeface="Arial"/>
              <a:buChar char="•"/>
            </a:pPr>
            <a:endParaRPr sz="1850" dirty="0">
              <a:latin typeface="Times New Roman"/>
              <a:cs typeface="Times New Roman"/>
            </a:endParaRPr>
          </a:p>
          <a:p>
            <a:pPr marL="299085" marR="5080" indent="-287020" algn="just">
              <a:lnSpc>
                <a:spcPct val="100000"/>
              </a:lnSpc>
              <a:spcBef>
                <a:spcPts val="5"/>
              </a:spcBef>
              <a:buFont typeface="Arial"/>
              <a:buChar char="•"/>
              <a:tabLst>
                <a:tab pos="299720" algn="l"/>
              </a:tabLst>
            </a:pPr>
            <a:r>
              <a:rPr sz="1800" spc="-10" dirty="0">
                <a:latin typeface="Times New Roman"/>
                <a:cs typeface="Times New Roman"/>
              </a:rPr>
              <a:t>Alternatively, </a:t>
            </a:r>
            <a:r>
              <a:rPr sz="1800" spc="-5" dirty="0">
                <a:latin typeface="Times New Roman"/>
                <a:cs typeface="Times New Roman"/>
              </a:rPr>
              <a:t>the learner might </a:t>
            </a:r>
            <a:r>
              <a:rPr sz="1800" dirty="0">
                <a:latin typeface="Times New Roman"/>
                <a:cs typeface="Times New Roman"/>
              </a:rPr>
              <a:t>itself propose </a:t>
            </a:r>
            <a:r>
              <a:rPr sz="1800" spc="-5" dirty="0">
                <a:latin typeface="Times New Roman"/>
                <a:cs typeface="Times New Roman"/>
              </a:rPr>
              <a:t>board states </a:t>
            </a:r>
            <a:r>
              <a:rPr sz="1800" dirty="0">
                <a:latin typeface="Times New Roman"/>
                <a:cs typeface="Times New Roman"/>
              </a:rPr>
              <a:t>that it </a:t>
            </a:r>
            <a:r>
              <a:rPr sz="1800" spc="-5" dirty="0">
                <a:latin typeface="Times New Roman"/>
                <a:cs typeface="Times New Roman"/>
              </a:rPr>
              <a:t>finds particularly </a:t>
            </a:r>
            <a:r>
              <a:rPr sz="1800" dirty="0">
                <a:latin typeface="Times New Roman"/>
                <a:cs typeface="Times New Roman"/>
              </a:rPr>
              <a:t>confusing </a:t>
            </a:r>
            <a:r>
              <a:rPr sz="1800" spc="-5" dirty="0">
                <a:latin typeface="Times New Roman"/>
                <a:cs typeface="Times New Roman"/>
              </a:rPr>
              <a:t>and </a:t>
            </a:r>
            <a:r>
              <a:rPr sz="1800" dirty="0">
                <a:latin typeface="Times New Roman"/>
                <a:cs typeface="Times New Roman"/>
              </a:rPr>
              <a:t>ask the  teacher for the correct</a:t>
            </a:r>
            <a:r>
              <a:rPr sz="1800" spc="-40" dirty="0">
                <a:latin typeface="Times New Roman"/>
                <a:cs typeface="Times New Roman"/>
              </a:rPr>
              <a:t> </a:t>
            </a:r>
            <a:r>
              <a:rPr sz="1800" spc="-5" dirty="0">
                <a:latin typeface="Times New Roman"/>
                <a:cs typeface="Times New Roman"/>
              </a:rPr>
              <a:t>move.</a:t>
            </a:r>
            <a:endParaRPr sz="1800" dirty="0">
              <a:latin typeface="Times New Roman"/>
              <a:cs typeface="Times New Roman"/>
            </a:endParaRPr>
          </a:p>
          <a:p>
            <a:pPr>
              <a:lnSpc>
                <a:spcPct val="100000"/>
              </a:lnSpc>
              <a:spcBef>
                <a:spcPts val="30"/>
              </a:spcBef>
              <a:buFont typeface="Arial"/>
              <a:buChar char="•"/>
            </a:pPr>
            <a:endParaRPr sz="1850" dirty="0">
              <a:latin typeface="Times New Roman"/>
              <a:cs typeface="Times New Roman"/>
            </a:endParaRPr>
          </a:p>
          <a:p>
            <a:pPr marL="299085" indent="-287020">
              <a:lnSpc>
                <a:spcPct val="100000"/>
              </a:lnSpc>
              <a:buFont typeface="Arial"/>
              <a:buChar char="•"/>
              <a:tabLst>
                <a:tab pos="299085" algn="l"/>
                <a:tab pos="299720" algn="l"/>
              </a:tabLst>
            </a:pPr>
            <a:r>
              <a:rPr sz="1800" dirty="0">
                <a:latin typeface="Times New Roman"/>
                <a:cs typeface="Times New Roman"/>
              </a:rPr>
              <a:t>The</a:t>
            </a:r>
            <a:r>
              <a:rPr sz="1800" spc="50" dirty="0">
                <a:latin typeface="Times New Roman"/>
                <a:cs typeface="Times New Roman"/>
              </a:rPr>
              <a:t> </a:t>
            </a:r>
            <a:r>
              <a:rPr sz="1800" dirty="0">
                <a:latin typeface="Times New Roman"/>
                <a:cs typeface="Times New Roman"/>
              </a:rPr>
              <a:t>learner</a:t>
            </a:r>
            <a:r>
              <a:rPr sz="1800" spc="50" dirty="0">
                <a:latin typeface="Times New Roman"/>
                <a:cs typeface="Times New Roman"/>
              </a:rPr>
              <a:t> </a:t>
            </a:r>
            <a:r>
              <a:rPr sz="1800" spc="-10" dirty="0">
                <a:latin typeface="Times New Roman"/>
                <a:cs typeface="Times New Roman"/>
              </a:rPr>
              <a:t>may</a:t>
            </a:r>
            <a:r>
              <a:rPr sz="1800" spc="75" dirty="0">
                <a:latin typeface="Times New Roman"/>
                <a:cs typeface="Times New Roman"/>
              </a:rPr>
              <a:t> </a:t>
            </a:r>
            <a:r>
              <a:rPr sz="1800" spc="-5" dirty="0">
                <a:latin typeface="Times New Roman"/>
                <a:cs typeface="Times New Roman"/>
              </a:rPr>
              <a:t>have</a:t>
            </a:r>
            <a:r>
              <a:rPr sz="1800" spc="55" dirty="0">
                <a:latin typeface="Times New Roman"/>
                <a:cs typeface="Times New Roman"/>
              </a:rPr>
              <a:t> </a:t>
            </a:r>
            <a:r>
              <a:rPr sz="1800" dirty="0">
                <a:latin typeface="Times New Roman"/>
                <a:cs typeface="Times New Roman"/>
              </a:rPr>
              <a:t>complete</a:t>
            </a:r>
            <a:r>
              <a:rPr sz="1800" spc="50" dirty="0">
                <a:latin typeface="Times New Roman"/>
                <a:cs typeface="Times New Roman"/>
              </a:rPr>
              <a:t> </a:t>
            </a:r>
            <a:r>
              <a:rPr sz="1800" spc="-5" dirty="0">
                <a:latin typeface="Times New Roman"/>
                <a:cs typeface="Times New Roman"/>
              </a:rPr>
              <a:t>control</a:t>
            </a:r>
            <a:r>
              <a:rPr sz="1800" spc="50" dirty="0">
                <a:latin typeface="Times New Roman"/>
                <a:cs typeface="Times New Roman"/>
              </a:rPr>
              <a:t> </a:t>
            </a:r>
            <a:r>
              <a:rPr sz="1800" dirty="0">
                <a:latin typeface="Times New Roman"/>
                <a:cs typeface="Times New Roman"/>
              </a:rPr>
              <a:t>over</a:t>
            </a:r>
            <a:r>
              <a:rPr sz="1800" spc="50" dirty="0">
                <a:latin typeface="Times New Roman"/>
                <a:cs typeface="Times New Roman"/>
              </a:rPr>
              <a:t> </a:t>
            </a:r>
            <a:r>
              <a:rPr sz="1800" dirty="0">
                <a:latin typeface="Times New Roman"/>
                <a:cs typeface="Times New Roman"/>
              </a:rPr>
              <a:t>both</a:t>
            </a:r>
            <a:r>
              <a:rPr sz="1800" spc="35" dirty="0">
                <a:latin typeface="Times New Roman"/>
                <a:cs typeface="Times New Roman"/>
              </a:rPr>
              <a:t> </a:t>
            </a:r>
            <a:r>
              <a:rPr sz="1800" dirty="0">
                <a:latin typeface="Times New Roman"/>
                <a:cs typeface="Times New Roman"/>
              </a:rPr>
              <a:t>the</a:t>
            </a:r>
            <a:r>
              <a:rPr sz="1800" spc="55" dirty="0">
                <a:latin typeface="Times New Roman"/>
                <a:cs typeface="Times New Roman"/>
              </a:rPr>
              <a:t> </a:t>
            </a:r>
            <a:r>
              <a:rPr sz="1800" dirty="0">
                <a:latin typeface="Times New Roman"/>
                <a:cs typeface="Times New Roman"/>
              </a:rPr>
              <a:t>board</a:t>
            </a:r>
            <a:r>
              <a:rPr sz="1800" spc="50" dirty="0">
                <a:latin typeface="Times New Roman"/>
                <a:cs typeface="Times New Roman"/>
              </a:rPr>
              <a:t> </a:t>
            </a:r>
            <a:r>
              <a:rPr sz="1800" spc="-5" dirty="0">
                <a:latin typeface="Times New Roman"/>
                <a:cs typeface="Times New Roman"/>
              </a:rPr>
              <a:t>states</a:t>
            </a:r>
            <a:r>
              <a:rPr sz="1800" spc="50" dirty="0">
                <a:latin typeface="Times New Roman"/>
                <a:cs typeface="Times New Roman"/>
              </a:rPr>
              <a:t> </a:t>
            </a:r>
            <a:r>
              <a:rPr sz="1800" dirty="0">
                <a:latin typeface="Times New Roman"/>
                <a:cs typeface="Times New Roman"/>
              </a:rPr>
              <a:t>and</a:t>
            </a:r>
            <a:r>
              <a:rPr sz="1800" spc="65" dirty="0">
                <a:latin typeface="Times New Roman"/>
                <a:cs typeface="Times New Roman"/>
              </a:rPr>
              <a:t> </a:t>
            </a:r>
            <a:r>
              <a:rPr sz="1800" spc="-5" dirty="0">
                <a:latin typeface="Times New Roman"/>
                <a:cs typeface="Times New Roman"/>
              </a:rPr>
              <a:t>(indirect)</a:t>
            </a:r>
            <a:r>
              <a:rPr sz="1800" spc="50" dirty="0">
                <a:latin typeface="Times New Roman"/>
                <a:cs typeface="Times New Roman"/>
              </a:rPr>
              <a:t> </a:t>
            </a:r>
            <a:r>
              <a:rPr sz="1800" spc="-5" dirty="0">
                <a:latin typeface="Times New Roman"/>
                <a:cs typeface="Times New Roman"/>
              </a:rPr>
              <a:t>training</a:t>
            </a:r>
            <a:r>
              <a:rPr sz="1800" spc="55" dirty="0">
                <a:latin typeface="Times New Roman"/>
                <a:cs typeface="Times New Roman"/>
              </a:rPr>
              <a:t> </a:t>
            </a:r>
            <a:r>
              <a:rPr sz="1800" spc="-5" dirty="0">
                <a:latin typeface="Times New Roman"/>
                <a:cs typeface="Times New Roman"/>
              </a:rPr>
              <a:t>classifications,</a:t>
            </a:r>
            <a:r>
              <a:rPr sz="1800" spc="70" dirty="0">
                <a:latin typeface="Times New Roman"/>
                <a:cs typeface="Times New Roman"/>
              </a:rPr>
              <a:t> </a:t>
            </a:r>
            <a:r>
              <a:rPr sz="1800" dirty="0">
                <a:latin typeface="Times New Roman"/>
                <a:cs typeface="Times New Roman"/>
              </a:rPr>
              <a:t>as</a:t>
            </a:r>
            <a:r>
              <a:rPr sz="1800" spc="45" dirty="0">
                <a:latin typeface="Times New Roman"/>
                <a:cs typeface="Times New Roman"/>
              </a:rPr>
              <a:t> </a:t>
            </a:r>
            <a:r>
              <a:rPr sz="1800" spc="-10" dirty="0">
                <a:latin typeface="Times New Roman"/>
                <a:cs typeface="Times New Roman"/>
              </a:rPr>
              <a:t>it</a:t>
            </a:r>
            <a:endParaRPr sz="1800" dirty="0">
              <a:latin typeface="Times New Roman"/>
              <a:cs typeface="Times New Roman"/>
            </a:endParaRPr>
          </a:p>
          <a:p>
            <a:pPr marL="299085">
              <a:lnSpc>
                <a:spcPct val="100000"/>
              </a:lnSpc>
              <a:spcBef>
                <a:spcPts val="5"/>
              </a:spcBef>
            </a:pPr>
            <a:r>
              <a:rPr sz="1800" dirty="0">
                <a:latin typeface="Times New Roman"/>
                <a:cs typeface="Times New Roman"/>
              </a:rPr>
              <a:t>does when it learns by playing against itself with no teacher</a:t>
            </a:r>
            <a:r>
              <a:rPr sz="1800" spc="-100" dirty="0">
                <a:latin typeface="Times New Roman"/>
                <a:cs typeface="Times New Roman"/>
              </a:rPr>
              <a:t> </a:t>
            </a:r>
            <a:r>
              <a:rPr sz="1800" dirty="0">
                <a:latin typeface="Times New Roman"/>
                <a:cs typeface="Times New Roman"/>
              </a:rPr>
              <a:t>present.</a:t>
            </a:r>
          </a:p>
          <a:p>
            <a:pPr>
              <a:lnSpc>
                <a:spcPct val="100000"/>
              </a:lnSpc>
              <a:spcBef>
                <a:spcPts val="30"/>
              </a:spcBef>
            </a:pPr>
            <a:endParaRPr sz="1850" dirty="0">
              <a:latin typeface="Times New Roman"/>
              <a:cs typeface="Times New Roman"/>
            </a:endParaRPr>
          </a:p>
          <a:p>
            <a:pPr marL="299085" marR="5080" indent="-287020" algn="just">
              <a:lnSpc>
                <a:spcPct val="100000"/>
              </a:lnSpc>
              <a:buFont typeface="Arial"/>
              <a:buChar char="•"/>
              <a:tabLst>
                <a:tab pos="299720" algn="l"/>
              </a:tabLst>
            </a:pPr>
            <a:r>
              <a:rPr sz="1800" dirty="0">
                <a:latin typeface="Times New Roman"/>
                <a:cs typeface="Times New Roman"/>
              </a:rPr>
              <a:t>Notice in this </a:t>
            </a:r>
            <a:r>
              <a:rPr sz="1800" spc="-5" dirty="0">
                <a:latin typeface="Times New Roman"/>
                <a:cs typeface="Times New Roman"/>
              </a:rPr>
              <a:t>last </a:t>
            </a:r>
            <a:r>
              <a:rPr sz="1800" dirty="0">
                <a:latin typeface="Times New Roman"/>
                <a:cs typeface="Times New Roman"/>
              </a:rPr>
              <a:t>case </a:t>
            </a:r>
            <a:r>
              <a:rPr sz="1800" spc="-5" dirty="0">
                <a:latin typeface="Times New Roman"/>
                <a:cs typeface="Times New Roman"/>
              </a:rPr>
              <a:t>the </a:t>
            </a:r>
            <a:r>
              <a:rPr sz="1800" dirty="0">
                <a:latin typeface="Times New Roman"/>
                <a:cs typeface="Times New Roman"/>
              </a:rPr>
              <a:t>learner </a:t>
            </a:r>
            <a:r>
              <a:rPr sz="1800" spc="-10" dirty="0">
                <a:latin typeface="Times New Roman"/>
                <a:cs typeface="Times New Roman"/>
              </a:rPr>
              <a:t>may </a:t>
            </a:r>
            <a:r>
              <a:rPr sz="1800" dirty="0">
                <a:latin typeface="Times New Roman"/>
                <a:cs typeface="Times New Roman"/>
              </a:rPr>
              <a:t>choose </a:t>
            </a:r>
            <a:r>
              <a:rPr sz="1800" spc="-5" dirty="0">
                <a:latin typeface="Times New Roman"/>
                <a:cs typeface="Times New Roman"/>
              </a:rPr>
              <a:t>between experimenting </a:t>
            </a:r>
            <a:r>
              <a:rPr sz="1800" dirty="0">
                <a:latin typeface="Times New Roman"/>
                <a:cs typeface="Times New Roman"/>
              </a:rPr>
              <a:t>with </a:t>
            </a:r>
            <a:r>
              <a:rPr sz="1800" spc="-5" dirty="0">
                <a:latin typeface="Times New Roman"/>
                <a:cs typeface="Times New Roman"/>
              </a:rPr>
              <a:t>novel </a:t>
            </a:r>
            <a:r>
              <a:rPr sz="1800" dirty="0">
                <a:latin typeface="Times New Roman"/>
                <a:cs typeface="Times New Roman"/>
              </a:rPr>
              <a:t>board states </a:t>
            </a:r>
            <a:r>
              <a:rPr sz="1800" spc="-5" dirty="0">
                <a:latin typeface="Times New Roman"/>
                <a:cs typeface="Times New Roman"/>
              </a:rPr>
              <a:t>that </a:t>
            </a:r>
            <a:r>
              <a:rPr sz="1800" dirty="0">
                <a:latin typeface="Times New Roman"/>
                <a:cs typeface="Times New Roman"/>
              </a:rPr>
              <a:t>it has not  yet </a:t>
            </a:r>
            <a:r>
              <a:rPr sz="1800" spc="-5" dirty="0">
                <a:latin typeface="Times New Roman"/>
                <a:cs typeface="Times New Roman"/>
              </a:rPr>
              <a:t>considered, </a:t>
            </a:r>
            <a:r>
              <a:rPr sz="1800" dirty="0">
                <a:latin typeface="Times New Roman"/>
                <a:cs typeface="Times New Roman"/>
              </a:rPr>
              <a:t>or honing its </a:t>
            </a:r>
            <a:r>
              <a:rPr sz="1800" spc="-5" dirty="0">
                <a:latin typeface="Times New Roman"/>
                <a:cs typeface="Times New Roman"/>
              </a:rPr>
              <a:t>skill </a:t>
            </a:r>
            <a:r>
              <a:rPr sz="1800" spc="-10" dirty="0">
                <a:latin typeface="Times New Roman"/>
                <a:cs typeface="Times New Roman"/>
              </a:rPr>
              <a:t>by </a:t>
            </a:r>
            <a:r>
              <a:rPr sz="1800" spc="-5" dirty="0">
                <a:latin typeface="Times New Roman"/>
                <a:cs typeface="Times New Roman"/>
              </a:rPr>
              <a:t>playing minor variations </a:t>
            </a:r>
            <a:r>
              <a:rPr sz="1800" dirty="0">
                <a:latin typeface="Times New Roman"/>
                <a:cs typeface="Times New Roman"/>
              </a:rPr>
              <a:t>of </a:t>
            </a:r>
            <a:r>
              <a:rPr sz="1800" spc="-5" dirty="0">
                <a:latin typeface="Times New Roman"/>
                <a:cs typeface="Times New Roman"/>
              </a:rPr>
              <a:t>lines </a:t>
            </a:r>
            <a:r>
              <a:rPr sz="1800" dirty="0">
                <a:latin typeface="Times New Roman"/>
                <a:cs typeface="Times New Roman"/>
              </a:rPr>
              <a:t>of </a:t>
            </a:r>
            <a:r>
              <a:rPr sz="1800" spc="-5" dirty="0">
                <a:latin typeface="Times New Roman"/>
                <a:cs typeface="Times New Roman"/>
              </a:rPr>
              <a:t>play </a:t>
            </a:r>
            <a:r>
              <a:rPr sz="1800" dirty="0">
                <a:latin typeface="Times New Roman"/>
                <a:cs typeface="Times New Roman"/>
              </a:rPr>
              <a:t>it </a:t>
            </a:r>
            <a:r>
              <a:rPr sz="1800" spc="-5" dirty="0">
                <a:latin typeface="Times New Roman"/>
                <a:cs typeface="Times New Roman"/>
              </a:rPr>
              <a:t>currently finds most  promising.</a:t>
            </a:r>
            <a:endParaRPr sz="1800" dirty="0">
              <a:latin typeface="Times New Roman"/>
              <a:cs typeface="Times New Roman"/>
            </a:endParaRPr>
          </a:p>
        </p:txBody>
      </p:sp>
      <p:sp>
        <p:nvSpPr>
          <p:cNvPr id="6" name="Rectangle 5">
            <a:extLst>
              <a:ext uri="{FF2B5EF4-FFF2-40B4-BE49-F238E27FC236}">
                <a16:creationId xmlns:a16="http://schemas.microsoft.com/office/drawing/2014/main" id="{3A298FF8-4965-49BC-83DE-20FAA1326423}"/>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C26FE79-0453-4088-A3A6-B439094A719E}"/>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CC651770-AF60-4670-858D-9CD47F96DFC9}"/>
              </a:ext>
            </a:extLst>
          </p:cNvPr>
          <p:cNvSpPr txBox="1">
            <a:spLocks/>
          </p:cNvSpPr>
          <p:nvPr/>
        </p:nvSpPr>
        <p:spPr>
          <a:xfrm>
            <a:off x="304800" y="283873"/>
            <a:ext cx="8633460" cy="696595"/>
          </a:xfrm>
          <a:prstGeom prst="rect">
            <a:avLst/>
          </a:prstGeom>
        </p:spPr>
        <p:txBody>
          <a:bodyPr vert="horz" wrap="square" lIns="0" tIns="13335" rIns="0" bIns="0" rtlCol="0">
            <a:spAutoFit/>
          </a:bodyPr>
          <a:lstStyle>
            <a:lvl1pPr>
              <a:defRPr sz="4100" b="1" i="0">
                <a:solidFill>
                  <a:schemeClr val="tx1"/>
                </a:solidFill>
                <a:latin typeface="Californian FB"/>
                <a:ea typeface="+mj-ea"/>
                <a:cs typeface="Californian FB"/>
              </a:defRPr>
            </a:lvl1pPr>
          </a:lstStyle>
          <a:p>
            <a:pPr marL="12700">
              <a:spcBef>
                <a:spcPts val="105"/>
              </a:spcBef>
            </a:pPr>
            <a:r>
              <a:rPr lang="en-GB" sz="4400" kern="0"/>
              <a:t>1. </a:t>
            </a:r>
            <a:r>
              <a:rPr lang="en-GB" sz="4400" kern="0" spc="-5"/>
              <a:t>Choosing </a:t>
            </a:r>
            <a:r>
              <a:rPr lang="en-GB" sz="4400" kern="0"/>
              <a:t>the Training</a:t>
            </a:r>
            <a:r>
              <a:rPr lang="en-GB" sz="4400" kern="0" spc="-105"/>
              <a:t> </a:t>
            </a:r>
            <a:r>
              <a:rPr lang="en-GB" sz="4400" kern="0"/>
              <a:t>Experience</a:t>
            </a:r>
            <a:endParaRPr lang="en-GB" sz="4400" kern="0" dirty="0"/>
          </a:p>
        </p:txBody>
      </p:sp>
      <p:pic>
        <p:nvPicPr>
          <p:cNvPr id="4" name="Picture 3">
            <a:extLst>
              <a:ext uri="{FF2B5EF4-FFF2-40B4-BE49-F238E27FC236}">
                <a16:creationId xmlns:a16="http://schemas.microsoft.com/office/drawing/2014/main" id="{F1D10666-B0F2-97E3-6E59-6F376EF5881A}"/>
              </a:ext>
            </a:extLst>
          </p:cNvPr>
          <p:cNvPicPr>
            <a:picLocks noChangeAspect="1"/>
          </p:cNvPicPr>
          <p:nvPr/>
        </p:nvPicPr>
        <p:blipFill>
          <a:blip r:embed="rId2"/>
          <a:stretch>
            <a:fillRect/>
          </a:stretch>
        </p:blipFill>
        <p:spPr>
          <a:xfrm>
            <a:off x="10134600" y="959510"/>
            <a:ext cx="1926966" cy="186941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a:t>
            </a:fld>
            <a:endParaRPr dirty="0"/>
          </a:p>
        </p:txBody>
      </p:sp>
      <p:sp>
        <p:nvSpPr>
          <p:cNvPr id="2" name="object 2"/>
          <p:cNvSpPr txBox="1">
            <a:spLocks noGrp="1"/>
          </p:cNvSpPr>
          <p:nvPr>
            <p:ph type="title"/>
          </p:nvPr>
        </p:nvSpPr>
        <p:spPr>
          <a:xfrm>
            <a:off x="619642" y="1329377"/>
            <a:ext cx="10668000" cy="751488"/>
          </a:xfrm>
          <a:prstGeom prst="rect">
            <a:avLst/>
          </a:prstGeom>
        </p:spPr>
        <p:txBody>
          <a:bodyPr vert="horz" wrap="square" lIns="0" tIns="12700" rIns="0" bIns="0" rtlCol="0">
            <a:spAutoFit/>
          </a:bodyPr>
          <a:lstStyle/>
          <a:p>
            <a:pPr marL="12700" marR="5080">
              <a:lnSpc>
                <a:spcPct val="100000"/>
              </a:lnSpc>
              <a:spcBef>
                <a:spcPts val="100"/>
              </a:spcBef>
            </a:pPr>
            <a:r>
              <a:rPr sz="2400" b="0" dirty="0">
                <a:latin typeface="Times New Roman"/>
                <a:cs typeface="Times New Roman"/>
              </a:rPr>
              <a:t>3. </a:t>
            </a:r>
            <a:r>
              <a:rPr sz="2400" b="0" spc="-5" dirty="0">
                <a:latin typeface="Times New Roman"/>
                <a:cs typeface="Times New Roman"/>
              </a:rPr>
              <a:t>A </a:t>
            </a:r>
            <a:r>
              <a:rPr sz="2400" b="0" dirty="0">
                <a:latin typeface="Times New Roman"/>
                <a:cs typeface="Times New Roman"/>
              </a:rPr>
              <a:t>third attribute of the training experience is how well it represents </a:t>
            </a:r>
            <a:r>
              <a:rPr sz="2400" i="1" dirty="0">
                <a:latin typeface="Times New Roman"/>
                <a:cs typeface="Times New Roman"/>
              </a:rPr>
              <a:t>the  distribution of examples </a:t>
            </a:r>
            <a:r>
              <a:rPr sz="2400" b="0" dirty="0">
                <a:latin typeface="Times New Roman"/>
                <a:cs typeface="Times New Roman"/>
              </a:rPr>
              <a:t>over which the </a:t>
            </a:r>
            <a:r>
              <a:rPr sz="2400" b="0" spc="-5" dirty="0">
                <a:latin typeface="Times New Roman"/>
                <a:cs typeface="Times New Roman"/>
              </a:rPr>
              <a:t>final </a:t>
            </a:r>
            <a:r>
              <a:rPr sz="2400" b="0" dirty="0">
                <a:latin typeface="Times New Roman"/>
                <a:cs typeface="Times New Roman"/>
              </a:rPr>
              <a:t>system </a:t>
            </a:r>
            <a:r>
              <a:rPr sz="2400" b="0" spc="-5" dirty="0">
                <a:latin typeface="Times New Roman"/>
                <a:cs typeface="Times New Roman"/>
              </a:rPr>
              <a:t>performance P must</a:t>
            </a:r>
            <a:r>
              <a:rPr sz="2400" b="0" spc="-180" dirty="0">
                <a:latin typeface="Times New Roman"/>
                <a:cs typeface="Times New Roman"/>
              </a:rPr>
              <a:t> </a:t>
            </a:r>
            <a:r>
              <a:rPr sz="2400" b="0" dirty="0">
                <a:latin typeface="Times New Roman"/>
                <a:cs typeface="Times New Roman"/>
              </a:rPr>
              <a:t>be  </a:t>
            </a:r>
            <a:r>
              <a:rPr sz="2400" b="0" spc="-5" dirty="0">
                <a:latin typeface="Times New Roman"/>
                <a:cs typeface="Times New Roman"/>
              </a:rPr>
              <a:t>measured.</a:t>
            </a:r>
            <a:endParaRPr sz="2400" dirty="0">
              <a:latin typeface="Times New Roman"/>
              <a:cs typeface="Times New Roman"/>
            </a:endParaRPr>
          </a:p>
        </p:txBody>
      </p:sp>
      <p:sp>
        <p:nvSpPr>
          <p:cNvPr id="3" name="object 3"/>
          <p:cNvSpPr txBox="1"/>
          <p:nvPr/>
        </p:nvSpPr>
        <p:spPr>
          <a:xfrm>
            <a:off x="994927" y="2212053"/>
            <a:ext cx="10435073" cy="4190891"/>
          </a:xfrm>
          <a:prstGeom prst="rect">
            <a:avLst/>
          </a:prstGeom>
        </p:spPr>
        <p:txBody>
          <a:bodyPr vert="horz" wrap="square" lIns="0" tIns="12700" rIns="0" bIns="0" rtlCol="0">
            <a:spAutoFit/>
          </a:bodyPr>
          <a:lstStyle/>
          <a:p>
            <a:pPr marL="12700" marR="940435">
              <a:lnSpc>
                <a:spcPct val="100000"/>
              </a:lnSpc>
              <a:spcBef>
                <a:spcPts val="100"/>
              </a:spcBef>
            </a:pPr>
            <a:r>
              <a:rPr sz="1800" dirty="0">
                <a:latin typeface="Times New Roman"/>
                <a:cs typeface="Times New Roman"/>
              </a:rPr>
              <a:t>Learning is </a:t>
            </a:r>
            <a:r>
              <a:rPr sz="1800" spc="-5" dirty="0">
                <a:latin typeface="Times New Roman"/>
                <a:cs typeface="Times New Roman"/>
              </a:rPr>
              <a:t>most </a:t>
            </a:r>
            <a:r>
              <a:rPr sz="1800" dirty="0">
                <a:latin typeface="Times New Roman"/>
                <a:cs typeface="Times New Roman"/>
              </a:rPr>
              <a:t>reliable when the training examples follow a distribution </a:t>
            </a:r>
            <a:r>
              <a:rPr sz="1800" spc="-5" dirty="0">
                <a:latin typeface="Times New Roman"/>
                <a:cs typeface="Times New Roman"/>
              </a:rPr>
              <a:t>similar </a:t>
            </a:r>
            <a:r>
              <a:rPr sz="1800" dirty="0">
                <a:latin typeface="Times New Roman"/>
                <a:cs typeface="Times New Roman"/>
              </a:rPr>
              <a:t>to that of future</a:t>
            </a:r>
            <a:r>
              <a:rPr sz="1800" spc="-95" dirty="0">
                <a:latin typeface="Times New Roman"/>
                <a:cs typeface="Times New Roman"/>
              </a:rPr>
              <a:t> </a:t>
            </a:r>
            <a:r>
              <a:rPr sz="1800" dirty="0">
                <a:latin typeface="Times New Roman"/>
                <a:cs typeface="Times New Roman"/>
              </a:rPr>
              <a:t>test  examples.</a:t>
            </a:r>
          </a:p>
          <a:p>
            <a:pPr>
              <a:lnSpc>
                <a:spcPct val="100000"/>
              </a:lnSpc>
              <a:spcBef>
                <a:spcPts val="30"/>
              </a:spcBef>
            </a:pPr>
            <a:endParaRPr sz="1850" dirty="0">
              <a:latin typeface="Times New Roman"/>
              <a:cs typeface="Times New Roman"/>
            </a:endParaRPr>
          </a:p>
          <a:p>
            <a:pPr marL="12700">
              <a:lnSpc>
                <a:spcPct val="100000"/>
              </a:lnSpc>
            </a:pPr>
            <a:r>
              <a:rPr sz="1800" b="1" dirty="0">
                <a:latin typeface="Times New Roman"/>
                <a:cs typeface="Times New Roman"/>
              </a:rPr>
              <a:t>For example, in checkers</a:t>
            </a:r>
            <a:r>
              <a:rPr sz="1800" b="1" spc="-70" dirty="0">
                <a:latin typeface="Times New Roman"/>
                <a:cs typeface="Times New Roman"/>
              </a:rPr>
              <a:t> </a:t>
            </a:r>
            <a:r>
              <a:rPr sz="1800" b="1" dirty="0">
                <a:latin typeface="Times New Roman"/>
                <a:cs typeface="Times New Roman"/>
              </a:rPr>
              <a:t>game</a:t>
            </a:r>
            <a:r>
              <a:rPr sz="1800" dirty="0">
                <a:latin typeface="Times New Roman"/>
                <a:cs typeface="Times New Roman"/>
              </a:rPr>
              <a:t>:</a:t>
            </a:r>
          </a:p>
          <a:p>
            <a:pPr marL="299085" marR="5080" indent="-287020" algn="just">
              <a:lnSpc>
                <a:spcPct val="100000"/>
              </a:lnSpc>
              <a:spcBef>
                <a:spcPts val="5"/>
              </a:spcBef>
              <a:buFont typeface="Arial"/>
              <a:buChar char="•"/>
              <a:tabLst>
                <a:tab pos="299720" algn="l"/>
              </a:tabLst>
            </a:pPr>
            <a:r>
              <a:rPr sz="1800" dirty="0">
                <a:latin typeface="Times New Roman"/>
                <a:cs typeface="Times New Roman"/>
              </a:rPr>
              <a:t>In </a:t>
            </a:r>
            <a:r>
              <a:rPr sz="1800" spc="-5" dirty="0">
                <a:latin typeface="Times New Roman"/>
                <a:cs typeface="Times New Roman"/>
              </a:rPr>
              <a:t>checkers learning scenario, the performance metric P </a:t>
            </a:r>
            <a:r>
              <a:rPr sz="1800" dirty="0">
                <a:latin typeface="Times New Roman"/>
                <a:cs typeface="Times New Roman"/>
              </a:rPr>
              <a:t>is the </a:t>
            </a:r>
            <a:r>
              <a:rPr sz="1800" spc="-5" dirty="0">
                <a:latin typeface="Times New Roman"/>
                <a:cs typeface="Times New Roman"/>
              </a:rPr>
              <a:t>percent </a:t>
            </a:r>
            <a:r>
              <a:rPr sz="1800" dirty="0">
                <a:latin typeface="Times New Roman"/>
                <a:cs typeface="Times New Roman"/>
              </a:rPr>
              <a:t>of </a:t>
            </a:r>
            <a:r>
              <a:rPr sz="1800" spc="-5" dirty="0">
                <a:latin typeface="Times New Roman"/>
                <a:cs typeface="Times New Roman"/>
              </a:rPr>
              <a:t>games </a:t>
            </a:r>
            <a:r>
              <a:rPr sz="1800" dirty="0">
                <a:latin typeface="Times New Roman"/>
                <a:cs typeface="Times New Roman"/>
              </a:rPr>
              <a:t>the system wins in the </a:t>
            </a:r>
            <a:r>
              <a:rPr sz="1800" spc="-5" dirty="0">
                <a:latin typeface="Times New Roman"/>
                <a:cs typeface="Times New Roman"/>
              </a:rPr>
              <a:t>world  </a:t>
            </a:r>
            <a:r>
              <a:rPr sz="1800" dirty="0">
                <a:latin typeface="Times New Roman"/>
                <a:cs typeface="Times New Roman"/>
              </a:rPr>
              <a:t>tournament.</a:t>
            </a:r>
          </a:p>
          <a:p>
            <a:pPr>
              <a:lnSpc>
                <a:spcPct val="100000"/>
              </a:lnSpc>
              <a:spcBef>
                <a:spcPts val="30"/>
              </a:spcBef>
              <a:buFont typeface="Arial"/>
              <a:buChar char="•"/>
            </a:pPr>
            <a:endParaRPr sz="1850" dirty="0">
              <a:latin typeface="Times New Roman"/>
              <a:cs typeface="Times New Roman"/>
            </a:endParaRPr>
          </a:p>
          <a:p>
            <a:pPr marL="299085" marR="5080" indent="-287020" algn="just">
              <a:lnSpc>
                <a:spcPct val="100000"/>
              </a:lnSpc>
              <a:buFont typeface="Arial"/>
              <a:buChar char="•"/>
              <a:tabLst>
                <a:tab pos="299720" algn="l"/>
              </a:tabLst>
            </a:pPr>
            <a:r>
              <a:rPr sz="1800" dirty="0">
                <a:latin typeface="Times New Roman"/>
                <a:cs typeface="Times New Roman"/>
              </a:rPr>
              <a:t>If its training </a:t>
            </a:r>
            <a:r>
              <a:rPr sz="1800" spc="-5" dirty="0">
                <a:latin typeface="Times New Roman"/>
                <a:cs typeface="Times New Roman"/>
              </a:rPr>
              <a:t>experience </a:t>
            </a:r>
            <a:r>
              <a:rPr sz="1800" dirty="0">
                <a:latin typeface="Times New Roman"/>
                <a:cs typeface="Times New Roman"/>
              </a:rPr>
              <a:t>E </a:t>
            </a:r>
            <a:r>
              <a:rPr sz="1800" spc="-5" dirty="0">
                <a:latin typeface="Times New Roman"/>
                <a:cs typeface="Times New Roman"/>
              </a:rPr>
              <a:t>consists only </a:t>
            </a:r>
            <a:r>
              <a:rPr sz="1800" dirty="0">
                <a:latin typeface="Times New Roman"/>
                <a:cs typeface="Times New Roman"/>
              </a:rPr>
              <a:t>of </a:t>
            </a:r>
            <a:r>
              <a:rPr sz="1800" spc="-5" dirty="0">
                <a:latin typeface="Times New Roman"/>
                <a:cs typeface="Times New Roman"/>
              </a:rPr>
              <a:t>games </a:t>
            </a:r>
            <a:r>
              <a:rPr sz="1800" dirty="0">
                <a:latin typeface="Times New Roman"/>
                <a:cs typeface="Times New Roman"/>
              </a:rPr>
              <a:t>played against </a:t>
            </a:r>
            <a:r>
              <a:rPr sz="1800" spc="-5" dirty="0">
                <a:latin typeface="Times New Roman"/>
                <a:cs typeface="Times New Roman"/>
              </a:rPr>
              <a:t>itself, there </a:t>
            </a:r>
            <a:r>
              <a:rPr sz="1800" dirty="0">
                <a:latin typeface="Times New Roman"/>
                <a:cs typeface="Times New Roman"/>
              </a:rPr>
              <a:t>is an danger that this </a:t>
            </a:r>
            <a:r>
              <a:rPr sz="1800" spc="-5" dirty="0">
                <a:latin typeface="Times New Roman"/>
                <a:cs typeface="Times New Roman"/>
              </a:rPr>
              <a:t>training  </a:t>
            </a:r>
            <a:r>
              <a:rPr sz="1800" dirty="0">
                <a:latin typeface="Times New Roman"/>
                <a:cs typeface="Times New Roman"/>
              </a:rPr>
              <a:t>experience </a:t>
            </a:r>
            <a:r>
              <a:rPr sz="1800" spc="-5" dirty="0">
                <a:latin typeface="Times New Roman"/>
                <a:cs typeface="Times New Roman"/>
              </a:rPr>
              <a:t>might not be fully representative of the </a:t>
            </a:r>
            <a:r>
              <a:rPr sz="1800" dirty="0">
                <a:latin typeface="Times New Roman"/>
                <a:cs typeface="Times New Roman"/>
              </a:rPr>
              <a:t>distribution </a:t>
            </a:r>
            <a:r>
              <a:rPr sz="1800" spc="-5" dirty="0">
                <a:latin typeface="Times New Roman"/>
                <a:cs typeface="Times New Roman"/>
              </a:rPr>
              <a:t>of </a:t>
            </a:r>
            <a:r>
              <a:rPr sz="1800" dirty="0">
                <a:latin typeface="Times New Roman"/>
                <a:cs typeface="Times New Roman"/>
              </a:rPr>
              <a:t>situations over which it </a:t>
            </a:r>
            <a:r>
              <a:rPr sz="1800" spc="-5" dirty="0">
                <a:latin typeface="Times New Roman"/>
                <a:cs typeface="Times New Roman"/>
              </a:rPr>
              <a:t>will later be tested.  For example, the learner might </a:t>
            </a:r>
            <a:r>
              <a:rPr sz="1800" dirty="0">
                <a:latin typeface="Times New Roman"/>
                <a:cs typeface="Times New Roman"/>
              </a:rPr>
              <a:t>never </a:t>
            </a:r>
            <a:r>
              <a:rPr sz="1800" spc="-5" dirty="0">
                <a:latin typeface="Times New Roman"/>
                <a:cs typeface="Times New Roman"/>
              </a:rPr>
              <a:t>encounter </a:t>
            </a:r>
            <a:r>
              <a:rPr sz="1800" dirty="0">
                <a:latin typeface="Times New Roman"/>
                <a:cs typeface="Times New Roman"/>
              </a:rPr>
              <a:t>certain crucial </a:t>
            </a:r>
            <a:r>
              <a:rPr sz="1800" spc="-5" dirty="0">
                <a:latin typeface="Times New Roman"/>
                <a:cs typeface="Times New Roman"/>
              </a:rPr>
              <a:t>board states </a:t>
            </a:r>
            <a:r>
              <a:rPr sz="1800" dirty="0">
                <a:latin typeface="Times New Roman"/>
                <a:cs typeface="Times New Roman"/>
              </a:rPr>
              <a:t>that are </a:t>
            </a:r>
            <a:r>
              <a:rPr sz="1800" spc="-10" dirty="0">
                <a:latin typeface="Times New Roman"/>
                <a:cs typeface="Times New Roman"/>
              </a:rPr>
              <a:t>very </a:t>
            </a:r>
            <a:r>
              <a:rPr sz="1800" spc="-5" dirty="0">
                <a:latin typeface="Times New Roman"/>
                <a:cs typeface="Times New Roman"/>
              </a:rPr>
              <a:t>likely to </a:t>
            </a:r>
            <a:r>
              <a:rPr sz="1800" dirty="0">
                <a:latin typeface="Times New Roman"/>
                <a:cs typeface="Times New Roman"/>
              </a:rPr>
              <a:t>be </a:t>
            </a:r>
            <a:r>
              <a:rPr sz="1800" spc="-5" dirty="0">
                <a:latin typeface="Times New Roman"/>
                <a:cs typeface="Times New Roman"/>
              </a:rPr>
              <a:t>played  </a:t>
            </a:r>
            <a:r>
              <a:rPr sz="1800" dirty="0">
                <a:latin typeface="Times New Roman"/>
                <a:cs typeface="Times New Roman"/>
              </a:rPr>
              <a:t>by the </a:t>
            </a:r>
            <a:r>
              <a:rPr sz="1800" spc="-5" dirty="0">
                <a:latin typeface="Times New Roman"/>
                <a:cs typeface="Times New Roman"/>
              </a:rPr>
              <a:t>human </a:t>
            </a:r>
            <a:r>
              <a:rPr sz="1800" dirty="0">
                <a:latin typeface="Times New Roman"/>
                <a:cs typeface="Times New Roman"/>
              </a:rPr>
              <a:t>checkers</a:t>
            </a:r>
            <a:r>
              <a:rPr sz="1800" spc="-5" dirty="0">
                <a:latin typeface="Times New Roman"/>
                <a:cs typeface="Times New Roman"/>
              </a:rPr>
              <a:t> </a:t>
            </a:r>
            <a:r>
              <a:rPr sz="1800" dirty="0">
                <a:latin typeface="Times New Roman"/>
                <a:cs typeface="Times New Roman"/>
              </a:rPr>
              <a:t>champion.</a:t>
            </a:r>
          </a:p>
          <a:p>
            <a:pPr>
              <a:lnSpc>
                <a:spcPct val="100000"/>
              </a:lnSpc>
              <a:spcBef>
                <a:spcPts val="35"/>
              </a:spcBef>
              <a:buFont typeface="Arial"/>
              <a:buChar char="•"/>
            </a:pPr>
            <a:endParaRPr sz="1850" dirty="0">
              <a:latin typeface="Times New Roman"/>
              <a:cs typeface="Times New Roman"/>
            </a:endParaRPr>
          </a:p>
          <a:p>
            <a:pPr marL="299085" marR="5080" indent="-287020" algn="just">
              <a:lnSpc>
                <a:spcPct val="100000"/>
              </a:lnSpc>
              <a:buFont typeface="Arial"/>
              <a:buChar char="•"/>
              <a:tabLst>
                <a:tab pos="299720" algn="l"/>
              </a:tabLst>
            </a:pPr>
            <a:r>
              <a:rPr sz="1800" dirty="0">
                <a:latin typeface="Times New Roman"/>
                <a:cs typeface="Times New Roman"/>
              </a:rPr>
              <a:t>It is </a:t>
            </a:r>
            <a:r>
              <a:rPr sz="1800" spc="-5" dirty="0">
                <a:latin typeface="Times New Roman"/>
                <a:cs typeface="Times New Roman"/>
              </a:rPr>
              <a:t>necessary to </a:t>
            </a:r>
            <a:r>
              <a:rPr sz="1800" dirty="0">
                <a:latin typeface="Times New Roman"/>
                <a:cs typeface="Times New Roman"/>
              </a:rPr>
              <a:t>learn from a </a:t>
            </a:r>
            <a:r>
              <a:rPr sz="1800" spc="-5" dirty="0">
                <a:latin typeface="Times New Roman"/>
                <a:cs typeface="Times New Roman"/>
              </a:rPr>
              <a:t>distribution </a:t>
            </a:r>
            <a:r>
              <a:rPr sz="1800" dirty="0">
                <a:latin typeface="Times New Roman"/>
                <a:cs typeface="Times New Roman"/>
              </a:rPr>
              <a:t>of </a:t>
            </a:r>
            <a:r>
              <a:rPr sz="1800" spc="-5" dirty="0">
                <a:latin typeface="Times New Roman"/>
                <a:cs typeface="Times New Roman"/>
              </a:rPr>
              <a:t>examples </a:t>
            </a:r>
            <a:r>
              <a:rPr sz="1800" dirty="0">
                <a:latin typeface="Times New Roman"/>
                <a:cs typeface="Times New Roman"/>
              </a:rPr>
              <a:t>that is </a:t>
            </a:r>
            <a:r>
              <a:rPr sz="1800" spc="-5" dirty="0">
                <a:latin typeface="Times New Roman"/>
                <a:cs typeface="Times New Roman"/>
              </a:rPr>
              <a:t>somewhat different </a:t>
            </a:r>
            <a:r>
              <a:rPr sz="1800" dirty="0">
                <a:latin typeface="Times New Roman"/>
                <a:cs typeface="Times New Roman"/>
              </a:rPr>
              <a:t>from those on which </a:t>
            </a:r>
            <a:r>
              <a:rPr sz="1800" spc="-5" dirty="0">
                <a:latin typeface="Times New Roman"/>
                <a:cs typeface="Times New Roman"/>
              </a:rPr>
              <a:t>the  </a:t>
            </a:r>
            <a:r>
              <a:rPr sz="1800" dirty="0">
                <a:latin typeface="Times New Roman"/>
                <a:cs typeface="Times New Roman"/>
              </a:rPr>
              <a:t>final </a:t>
            </a:r>
            <a:r>
              <a:rPr sz="1800" spc="-5" dirty="0">
                <a:latin typeface="Times New Roman"/>
                <a:cs typeface="Times New Roman"/>
              </a:rPr>
              <a:t>system will </a:t>
            </a:r>
            <a:r>
              <a:rPr sz="1800" spc="-10" dirty="0">
                <a:latin typeface="Times New Roman"/>
                <a:cs typeface="Times New Roman"/>
              </a:rPr>
              <a:t>be </a:t>
            </a:r>
            <a:r>
              <a:rPr sz="1800" dirty="0">
                <a:latin typeface="Times New Roman"/>
                <a:cs typeface="Times New Roman"/>
              </a:rPr>
              <a:t>evaluated. Such </a:t>
            </a:r>
            <a:r>
              <a:rPr sz="1800" spc="-5" dirty="0">
                <a:latin typeface="Times New Roman"/>
                <a:cs typeface="Times New Roman"/>
              </a:rPr>
              <a:t>situations </a:t>
            </a:r>
            <a:r>
              <a:rPr sz="1800" dirty="0">
                <a:latin typeface="Times New Roman"/>
                <a:cs typeface="Times New Roman"/>
              </a:rPr>
              <a:t>are </a:t>
            </a:r>
            <a:r>
              <a:rPr sz="1800" spc="-5" dirty="0">
                <a:latin typeface="Times New Roman"/>
                <a:cs typeface="Times New Roman"/>
              </a:rPr>
              <a:t>problematic because mastery </a:t>
            </a:r>
            <a:r>
              <a:rPr sz="1800" dirty="0">
                <a:latin typeface="Times New Roman"/>
                <a:cs typeface="Times New Roman"/>
              </a:rPr>
              <a:t>of one </a:t>
            </a:r>
            <a:r>
              <a:rPr sz="1800" spc="-5" dirty="0">
                <a:latin typeface="Times New Roman"/>
                <a:cs typeface="Times New Roman"/>
              </a:rPr>
              <a:t>distribution </a:t>
            </a:r>
            <a:r>
              <a:rPr sz="1800" dirty="0">
                <a:latin typeface="Times New Roman"/>
                <a:cs typeface="Times New Roman"/>
              </a:rPr>
              <a:t>of  examples will not necessary lead to strong </a:t>
            </a:r>
            <a:r>
              <a:rPr sz="1800" spc="-5" dirty="0">
                <a:latin typeface="Times New Roman"/>
                <a:cs typeface="Times New Roman"/>
              </a:rPr>
              <a:t>performance </a:t>
            </a:r>
            <a:r>
              <a:rPr sz="1800" dirty="0">
                <a:latin typeface="Times New Roman"/>
                <a:cs typeface="Times New Roman"/>
              </a:rPr>
              <a:t>over </a:t>
            </a:r>
            <a:r>
              <a:rPr sz="1800" spc="-5" dirty="0">
                <a:latin typeface="Times New Roman"/>
                <a:cs typeface="Times New Roman"/>
              </a:rPr>
              <a:t>some </a:t>
            </a:r>
            <a:r>
              <a:rPr sz="1800" dirty="0">
                <a:latin typeface="Times New Roman"/>
                <a:cs typeface="Times New Roman"/>
              </a:rPr>
              <a:t>other</a:t>
            </a:r>
            <a:r>
              <a:rPr sz="1800" spc="-25" dirty="0">
                <a:latin typeface="Times New Roman"/>
                <a:cs typeface="Times New Roman"/>
              </a:rPr>
              <a:t> </a:t>
            </a:r>
            <a:r>
              <a:rPr sz="1800" dirty="0">
                <a:latin typeface="Times New Roman"/>
                <a:cs typeface="Times New Roman"/>
              </a:rPr>
              <a:t>distribution.</a:t>
            </a:r>
          </a:p>
        </p:txBody>
      </p:sp>
      <p:sp>
        <p:nvSpPr>
          <p:cNvPr id="6" name="Rectangle 5">
            <a:extLst>
              <a:ext uri="{FF2B5EF4-FFF2-40B4-BE49-F238E27FC236}">
                <a16:creationId xmlns:a16="http://schemas.microsoft.com/office/drawing/2014/main" id="{6BB457B2-F035-4B8D-BD6A-2B62A154BE0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E40EE83-5449-4919-981D-C1DC2B58EB41}"/>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70BA24CE-2D20-47CD-B503-8557CF68C27E}"/>
              </a:ext>
            </a:extLst>
          </p:cNvPr>
          <p:cNvSpPr txBox="1">
            <a:spLocks/>
          </p:cNvSpPr>
          <p:nvPr/>
        </p:nvSpPr>
        <p:spPr>
          <a:xfrm>
            <a:off x="304800" y="283873"/>
            <a:ext cx="8633460" cy="696595"/>
          </a:xfrm>
          <a:prstGeom prst="rect">
            <a:avLst/>
          </a:prstGeom>
        </p:spPr>
        <p:txBody>
          <a:bodyPr vert="horz" wrap="square" lIns="0" tIns="13335" rIns="0" bIns="0" rtlCol="0">
            <a:spAutoFit/>
          </a:bodyPr>
          <a:lstStyle>
            <a:lvl1pPr>
              <a:defRPr sz="4100" b="1" i="0">
                <a:solidFill>
                  <a:schemeClr val="tx1"/>
                </a:solidFill>
                <a:latin typeface="Californian FB"/>
                <a:ea typeface="+mj-ea"/>
                <a:cs typeface="Californian FB"/>
              </a:defRPr>
            </a:lvl1pPr>
          </a:lstStyle>
          <a:p>
            <a:pPr marL="12700">
              <a:spcBef>
                <a:spcPts val="105"/>
              </a:spcBef>
            </a:pPr>
            <a:r>
              <a:rPr lang="en-GB" sz="4400" kern="0"/>
              <a:t>1. </a:t>
            </a:r>
            <a:r>
              <a:rPr lang="en-GB" sz="4400" kern="0" spc="-5"/>
              <a:t>Choosing </a:t>
            </a:r>
            <a:r>
              <a:rPr lang="en-GB" sz="4400" kern="0"/>
              <a:t>the Training</a:t>
            </a:r>
            <a:r>
              <a:rPr lang="en-GB" sz="4400" kern="0" spc="-105"/>
              <a:t> </a:t>
            </a:r>
            <a:r>
              <a:rPr lang="en-GB" sz="4400" kern="0"/>
              <a:t>Experience</a:t>
            </a:r>
            <a:endParaRPr lang="en-GB" sz="4400" kern="0" dirty="0"/>
          </a:p>
        </p:txBody>
      </p:sp>
      <p:pic>
        <p:nvPicPr>
          <p:cNvPr id="4" name="Picture 3">
            <a:extLst>
              <a:ext uri="{FF2B5EF4-FFF2-40B4-BE49-F238E27FC236}">
                <a16:creationId xmlns:a16="http://schemas.microsoft.com/office/drawing/2014/main" id="{9E4DE31C-F291-7B68-34A7-1245F9542A0E}"/>
              </a:ext>
            </a:extLst>
          </p:cNvPr>
          <p:cNvPicPr>
            <a:picLocks noChangeAspect="1"/>
          </p:cNvPicPr>
          <p:nvPr/>
        </p:nvPicPr>
        <p:blipFill>
          <a:blip r:embed="rId2"/>
          <a:stretch>
            <a:fillRect/>
          </a:stretch>
        </p:blipFill>
        <p:spPr>
          <a:xfrm>
            <a:off x="10410423" y="1705121"/>
            <a:ext cx="1548061" cy="162141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25</a:t>
            </a:fld>
            <a:endParaRPr dirty="0"/>
          </a:p>
        </p:txBody>
      </p:sp>
      <p:sp>
        <p:nvSpPr>
          <p:cNvPr id="2" name="object 2"/>
          <p:cNvSpPr txBox="1">
            <a:spLocks noGrp="1"/>
          </p:cNvSpPr>
          <p:nvPr>
            <p:ph type="title"/>
          </p:nvPr>
        </p:nvSpPr>
        <p:spPr>
          <a:xfrm>
            <a:off x="533400" y="306437"/>
            <a:ext cx="7757795" cy="696595"/>
          </a:xfrm>
          <a:prstGeom prst="rect">
            <a:avLst/>
          </a:prstGeom>
        </p:spPr>
        <p:txBody>
          <a:bodyPr vert="horz" wrap="square" lIns="0" tIns="13335" rIns="0" bIns="0" rtlCol="0">
            <a:spAutoFit/>
          </a:bodyPr>
          <a:lstStyle/>
          <a:p>
            <a:pPr marL="12700">
              <a:lnSpc>
                <a:spcPct val="100000"/>
              </a:lnSpc>
              <a:spcBef>
                <a:spcPts val="105"/>
              </a:spcBef>
            </a:pPr>
            <a:r>
              <a:rPr sz="4400" dirty="0"/>
              <a:t>2. </a:t>
            </a:r>
            <a:r>
              <a:rPr sz="4400" spc="-5" dirty="0"/>
              <a:t>Choosing </a:t>
            </a:r>
            <a:r>
              <a:rPr sz="4400" dirty="0"/>
              <a:t>the Target</a:t>
            </a:r>
            <a:r>
              <a:rPr sz="4400" spc="-90" dirty="0"/>
              <a:t> </a:t>
            </a:r>
            <a:r>
              <a:rPr sz="4400" spc="-5" dirty="0"/>
              <a:t>Function</a:t>
            </a:r>
            <a:endParaRPr sz="4400" dirty="0"/>
          </a:p>
        </p:txBody>
      </p:sp>
      <p:sp>
        <p:nvSpPr>
          <p:cNvPr id="3" name="object 3"/>
          <p:cNvSpPr txBox="1"/>
          <p:nvPr/>
        </p:nvSpPr>
        <p:spPr>
          <a:xfrm>
            <a:off x="955044" y="1468065"/>
            <a:ext cx="10283190" cy="4075475"/>
          </a:xfrm>
          <a:prstGeom prst="rect">
            <a:avLst/>
          </a:prstGeom>
        </p:spPr>
        <p:txBody>
          <a:bodyPr vert="horz" wrap="square" lIns="0" tIns="12700" rIns="0" bIns="0" rtlCol="0">
            <a:spAutoFit/>
          </a:bodyPr>
          <a:lstStyle/>
          <a:p>
            <a:pPr marL="12700" algn="just">
              <a:lnSpc>
                <a:spcPct val="100000"/>
              </a:lnSpc>
              <a:spcBef>
                <a:spcPts val="100"/>
              </a:spcBef>
            </a:pPr>
            <a:r>
              <a:rPr sz="2400" dirty="0">
                <a:latin typeface="Times New Roman"/>
                <a:cs typeface="Times New Roman"/>
              </a:rPr>
              <a:t>The</a:t>
            </a:r>
            <a:r>
              <a:rPr sz="2400" spc="409" dirty="0">
                <a:latin typeface="Times New Roman"/>
                <a:cs typeface="Times New Roman"/>
              </a:rPr>
              <a:t> </a:t>
            </a:r>
            <a:r>
              <a:rPr sz="2400" spc="-5" dirty="0">
                <a:latin typeface="Times New Roman"/>
                <a:cs typeface="Times New Roman"/>
              </a:rPr>
              <a:t>next</a:t>
            </a:r>
            <a:r>
              <a:rPr sz="2400" spc="420" dirty="0">
                <a:latin typeface="Times New Roman"/>
                <a:cs typeface="Times New Roman"/>
              </a:rPr>
              <a:t> </a:t>
            </a:r>
            <a:r>
              <a:rPr sz="2400" spc="-5" dirty="0">
                <a:latin typeface="Times New Roman"/>
                <a:cs typeface="Times New Roman"/>
              </a:rPr>
              <a:t>design</a:t>
            </a:r>
            <a:r>
              <a:rPr sz="2400" spc="415" dirty="0">
                <a:latin typeface="Times New Roman"/>
                <a:cs typeface="Times New Roman"/>
              </a:rPr>
              <a:t> </a:t>
            </a:r>
            <a:r>
              <a:rPr sz="2400" spc="-5" dirty="0">
                <a:latin typeface="Times New Roman"/>
                <a:cs typeface="Times New Roman"/>
              </a:rPr>
              <a:t>choice</a:t>
            </a:r>
            <a:r>
              <a:rPr sz="2400" spc="405" dirty="0">
                <a:latin typeface="Times New Roman"/>
                <a:cs typeface="Times New Roman"/>
              </a:rPr>
              <a:t> </a:t>
            </a:r>
            <a:r>
              <a:rPr sz="2400" dirty="0">
                <a:latin typeface="Times New Roman"/>
                <a:cs typeface="Times New Roman"/>
              </a:rPr>
              <a:t>is</a:t>
            </a:r>
            <a:r>
              <a:rPr sz="2400" spc="415" dirty="0">
                <a:latin typeface="Times New Roman"/>
                <a:cs typeface="Times New Roman"/>
              </a:rPr>
              <a:t> </a:t>
            </a:r>
            <a:r>
              <a:rPr sz="2400" dirty="0">
                <a:latin typeface="Times New Roman"/>
                <a:cs typeface="Times New Roman"/>
              </a:rPr>
              <a:t>to</a:t>
            </a:r>
            <a:r>
              <a:rPr sz="2400" spc="409" dirty="0">
                <a:latin typeface="Times New Roman"/>
                <a:cs typeface="Times New Roman"/>
              </a:rPr>
              <a:t> </a:t>
            </a:r>
            <a:r>
              <a:rPr sz="2400" spc="-5" dirty="0">
                <a:latin typeface="Times New Roman"/>
                <a:cs typeface="Times New Roman"/>
              </a:rPr>
              <a:t>determine</a:t>
            </a:r>
            <a:r>
              <a:rPr sz="2400" spc="405" dirty="0">
                <a:latin typeface="Times New Roman"/>
                <a:cs typeface="Times New Roman"/>
              </a:rPr>
              <a:t> </a:t>
            </a:r>
            <a:r>
              <a:rPr sz="2400" spc="-5" dirty="0">
                <a:latin typeface="Times New Roman"/>
                <a:cs typeface="Times New Roman"/>
              </a:rPr>
              <a:t>exactly</a:t>
            </a:r>
            <a:r>
              <a:rPr sz="2400" spc="405" dirty="0">
                <a:latin typeface="Times New Roman"/>
                <a:cs typeface="Times New Roman"/>
              </a:rPr>
              <a:t> </a:t>
            </a:r>
            <a:r>
              <a:rPr sz="2400" spc="-5" dirty="0">
                <a:latin typeface="Times New Roman"/>
                <a:cs typeface="Times New Roman"/>
              </a:rPr>
              <a:t>what</a:t>
            </a:r>
            <a:r>
              <a:rPr sz="2400" spc="420" dirty="0">
                <a:latin typeface="Times New Roman"/>
                <a:cs typeface="Times New Roman"/>
              </a:rPr>
              <a:t> </a:t>
            </a:r>
            <a:r>
              <a:rPr sz="2400" spc="-5" dirty="0">
                <a:latin typeface="Times New Roman"/>
                <a:cs typeface="Times New Roman"/>
              </a:rPr>
              <a:t>type</a:t>
            </a:r>
            <a:r>
              <a:rPr sz="2400" spc="409" dirty="0">
                <a:latin typeface="Times New Roman"/>
                <a:cs typeface="Times New Roman"/>
              </a:rPr>
              <a:t> </a:t>
            </a:r>
            <a:r>
              <a:rPr sz="2400" spc="-5" dirty="0">
                <a:latin typeface="Times New Roman"/>
                <a:cs typeface="Times New Roman"/>
              </a:rPr>
              <a:t>of</a:t>
            </a:r>
            <a:r>
              <a:rPr sz="2400" spc="409" dirty="0">
                <a:latin typeface="Times New Roman"/>
                <a:cs typeface="Times New Roman"/>
              </a:rPr>
              <a:t> </a:t>
            </a:r>
            <a:r>
              <a:rPr sz="2400" spc="-5" dirty="0">
                <a:latin typeface="Times New Roman"/>
                <a:cs typeface="Times New Roman"/>
              </a:rPr>
              <a:t>knowledge</a:t>
            </a:r>
            <a:r>
              <a:rPr sz="2400" spc="415" dirty="0">
                <a:latin typeface="Times New Roman"/>
                <a:cs typeface="Times New Roman"/>
              </a:rPr>
              <a:t> </a:t>
            </a:r>
            <a:r>
              <a:rPr sz="2400" spc="-5" dirty="0">
                <a:latin typeface="Times New Roman"/>
                <a:cs typeface="Times New Roman"/>
              </a:rPr>
              <a:t>will</a:t>
            </a:r>
            <a:r>
              <a:rPr sz="2400" spc="420" dirty="0">
                <a:latin typeface="Times New Roman"/>
                <a:cs typeface="Times New Roman"/>
              </a:rPr>
              <a:t> </a:t>
            </a:r>
            <a:r>
              <a:rPr sz="2400" spc="-5" dirty="0">
                <a:latin typeface="Times New Roman"/>
                <a:cs typeface="Times New Roman"/>
              </a:rPr>
              <a:t>be</a:t>
            </a:r>
            <a:endParaRPr sz="2400" dirty="0">
              <a:latin typeface="Times New Roman"/>
              <a:cs typeface="Times New Roman"/>
            </a:endParaRPr>
          </a:p>
          <a:p>
            <a:pPr marL="12700" algn="just">
              <a:lnSpc>
                <a:spcPct val="100000"/>
              </a:lnSpc>
              <a:spcBef>
                <a:spcPts val="5"/>
              </a:spcBef>
            </a:pPr>
            <a:r>
              <a:rPr sz="2400" dirty="0">
                <a:latin typeface="Times New Roman"/>
                <a:cs typeface="Times New Roman"/>
              </a:rPr>
              <a:t>learned and how this will be used by the </a:t>
            </a:r>
            <a:r>
              <a:rPr sz="2400" spc="-5" dirty="0">
                <a:latin typeface="Times New Roman"/>
                <a:cs typeface="Times New Roman"/>
              </a:rPr>
              <a:t>performance</a:t>
            </a:r>
            <a:r>
              <a:rPr sz="2400" spc="-80" dirty="0">
                <a:latin typeface="Times New Roman"/>
                <a:cs typeface="Times New Roman"/>
              </a:rPr>
              <a:t> </a:t>
            </a:r>
            <a:r>
              <a:rPr sz="2400" spc="-5" dirty="0">
                <a:latin typeface="Times New Roman"/>
                <a:cs typeface="Times New Roman"/>
              </a:rPr>
              <a:t>program.</a:t>
            </a:r>
            <a:endParaRPr lang="en-GB" sz="2400" spc="-5" dirty="0">
              <a:latin typeface="Times New Roman"/>
              <a:cs typeface="Times New Roman"/>
            </a:endParaRPr>
          </a:p>
          <a:p>
            <a:pPr marL="12700" algn="just">
              <a:lnSpc>
                <a:spcPct val="100000"/>
              </a:lnSpc>
              <a:spcBef>
                <a:spcPts val="5"/>
              </a:spcBef>
            </a:pPr>
            <a:endParaRPr lang="en-US" sz="2400" spc="-5" dirty="0">
              <a:latin typeface="Times New Roman"/>
              <a:cs typeface="Times New Roman"/>
            </a:endParaRPr>
          </a:p>
          <a:p>
            <a:pPr marL="12700" algn="just">
              <a:lnSpc>
                <a:spcPct val="100000"/>
              </a:lnSpc>
              <a:spcBef>
                <a:spcPts val="5"/>
              </a:spcBef>
            </a:pPr>
            <a:endParaRPr sz="2400" dirty="0">
              <a:latin typeface="Times New Roman"/>
              <a:cs typeface="Times New Roman"/>
            </a:endParaRPr>
          </a:p>
          <a:p>
            <a:pPr marL="299085" marR="6350" indent="-287020" algn="just">
              <a:lnSpc>
                <a:spcPct val="100000"/>
              </a:lnSpc>
              <a:buFont typeface="Arial"/>
              <a:buChar char="•"/>
              <a:tabLst>
                <a:tab pos="299720" algn="l"/>
              </a:tabLst>
            </a:pPr>
            <a:r>
              <a:rPr sz="2400" dirty="0">
                <a:latin typeface="Times New Roman"/>
                <a:cs typeface="Times New Roman"/>
              </a:rPr>
              <a:t>Lets </a:t>
            </a:r>
            <a:r>
              <a:rPr sz="2400" spc="-5" dirty="0">
                <a:latin typeface="Times New Roman"/>
                <a:cs typeface="Times New Roman"/>
              </a:rPr>
              <a:t>begin </a:t>
            </a:r>
            <a:r>
              <a:rPr sz="2400" dirty="0">
                <a:latin typeface="Times New Roman"/>
                <a:cs typeface="Times New Roman"/>
              </a:rPr>
              <a:t>with a </a:t>
            </a:r>
            <a:r>
              <a:rPr sz="2400" spc="-5" dirty="0">
                <a:latin typeface="Times New Roman"/>
                <a:cs typeface="Times New Roman"/>
              </a:rPr>
              <a:t>checkers-playing </a:t>
            </a:r>
            <a:r>
              <a:rPr sz="2400" dirty="0">
                <a:latin typeface="Times New Roman"/>
                <a:cs typeface="Times New Roman"/>
              </a:rPr>
              <a:t>program that </a:t>
            </a:r>
            <a:r>
              <a:rPr sz="2400" spc="-5" dirty="0">
                <a:latin typeface="Times New Roman"/>
                <a:cs typeface="Times New Roman"/>
              </a:rPr>
              <a:t>can generate </a:t>
            </a:r>
            <a:r>
              <a:rPr sz="2400" dirty="0">
                <a:latin typeface="Times New Roman"/>
                <a:cs typeface="Times New Roman"/>
              </a:rPr>
              <a:t>the legal </a:t>
            </a:r>
            <a:r>
              <a:rPr sz="2400" spc="-5" dirty="0">
                <a:latin typeface="Times New Roman"/>
                <a:cs typeface="Times New Roman"/>
              </a:rPr>
              <a:t>moves  </a:t>
            </a:r>
            <a:r>
              <a:rPr sz="2400" dirty="0">
                <a:latin typeface="Times New Roman"/>
                <a:cs typeface="Times New Roman"/>
              </a:rPr>
              <a:t>from any board</a:t>
            </a:r>
            <a:r>
              <a:rPr sz="2400" spc="-25" dirty="0">
                <a:latin typeface="Times New Roman"/>
                <a:cs typeface="Times New Roman"/>
              </a:rPr>
              <a:t> </a:t>
            </a:r>
            <a:r>
              <a:rPr sz="2400" dirty="0">
                <a:latin typeface="Times New Roman"/>
                <a:cs typeface="Times New Roman"/>
              </a:rPr>
              <a:t>state.</a:t>
            </a:r>
            <a:endParaRPr lang="en-GB" sz="2400" dirty="0">
              <a:latin typeface="Times New Roman"/>
              <a:cs typeface="Times New Roman"/>
            </a:endParaRPr>
          </a:p>
          <a:p>
            <a:pPr marL="12065" marR="6350" algn="just">
              <a:lnSpc>
                <a:spcPct val="100000"/>
              </a:lnSpc>
              <a:tabLst>
                <a:tab pos="299720" algn="l"/>
              </a:tabLst>
            </a:pPr>
            <a:endParaRPr sz="2400" dirty="0">
              <a:latin typeface="Times New Roman"/>
              <a:cs typeface="Times New Roman"/>
            </a:endParaRPr>
          </a:p>
          <a:p>
            <a:pPr marL="299085" marR="5080" indent="-287020" algn="just">
              <a:lnSpc>
                <a:spcPct val="100000"/>
              </a:lnSpc>
              <a:buFont typeface="Arial"/>
              <a:buChar char="•"/>
              <a:tabLst>
                <a:tab pos="299720" algn="l"/>
              </a:tabLst>
            </a:pPr>
            <a:r>
              <a:rPr sz="2400" dirty="0">
                <a:latin typeface="Times New Roman"/>
                <a:cs typeface="Times New Roman"/>
              </a:rPr>
              <a:t>The </a:t>
            </a:r>
            <a:r>
              <a:rPr sz="2400" spc="-5" dirty="0">
                <a:latin typeface="Times New Roman"/>
                <a:cs typeface="Times New Roman"/>
              </a:rPr>
              <a:t>program </a:t>
            </a:r>
            <a:r>
              <a:rPr sz="2400" dirty="0">
                <a:latin typeface="Times New Roman"/>
                <a:cs typeface="Times New Roman"/>
              </a:rPr>
              <a:t>needs </a:t>
            </a:r>
            <a:r>
              <a:rPr sz="2400" spc="-5" dirty="0">
                <a:latin typeface="Times New Roman"/>
                <a:cs typeface="Times New Roman"/>
              </a:rPr>
              <a:t>only </a:t>
            </a:r>
            <a:r>
              <a:rPr sz="2400" dirty="0">
                <a:latin typeface="Times New Roman"/>
                <a:cs typeface="Times New Roman"/>
              </a:rPr>
              <a:t>to learn </a:t>
            </a:r>
            <a:r>
              <a:rPr sz="2400" spc="-10" dirty="0">
                <a:latin typeface="Times New Roman"/>
                <a:cs typeface="Times New Roman"/>
              </a:rPr>
              <a:t>how </a:t>
            </a:r>
            <a:r>
              <a:rPr sz="2400" dirty="0">
                <a:latin typeface="Times New Roman"/>
                <a:cs typeface="Times New Roman"/>
              </a:rPr>
              <a:t>to choose the </a:t>
            </a:r>
            <a:r>
              <a:rPr sz="2400" spc="-10" dirty="0">
                <a:latin typeface="Times New Roman"/>
                <a:cs typeface="Times New Roman"/>
              </a:rPr>
              <a:t>best </a:t>
            </a:r>
            <a:r>
              <a:rPr sz="2400" spc="-5" dirty="0">
                <a:latin typeface="Times New Roman"/>
                <a:cs typeface="Times New Roman"/>
              </a:rPr>
              <a:t>move </a:t>
            </a:r>
            <a:r>
              <a:rPr sz="2400" dirty="0">
                <a:latin typeface="Times New Roman"/>
                <a:cs typeface="Times New Roman"/>
              </a:rPr>
              <a:t>from among </a:t>
            </a:r>
            <a:r>
              <a:rPr sz="2400" spc="-5" dirty="0">
                <a:latin typeface="Times New Roman"/>
                <a:cs typeface="Times New Roman"/>
              </a:rPr>
              <a:t>these  legal moves. </a:t>
            </a:r>
            <a:r>
              <a:rPr sz="2400" dirty="0">
                <a:latin typeface="Times New Roman"/>
                <a:cs typeface="Times New Roman"/>
              </a:rPr>
              <a:t>This </a:t>
            </a:r>
            <a:r>
              <a:rPr sz="2400" spc="-5" dirty="0">
                <a:latin typeface="Times New Roman"/>
                <a:cs typeface="Times New Roman"/>
              </a:rPr>
              <a:t>learning </a:t>
            </a:r>
            <a:r>
              <a:rPr sz="2400" dirty="0">
                <a:latin typeface="Times New Roman"/>
                <a:cs typeface="Times New Roman"/>
              </a:rPr>
              <a:t>task is </a:t>
            </a:r>
            <a:r>
              <a:rPr sz="2400" spc="-5" dirty="0">
                <a:latin typeface="Times New Roman"/>
                <a:cs typeface="Times New Roman"/>
              </a:rPr>
              <a:t>representative </a:t>
            </a:r>
            <a:r>
              <a:rPr sz="2400" dirty="0">
                <a:latin typeface="Times New Roman"/>
                <a:cs typeface="Times New Roman"/>
              </a:rPr>
              <a:t>of a </a:t>
            </a:r>
            <a:r>
              <a:rPr sz="2400" spc="-15" dirty="0">
                <a:latin typeface="Times New Roman"/>
                <a:cs typeface="Times New Roman"/>
              </a:rPr>
              <a:t>large </a:t>
            </a:r>
            <a:r>
              <a:rPr sz="2400" spc="-5" dirty="0">
                <a:latin typeface="Times New Roman"/>
                <a:cs typeface="Times New Roman"/>
              </a:rPr>
              <a:t>class </a:t>
            </a:r>
            <a:r>
              <a:rPr sz="2400" dirty="0">
                <a:latin typeface="Times New Roman"/>
                <a:cs typeface="Times New Roman"/>
              </a:rPr>
              <a:t>of tasks for  which the legal </a:t>
            </a:r>
            <a:r>
              <a:rPr sz="2400" spc="-5" dirty="0">
                <a:latin typeface="Times New Roman"/>
                <a:cs typeface="Times New Roman"/>
              </a:rPr>
              <a:t>moves that define </a:t>
            </a:r>
            <a:r>
              <a:rPr sz="2400" spc="-10" dirty="0">
                <a:latin typeface="Times New Roman"/>
                <a:cs typeface="Times New Roman"/>
              </a:rPr>
              <a:t>some large </a:t>
            </a:r>
            <a:r>
              <a:rPr sz="2400" dirty="0">
                <a:latin typeface="Times New Roman"/>
                <a:cs typeface="Times New Roman"/>
              </a:rPr>
              <a:t>search space are known a priori, </a:t>
            </a:r>
            <a:r>
              <a:rPr sz="2400" spc="-5" dirty="0">
                <a:latin typeface="Times New Roman"/>
                <a:cs typeface="Times New Roman"/>
              </a:rPr>
              <a:t>but  for which </a:t>
            </a:r>
            <a:r>
              <a:rPr sz="2400" dirty="0">
                <a:latin typeface="Times New Roman"/>
                <a:cs typeface="Times New Roman"/>
              </a:rPr>
              <a:t>the </a:t>
            </a:r>
            <a:r>
              <a:rPr sz="2400" b="1" dirty="0">
                <a:uFill>
                  <a:solidFill>
                    <a:srgbClr val="000000"/>
                  </a:solidFill>
                </a:uFill>
                <a:latin typeface="Times New Roman"/>
                <a:cs typeface="Times New Roman"/>
              </a:rPr>
              <a:t>best search strategy is </a:t>
            </a:r>
            <a:r>
              <a:rPr sz="2400" b="1" spc="-5" dirty="0">
                <a:uFill>
                  <a:solidFill>
                    <a:srgbClr val="000000"/>
                  </a:solidFill>
                </a:uFill>
                <a:latin typeface="Times New Roman"/>
                <a:cs typeface="Times New Roman"/>
              </a:rPr>
              <a:t>not</a:t>
            </a:r>
            <a:r>
              <a:rPr sz="2400" b="1" spc="-75" dirty="0">
                <a:uFill>
                  <a:solidFill>
                    <a:srgbClr val="000000"/>
                  </a:solidFill>
                </a:uFill>
                <a:latin typeface="Times New Roman"/>
                <a:cs typeface="Times New Roman"/>
              </a:rPr>
              <a:t> </a:t>
            </a:r>
            <a:r>
              <a:rPr sz="2400" b="1" spc="-5" dirty="0">
                <a:uFill>
                  <a:solidFill>
                    <a:srgbClr val="000000"/>
                  </a:solidFill>
                </a:uFill>
                <a:latin typeface="Times New Roman"/>
                <a:cs typeface="Times New Roman"/>
              </a:rPr>
              <a:t>known.</a:t>
            </a:r>
            <a:endParaRPr sz="2400" b="1" dirty="0">
              <a:latin typeface="Times New Roman"/>
              <a:cs typeface="Times New Roman"/>
            </a:endParaRPr>
          </a:p>
        </p:txBody>
      </p:sp>
      <p:sp>
        <p:nvSpPr>
          <p:cNvPr id="6" name="Rectangle 5">
            <a:extLst>
              <a:ext uri="{FF2B5EF4-FFF2-40B4-BE49-F238E27FC236}">
                <a16:creationId xmlns:a16="http://schemas.microsoft.com/office/drawing/2014/main" id="{24852C21-A7D6-4E88-B432-892251D110D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22EDDA1-04D0-4A6F-92F3-A884C6AF1466}"/>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3977" y="1299210"/>
            <a:ext cx="10273665" cy="4415790"/>
          </a:xfrm>
          <a:prstGeom prst="rect">
            <a:avLst/>
          </a:prstGeom>
        </p:spPr>
        <p:txBody>
          <a:bodyPr vert="horz" wrap="square" lIns="0" tIns="12700" rIns="0" bIns="0" rtlCol="0">
            <a:spAutoFit/>
          </a:bodyPr>
          <a:lstStyle/>
          <a:p>
            <a:pPr marL="12700" marR="6350" algn="just">
              <a:lnSpc>
                <a:spcPct val="100000"/>
              </a:lnSpc>
              <a:spcBef>
                <a:spcPts val="100"/>
              </a:spcBef>
            </a:pPr>
            <a:r>
              <a:rPr sz="2400" dirty="0">
                <a:latin typeface="Times New Roman"/>
                <a:cs typeface="Times New Roman"/>
              </a:rPr>
              <a:t>Given </a:t>
            </a:r>
            <a:r>
              <a:rPr sz="2400" spc="-5" dirty="0">
                <a:latin typeface="Times New Roman"/>
                <a:cs typeface="Times New Roman"/>
              </a:rPr>
              <a:t>this setting </a:t>
            </a:r>
            <a:r>
              <a:rPr sz="2400" dirty="0">
                <a:latin typeface="Times New Roman"/>
                <a:cs typeface="Times New Roman"/>
              </a:rPr>
              <a:t>where </a:t>
            </a:r>
            <a:r>
              <a:rPr sz="2400" spc="-5" dirty="0">
                <a:latin typeface="Times New Roman"/>
                <a:cs typeface="Times New Roman"/>
              </a:rPr>
              <a:t>we must </a:t>
            </a:r>
            <a:r>
              <a:rPr sz="2400" dirty="0">
                <a:latin typeface="Times New Roman"/>
                <a:cs typeface="Times New Roman"/>
              </a:rPr>
              <a:t>learn to </a:t>
            </a:r>
            <a:r>
              <a:rPr sz="2400" spc="-5" dirty="0">
                <a:latin typeface="Times New Roman"/>
                <a:cs typeface="Times New Roman"/>
              </a:rPr>
              <a:t>choose among </a:t>
            </a:r>
            <a:r>
              <a:rPr sz="2400" dirty="0">
                <a:latin typeface="Times New Roman"/>
                <a:cs typeface="Times New Roman"/>
              </a:rPr>
              <a:t>the legal </a:t>
            </a:r>
            <a:r>
              <a:rPr sz="2400" spc="-5" dirty="0">
                <a:latin typeface="Times New Roman"/>
                <a:cs typeface="Times New Roman"/>
              </a:rPr>
              <a:t>moves, </a:t>
            </a:r>
            <a:r>
              <a:rPr sz="2400" dirty="0">
                <a:latin typeface="Times New Roman"/>
                <a:cs typeface="Times New Roman"/>
              </a:rPr>
              <a:t>the </a:t>
            </a:r>
            <a:r>
              <a:rPr sz="2400" spc="-5" dirty="0">
                <a:latin typeface="Times New Roman"/>
                <a:cs typeface="Times New Roman"/>
              </a:rPr>
              <a:t>most  </a:t>
            </a:r>
            <a:r>
              <a:rPr sz="2400" dirty="0">
                <a:latin typeface="Times New Roman"/>
                <a:cs typeface="Times New Roman"/>
              </a:rPr>
              <a:t>obvious </a:t>
            </a:r>
            <a:r>
              <a:rPr sz="2400" spc="-5" dirty="0">
                <a:latin typeface="Times New Roman"/>
                <a:cs typeface="Times New Roman"/>
              </a:rPr>
              <a:t>choice </a:t>
            </a:r>
            <a:r>
              <a:rPr sz="2400" dirty="0">
                <a:latin typeface="Times New Roman"/>
                <a:cs typeface="Times New Roman"/>
              </a:rPr>
              <a:t>for </a:t>
            </a:r>
            <a:r>
              <a:rPr sz="2400" spc="-5" dirty="0">
                <a:latin typeface="Times New Roman"/>
                <a:cs typeface="Times New Roman"/>
              </a:rPr>
              <a:t>the type </a:t>
            </a:r>
            <a:r>
              <a:rPr sz="2400" dirty="0">
                <a:latin typeface="Times New Roman"/>
                <a:cs typeface="Times New Roman"/>
              </a:rPr>
              <a:t>of </a:t>
            </a:r>
            <a:r>
              <a:rPr sz="2400" spc="-5" dirty="0">
                <a:latin typeface="Times New Roman"/>
                <a:cs typeface="Times New Roman"/>
              </a:rPr>
              <a:t>information </a:t>
            </a:r>
            <a:r>
              <a:rPr sz="2400" dirty="0">
                <a:latin typeface="Times New Roman"/>
                <a:cs typeface="Times New Roman"/>
              </a:rPr>
              <a:t>to </a:t>
            </a:r>
            <a:r>
              <a:rPr sz="2400" spc="-10" dirty="0">
                <a:latin typeface="Times New Roman"/>
                <a:cs typeface="Times New Roman"/>
              </a:rPr>
              <a:t>be </a:t>
            </a:r>
            <a:r>
              <a:rPr sz="2400" spc="-5" dirty="0">
                <a:latin typeface="Times New Roman"/>
                <a:cs typeface="Times New Roman"/>
              </a:rPr>
              <a:t>learned </a:t>
            </a:r>
            <a:r>
              <a:rPr sz="2400" dirty="0">
                <a:latin typeface="Times New Roman"/>
                <a:cs typeface="Times New Roman"/>
              </a:rPr>
              <a:t>is a </a:t>
            </a:r>
            <a:r>
              <a:rPr sz="2400" spc="-5" dirty="0">
                <a:latin typeface="Times New Roman"/>
                <a:cs typeface="Times New Roman"/>
              </a:rPr>
              <a:t>program, </a:t>
            </a:r>
            <a:r>
              <a:rPr sz="2400" dirty="0">
                <a:latin typeface="Times New Roman"/>
                <a:cs typeface="Times New Roman"/>
              </a:rPr>
              <a:t>or </a:t>
            </a:r>
            <a:r>
              <a:rPr sz="2400" spc="-5" dirty="0">
                <a:latin typeface="Times New Roman"/>
                <a:cs typeface="Times New Roman"/>
              </a:rPr>
              <a:t>function,  </a:t>
            </a:r>
            <a:r>
              <a:rPr sz="2400" dirty="0">
                <a:latin typeface="Times New Roman"/>
                <a:cs typeface="Times New Roman"/>
              </a:rPr>
              <a:t>that </a:t>
            </a:r>
            <a:r>
              <a:rPr sz="2400" spc="-5" dirty="0">
                <a:latin typeface="Times New Roman"/>
                <a:cs typeface="Times New Roman"/>
              </a:rPr>
              <a:t>chooses </a:t>
            </a:r>
            <a:r>
              <a:rPr sz="2400" dirty="0">
                <a:latin typeface="Times New Roman"/>
                <a:cs typeface="Times New Roman"/>
              </a:rPr>
              <a:t>the best </a:t>
            </a:r>
            <a:r>
              <a:rPr sz="2400" spc="-5" dirty="0">
                <a:latin typeface="Times New Roman"/>
                <a:cs typeface="Times New Roman"/>
              </a:rPr>
              <a:t>move </a:t>
            </a:r>
            <a:r>
              <a:rPr sz="2400" dirty="0">
                <a:latin typeface="Times New Roman"/>
                <a:cs typeface="Times New Roman"/>
              </a:rPr>
              <a:t>for any given board</a:t>
            </a:r>
            <a:r>
              <a:rPr sz="2400" spc="-45" dirty="0">
                <a:latin typeface="Times New Roman"/>
                <a:cs typeface="Times New Roman"/>
              </a:rPr>
              <a:t> </a:t>
            </a:r>
            <a:r>
              <a:rPr sz="2400" dirty="0">
                <a:latin typeface="Times New Roman"/>
                <a:cs typeface="Times New Roman"/>
              </a:rPr>
              <a:t>state.</a:t>
            </a:r>
          </a:p>
          <a:p>
            <a:pPr>
              <a:lnSpc>
                <a:spcPct val="100000"/>
              </a:lnSpc>
              <a:spcBef>
                <a:spcPts val="5"/>
              </a:spcBef>
            </a:pPr>
            <a:endParaRPr sz="2500" dirty="0">
              <a:latin typeface="Times New Roman"/>
              <a:cs typeface="Times New Roman"/>
            </a:endParaRPr>
          </a:p>
          <a:p>
            <a:pPr marL="12700">
              <a:lnSpc>
                <a:spcPct val="100000"/>
              </a:lnSpc>
              <a:tabLst>
                <a:tab pos="2576195" algn="l"/>
                <a:tab pos="7354570" algn="l"/>
              </a:tabLst>
            </a:pPr>
            <a:r>
              <a:rPr sz="2400" dirty="0">
                <a:latin typeface="Times New Roman"/>
                <a:cs typeface="Times New Roman"/>
              </a:rPr>
              <a:t>1. Let</a:t>
            </a:r>
            <a:r>
              <a:rPr sz="2400" spc="-10" dirty="0">
                <a:latin typeface="Times New Roman"/>
                <a:cs typeface="Times New Roman"/>
              </a:rPr>
              <a:t> </a:t>
            </a:r>
            <a:r>
              <a:rPr sz="2400" b="1" i="1" dirty="0">
                <a:latin typeface="Times New Roman"/>
                <a:cs typeface="Times New Roman"/>
              </a:rPr>
              <a:t>ChooseMove	</a:t>
            </a:r>
            <a:r>
              <a:rPr sz="2400" dirty="0">
                <a:latin typeface="Times New Roman"/>
                <a:cs typeface="Times New Roman"/>
              </a:rPr>
              <a:t>be the </a:t>
            </a:r>
            <a:r>
              <a:rPr sz="2400" spc="-10" dirty="0">
                <a:latin typeface="Times New Roman"/>
                <a:cs typeface="Times New Roman"/>
              </a:rPr>
              <a:t>target </a:t>
            </a:r>
            <a:r>
              <a:rPr sz="2400" dirty="0">
                <a:latin typeface="Times New Roman"/>
                <a:cs typeface="Times New Roman"/>
              </a:rPr>
              <a:t>function and</a:t>
            </a:r>
            <a:r>
              <a:rPr sz="2400" spc="-2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notation	is</a:t>
            </a:r>
          </a:p>
          <a:p>
            <a:pPr marL="927100">
              <a:lnSpc>
                <a:spcPct val="100000"/>
              </a:lnSpc>
              <a:tabLst>
                <a:tab pos="3620135" algn="l"/>
              </a:tabLst>
            </a:pPr>
            <a:r>
              <a:rPr sz="2400" b="1" i="1" spc="-5" dirty="0">
                <a:latin typeface="Times New Roman"/>
                <a:cs typeface="Times New Roman"/>
              </a:rPr>
              <a:t>ChooseMove</a:t>
            </a:r>
            <a:r>
              <a:rPr sz="2400" b="1" i="1" spc="10" dirty="0">
                <a:latin typeface="Times New Roman"/>
                <a:cs typeface="Times New Roman"/>
              </a:rPr>
              <a:t> </a:t>
            </a:r>
            <a:r>
              <a:rPr sz="2400" b="1" i="1" dirty="0">
                <a:latin typeface="Times New Roman"/>
                <a:cs typeface="Times New Roman"/>
              </a:rPr>
              <a:t>: B	</a:t>
            </a:r>
            <a:r>
              <a:rPr sz="2400" b="1" i="1" spc="-5" dirty="0">
                <a:latin typeface="Times New Roman"/>
                <a:cs typeface="Times New Roman"/>
              </a:rPr>
              <a:t>M</a:t>
            </a:r>
            <a:endParaRPr sz="2400" dirty="0">
              <a:latin typeface="Times New Roman"/>
              <a:cs typeface="Times New Roman"/>
            </a:endParaRPr>
          </a:p>
          <a:p>
            <a:pPr marL="12700" algn="just">
              <a:lnSpc>
                <a:spcPct val="100000"/>
              </a:lnSpc>
            </a:pPr>
            <a:r>
              <a:rPr sz="2400" spc="-5" dirty="0">
                <a:latin typeface="Times New Roman"/>
                <a:cs typeface="Times New Roman"/>
              </a:rPr>
              <a:t>which</a:t>
            </a:r>
            <a:r>
              <a:rPr sz="2400" spc="295" dirty="0">
                <a:latin typeface="Times New Roman"/>
                <a:cs typeface="Times New Roman"/>
              </a:rPr>
              <a:t> </a:t>
            </a:r>
            <a:r>
              <a:rPr sz="2400" spc="-5" dirty="0">
                <a:latin typeface="Times New Roman"/>
                <a:cs typeface="Times New Roman"/>
              </a:rPr>
              <a:t>indicate</a:t>
            </a:r>
            <a:r>
              <a:rPr sz="2400" spc="275" dirty="0">
                <a:latin typeface="Times New Roman"/>
                <a:cs typeface="Times New Roman"/>
              </a:rPr>
              <a:t> </a:t>
            </a:r>
            <a:r>
              <a:rPr sz="2400" spc="-5" dirty="0">
                <a:latin typeface="Times New Roman"/>
                <a:cs typeface="Times New Roman"/>
              </a:rPr>
              <a:t>that</a:t>
            </a:r>
            <a:r>
              <a:rPr sz="2400" spc="280" dirty="0">
                <a:latin typeface="Times New Roman"/>
                <a:cs typeface="Times New Roman"/>
              </a:rPr>
              <a:t> </a:t>
            </a:r>
            <a:r>
              <a:rPr sz="2400" spc="-5" dirty="0">
                <a:latin typeface="Times New Roman"/>
                <a:cs typeface="Times New Roman"/>
              </a:rPr>
              <a:t>this</a:t>
            </a:r>
            <a:r>
              <a:rPr sz="2400" spc="290" dirty="0">
                <a:latin typeface="Times New Roman"/>
                <a:cs typeface="Times New Roman"/>
              </a:rPr>
              <a:t> </a:t>
            </a:r>
            <a:r>
              <a:rPr sz="2400" spc="-5" dirty="0">
                <a:latin typeface="Times New Roman"/>
                <a:cs typeface="Times New Roman"/>
              </a:rPr>
              <a:t>function</a:t>
            </a:r>
            <a:r>
              <a:rPr sz="2400" spc="295" dirty="0">
                <a:latin typeface="Times New Roman"/>
                <a:cs typeface="Times New Roman"/>
              </a:rPr>
              <a:t> </a:t>
            </a:r>
            <a:r>
              <a:rPr sz="2400" spc="-5" dirty="0">
                <a:latin typeface="Times New Roman"/>
                <a:cs typeface="Times New Roman"/>
              </a:rPr>
              <a:t>accepts</a:t>
            </a:r>
            <a:r>
              <a:rPr sz="2400" spc="300" dirty="0">
                <a:latin typeface="Times New Roman"/>
                <a:cs typeface="Times New Roman"/>
              </a:rPr>
              <a:t> </a:t>
            </a:r>
            <a:r>
              <a:rPr sz="2400" dirty="0">
                <a:latin typeface="Times New Roman"/>
                <a:cs typeface="Times New Roman"/>
              </a:rPr>
              <a:t>as</a:t>
            </a:r>
            <a:r>
              <a:rPr sz="2400" spc="280" dirty="0">
                <a:latin typeface="Times New Roman"/>
                <a:cs typeface="Times New Roman"/>
              </a:rPr>
              <a:t> </a:t>
            </a:r>
            <a:r>
              <a:rPr sz="2400" spc="-5" dirty="0">
                <a:latin typeface="Times New Roman"/>
                <a:cs typeface="Times New Roman"/>
              </a:rPr>
              <a:t>input</a:t>
            </a:r>
            <a:r>
              <a:rPr sz="2400" spc="300" dirty="0">
                <a:latin typeface="Times New Roman"/>
                <a:cs typeface="Times New Roman"/>
              </a:rPr>
              <a:t> </a:t>
            </a:r>
            <a:r>
              <a:rPr sz="2400" dirty="0">
                <a:latin typeface="Times New Roman"/>
                <a:cs typeface="Times New Roman"/>
              </a:rPr>
              <a:t>any</a:t>
            </a:r>
            <a:r>
              <a:rPr sz="2400" spc="275" dirty="0">
                <a:latin typeface="Times New Roman"/>
                <a:cs typeface="Times New Roman"/>
              </a:rPr>
              <a:t> </a:t>
            </a:r>
            <a:r>
              <a:rPr sz="2400" spc="-5" dirty="0">
                <a:latin typeface="Times New Roman"/>
                <a:cs typeface="Times New Roman"/>
              </a:rPr>
              <a:t>board</a:t>
            </a:r>
            <a:r>
              <a:rPr sz="2400" spc="295" dirty="0">
                <a:latin typeface="Times New Roman"/>
                <a:cs typeface="Times New Roman"/>
              </a:rPr>
              <a:t> </a:t>
            </a:r>
            <a:r>
              <a:rPr sz="2400" spc="-5" dirty="0">
                <a:latin typeface="Times New Roman"/>
                <a:cs typeface="Times New Roman"/>
              </a:rPr>
              <a:t>from</a:t>
            </a:r>
            <a:r>
              <a:rPr sz="2400" spc="275" dirty="0">
                <a:latin typeface="Times New Roman"/>
                <a:cs typeface="Times New Roman"/>
              </a:rPr>
              <a:t> </a:t>
            </a:r>
            <a:r>
              <a:rPr sz="2400" dirty="0">
                <a:latin typeface="Times New Roman"/>
                <a:cs typeface="Times New Roman"/>
              </a:rPr>
              <a:t>the</a:t>
            </a:r>
            <a:r>
              <a:rPr sz="2400" spc="295" dirty="0">
                <a:latin typeface="Times New Roman"/>
                <a:cs typeface="Times New Roman"/>
              </a:rPr>
              <a:t> </a:t>
            </a:r>
            <a:r>
              <a:rPr sz="2400" dirty="0">
                <a:latin typeface="Times New Roman"/>
                <a:cs typeface="Times New Roman"/>
              </a:rPr>
              <a:t>set</a:t>
            </a:r>
            <a:r>
              <a:rPr sz="2400" spc="300" dirty="0">
                <a:latin typeface="Times New Roman"/>
                <a:cs typeface="Times New Roman"/>
              </a:rPr>
              <a:t> </a:t>
            </a:r>
            <a:r>
              <a:rPr sz="2400" spc="-5" dirty="0">
                <a:latin typeface="Times New Roman"/>
                <a:cs typeface="Times New Roman"/>
              </a:rPr>
              <a:t>of</a:t>
            </a:r>
            <a:r>
              <a:rPr sz="2400" spc="270" dirty="0">
                <a:latin typeface="Times New Roman"/>
                <a:cs typeface="Times New Roman"/>
              </a:rPr>
              <a:t> </a:t>
            </a:r>
            <a:r>
              <a:rPr sz="2400" spc="-5" dirty="0">
                <a:latin typeface="Times New Roman"/>
                <a:cs typeface="Times New Roman"/>
              </a:rPr>
              <a:t>legal</a:t>
            </a:r>
            <a:endParaRPr sz="2400" dirty="0">
              <a:latin typeface="Times New Roman"/>
              <a:cs typeface="Times New Roman"/>
            </a:endParaRPr>
          </a:p>
          <a:p>
            <a:pPr marL="12700" algn="just">
              <a:lnSpc>
                <a:spcPct val="100000"/>
              </a:lnSpc>
              <a:spcBef>
                <a:spcPts val="5"/>
              </a:spcBef>
            </a:pPr>
            <a:r>
              <a:rPr sz="2400" dirty="0">
                <a:latin typeface="Times New Roman"/>
                <a:cs typeface="Times New Roman"/>
              </a:rPr>
              <a:t>board states B and produces as output </a:t>
            </a:r>
            <a:r>
              <a:rPr sz="2400" spc="-5" dirty="0">
                <a:latin typeface="Times New Roman"/>
                <a:cs typeface="Times New Roman"/>
              </a:rPr>
              <a:t>some move </a:t>
            </a:r>
            <a:r>
              <a:rPr sz="2400" dirty="0">
                <a:latin typeface="Times New Roman"/>
                <a:cs typeface="Times New Roman"/>
              </a:rPr>
              <a:t>from the set of legal </a:t>
            </a:r>
            <a:r>
              <a:rPr sz="2400" spc="-5" dirty="0">
                <a:latin typeface="Times New Roman"/>
                <a:cs typeface="Times New Roman"/>
              </a:rPr>
              <a:t>moves</a:t>
            </a:r>
            <a:r>
              <a:rPr sz="2400" spc="-100" dirty="0">
                <a:latin typeface="Times New Roman"/>
                <a:cs typeface="Times New Roman"/>
              </a:rPr>
              <a:t> </a:t>
            </a:r>
            <a:r>
              <a:rPr sz="2400" spc="-5" dirty="0">
                <a:latin typeface="Times New Roman"/>
                <a:cs typeface="Times New Roman"/>
              </a:rPr>
              <a:t>M.</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12700" marR="5080" algn="just">
              <a:lnSpc>
                <a:spcPct val="100000"/>
              </a:lnSpc>
            </a:pPr>
            <a:r>
              <a:rPr sz="2400" b="1" i="1" dirty="0">
                <a:latin typeface="Times New Roman"/>
                <a:cs typeface="Times New Roman"/>
              </a:rPr>
              <a:t>ChooseMove </a:t>
            </a:r>
            <a:r>
              <a:rPr sz="2400" dirty="0">
                <a:latin typeface="Times New Roman"/>
                <a:cs typeface="Times New Roman"/>
              </a:rPr>
              <a:t>is an </a:t>
            </a:r>
            <a:r>
              <a:rPr sz="2400" spc="-5" dirty="0">
                <a:latin typeface="Times New Roman"/>
                <a:cs typeface="Times New Roman"/>
              </a:rPr>
              <a:t>choice for </a:t>
            </a:r>
            <a:r>
              <a:rPr sz="2400" dirty="0">
                <a:latin typeface="Times New Roman"/>
                <a:cs typeface="Times New Roman"/>
              </a:rPr>
              <a:t>the </a:t>
            </a:r>
            <a:r>
              <a:rPr sz="2400" spc="-10" dirty="0">
                <a:latin typeface="Times New Roman"/>
                <a:cs typeface="Times New Roman"/>
              </a:rPr>
              <a:t>target </a:t>
            </a:r>
            <a:r>
              <a:rPr sz="2400" spc="-5" dirty="0">
                <a:latin typeface="Times New Roman"/>
                <a:cs typeface="Times New Roman"/>
              </a:rPr>
              <a:t>function </a:t>
            </a:r>
            <a:r>
              <a:rPr sz="2400" dirty="0">
                <a:latin typeface="Times New Roman"/>
                <a:cs typeface="Times New Roman"/>
              </a:rPr>
              <a:t>in </a:t>
            </a:r>
            <a:r>
              <a:rPr sz="2400" spc="-5" dirty="0">
                <a:latin typeface="Times New Roman"/>
                <a:cs typeface="Times New Roman"/>
              </a:rPr>
              <a:t>checkers example, but this  </a:t>
            </a:r>
            <a:r>
              <a:rPr sz="2400" dirty="0">
                <a:latin typeface="Times New Roman"/>
                <a:cs typeface="Times New Roman"/>
              </a:rPr>
              <a:t>function </a:t>
            </a:r>
            <a:r>
              <a:rPr sz="2400" spc="-5" dirty="0">
                <a:latin typeface="Times New Roman"/>
                <a:cs typeface="Times New Roman"/>
              </a:rPr>
              <a:t>will </a:t>
            </a:r>
            <a:r>
              <a:rPr sz="2400" dirty="0">
                <a:latin typeface="Times New Roman"/>
                <a:cs typeface="Times New Roman"/>
              </a:rPr>
              <a:t>turn </a:t>
            </a:r>
            <a:r>
              <a:rPr sz="2400" spc="-5" dirty="0">
                <a:latin typeface="Times New Roman"/>
                <a:cs typeface="Times New Roman"/>
              </a:rPr>
              <a:t>out </a:t>
            </a:r>
            <a:r>
              <a:rPr sz="2400" dirty="0">
                <a:latin typeface="Times New Roman"/>
                <a:cs typeface="Times New Roman"/>
              </a:rPr>
              <a:t>to be very </a:t>
            </a:r>
            <a:r>
              <a:rPr sz="2400" spc="-10" dirty="0">
                <a:latin typeface="Times New Roman"/>
                <a:cs typeface="Times New Roman"/>
              </a:rPr>
              <a:t>difficult </a:t>
            </a:r>
            <a:r>
              <a:rPr sz="2400" dirty="0">
                <a:latin typeface="Times New Roman"/>
                <a:cs typeface="Times New Roman"/>
              </a:rPr>
              <a:t>to learn given </a:t>
            </a:r>
            <a:r>
              <a:rPr sz="2400" spc="-5" dirty="0">
                <a:latin typeface="Times New Roman"/>
                <a:cs typeface="Times New Roman"/>
              </a:rPr>
              <a:t>the </a:t>
            </a:r>
            <a:r>
              <a:rPr sz="2400" spc="-10" dirty="0">
                <a:latin typeface="Times New Roman"/>
                <a:cs typeface="Times New Roman"/>
              </a:rPr>
              <a:t>kind </a:t>
            </a:r>
            <a:r>
              <a:rPr sz="2400" dirty="0">
                <a:latin typeface="Times New Roman"/>
                <a:cs typeface="Times New Roman"/>
              </a:rPr>
              <a:t>of </a:t>
            </a:r>
            <a:r>
              <a:rPr sz="2400" spc="-5" dirty="0">
                <a:latin typeface="Times New Roman"/>
                <a:cs typeface="Times New Roman"/>
              </a:rPr>
              <a:t>indirect training  </a:t>
            </a:r>
            <a:r>
              <a:rPr sz="2400" dirty="0">
                <a:latin typeface="Times New Roman"/>
                <a:cs typeface="Times New Roman"/>
              </a:rPr>
              <a:t>experience available to our</a:t>
            </a:r>
            <a:r>
              <a:rPr sz="2400" spc="-90" dirty="0">
                <a:latin typeface="Times New Roman"/>
                <a:cs typeface="Times New Roman"/>
              </a:rPr>
              <a:t> </a:t>
            </a:r>
            <a:r>
              <a:rPr sz="2400" dirty="0">
                <a:latin typeface="Times New Roman"/>
                <a:cs typeface="Times New Roman"/>
              </a:rPr>
              <a:t>system</a:t>
            </a:r>
          </a:p>
        </p:txBody>
      </p:sp>
      <p:sp>
        <p:nvSpPr>
          <p:cNvPr id="3" name="object 3"/>
          <p:cNvSpPr/>
          <p:nvPr/>
        </p:nvSpPr>
        <p:spPr>
          <a:xfrm>
            <a:off x="4191000" y="3294405"/>
            <a:ext cx="457200" cy="103505"/>
          </a:xfrm>
          <a:custGeom>
            <a:avLst/>
            <a:gdLst/>
            <a:ahLst/>
            <a:cxnLst/>
            <a:rect l="l" t="t" r="r" b="b"/>
            <a:pathLst>
              <a:path w="457200" h="103505">
                <a:moveTo>
                  <a:pt x="421211" y="58197"/>
                </a:moveTo>
                <a:lnTo>
                  <a:pt x="362071" y="92445"/>
                </a:lnTo>
                <a:lnTo>
                  <a:pt x="361066" y="96255"/>
                </a:lnTo>
                <a:lnTo>
                  <a:pt x="362833" y="99303"/>
                </a:lnTo>
                <a:lnTo>
                  <a:pt x="364479" y="102351"/>
                </a:lnTo>
                <a:lnTo>
                  <a:pt x="368442" y="103357"/>
                </a:lnTo>
                <a:lnTo>
                  <a:pt x="446256" y="58277"/>
                </a:lnTo>
                <a:lnTo>
                  <a:pt x="421211" y="58197"/>
                </a:lnTo>
                <a:close/>
              </a:path>
              <a:path w="457200" h="103505">
                <a:moveTo>
                  <a:pt x="432092" y="51896"/>
                </a:moveTo>
                <a:lnTo>
                  <a:pt x="421211" y="58197"/>
                </a:lnTo>
                <a:lnTo>
                  <a:pt x="444642" y="58277"/>
                </a:lnTo>
                <a:lnTo>
                  <a:pt x="444642" y="57393"/>
                </a:lnTo>
                <a:lnTo>
                  <a:pt x="441441" y="57393"/>
                </a:lnTo>
                <a:lnTo>
                  <a:pt x="432092" y="51896"/>
                </a:lnTo>
                <a:close/>
              </a:path>
              <a:path w="457200" h="103505">
                <a:moveTo>
                  <a:pt x="368808" y="0"/>
                </a:moveTo>
                <a:lnTo>
                  <a:pt x="364876" y="1005"/>
                </a:lnTo>
                <a:lnTo>
                  <a:pt x="363108" y="4053"/>
                </a:lnTo>
                <a:lnTo>
                  <a:pt x="361309" y="7101"/>
                </a:lnTo>
                <a:lnTo>
                  <a:pt x="362346" y="10911"/>
                </a:lnTo>
                <a:lnTo>
                  <a:pt x="421243" y="45517"/>
                </a:lnTo>
                <a:lnTo>
                  <a:pt x="444642" y="45598"/>
                </a:lnTo>
                <a:lnTo>
                  <a:pt x="444642" y="58277"/>
                </a:lnTo>
                <a:lnTo>
                  <a:pt x="446256" y="58277"/>
                </a:lnTo>
                <a:lnTo>
                  <a:pt x="457200" y="51937"/>
                </a:lnTo>
                <a:lnTo>
                  <a:pt x="368808" y="0"/>
                </a:lnTo>
                <a:close/>
              </a:path>
              <a:path w="457200" h="103505">
                <a:moveTo>
                  <a:pt x="0" y="44074"/>
                </a:moveTo>
                <a:lnTo>
                  <a:pt x="0" y="56753"/>
                </a:lnTo>
                <a:lnTo>
                  <a:pt x="421211" y="58197"/>
                </a:lnTo>
                <a:lnTo>
                  <a:pt x="432092" y="51896"/>
                </a:lnTo>
                <a:lnTo>
                  <a:pt x="421243" y="45517"/>
                </a:lnTo>
                <a:lnTo>
                  <a:pt x="0" y="44074"/>
                </a:lnTo>
                <a:close/>
              </a:path>
              <a:path w="457200" h="103505">
                <a:moveTo>
                  <a:pt x="441441" y="46482"/>
                </a:moveTo>
                <a:lnTo>
                  <a:pt x="432092" y="51896"/>
                </a:lnTo>
                <a:lnTo>
                  <a:pt x="441441" y="57393"/>
                </a:lnTo>
                <a:lnTo>
                  <a:pt x="441441" y="46482"/>
                </a:lnTo>
                <a:close/>
              </a:path>
              <a:path w="457200" h="103505">
                <a:moveTo>
                  <a:pt x="444642" y="46482"/>
                </a:moveTo>
                <a:lnTo>
                  <a:pt x="441441" y="46482"/>
                </a:lnTo>
                <a:lnTo>
                  <a:pt x="441441" y="57393"/>
                </a:lnTo>
                <a:lnTo>
                  <a:pt x="444642" y="57393"/>
                </a:lnTo>
                <a:lnTo>
                  <a:pt x="444642" y="46482"/>
                </a:lnTo>
                <a:close/>
              </a:path>
              <a:path w="457200" h="103505">
                <a:moveTo>
                  <a:pt x="421243" y="45517"/>
                </a:moveTo>
                <a:lnTo>
                  <a:pt x="432092" y="51896"/>
                </a:lnTo>
                <a:lnTo>
                  <a:pt x="441441" y="46482"/>
                </a:lnTo>
                <a:lnTo>
                  <a:pt x="444642" y="46482"/>
                </a:lnTo>
                <a:lnTo>
                  <a:pt x="444642" y="45598"/>
                </a:lnTo>
                <a:lnTo>
                  <a:pt x="421243" y="45517"/>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26</a:t>
            </a:fld>
            <a:endParaRPr dirty="0"/>
          </a:p>
        </p:txBody>
      </p:sp>
      <p:sp>
        <p:nvSpPr>
          <p:cNvPr id="6" name="Rectangle 5">
            <a:extLst>
              <a:ext uri="{FF2B5EF4-FFF2-40B4-BE49-F238E27FC236}">
                <a16:creationId xmlns:a16="http://schemas.microsoft.com/office/drawing/2014/main" id="{57B50949-9993-4880-A3C5-F31A467ECBFF}"/>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D6424E9-E6F9-4A3B-8D71-8A7FEFDFC446}"/>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41454A0E-504D-42AA-BA0C-5C7D73B8C3B2}"/>
              </a:ext>
            </a:extLst>
          </p:cNvPr>
          <p:cNvSpPr txBox="1">
            <a:spLocks/>
          </p:cNvSpPr>
          <p:nvPr/>
        </p:nvSpPr>
        <p:spPr>
          <a:xfrm>
            <a:off x="533400" y="306437"/>
            <a:ext cx="7757795" cy="696595"/>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GB" sz="4400" kern="0">
                <a:solidFill>
                  <a:sysClr val="windowText" lastClr="000000"/>
                </a:solidFill>
              </a:rPr>
              <a:t>2. </a:t>
            </a:r>
            <a:r>
              <a:rPr lang="en-GB" sz="4400" kern="0" spc="-5">
                <a:solidFill>
                  <a:sysClr val="windowText" lastClr="000000"/>
                </a:solidFill>
              </a:rPr>
              <a:t>Choosing </a:t>
            </a:r>
            <a:r>
              <a:rPr lang="en-GB" sz="4400" kern="0">
                <a:solidFill>
                  <a:sysClr val="windowText" lastClr="000000"/>
                </a:solidFill>
              </a:rPr>
              <a:t>the Target</a:t>
            </a:r>
            <a:r>
              <a:rPr lang="en-GB" sz="4400" kern="0" spc="-90">
                <a:solidFill>
                  <a:sysClr val="windowText" lastClr="000000"/>
                </a:solidFill>
              </a:rPr>
              <a:t> </a:t>
            </a:r>
            <a:r>
              <a:rPr lang="en-GB" sz="4400" kern="0" spc="-5">
                <a:solidFill>
                  <a:sysClr val="windowText" lastClr="000000"/>
                </a:solidFill>
              </a:rPr>
              <a:t>Function</a:t>
            </a:r>
            <a:endParaRPr lang="en-GB" sz="4400" kern="0" dirty="0">
              <a:solidFill>
                <a:sysClr val="windowText" lastClr="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11834" y="2133601"/>
            <a:ext cx="10274300" cy="3352200"/>
          </a:xfrm>
          <a:prstGeom prst="rect">
            <a:avLst/>
          </a:prstGeom>
        </p:spPr>
        <p:txBody>
          <a:bodyPr vert="horz" wrap="square" lIns="0" tIns="12700" rIns="0" bIns="0" rtlCol="0">
            <a:spAutoFit/>
          </a:bodyPr>
          <a:lstStyle/>
          <a:p>
            <a:pPr marL="12700" marR="132715" algn="just">
              <a:lnSpc>
                <a:spcPct val="100000"/>
              </a:lnSpc>
              <a:spcBef>
                <a:spcPts val="100"/>
              </a:spcBef>
            </a:pPr>
            <a:r>
              <a:rPr sz="2400" dirty="0">
                <a:latin typeface="Times New Roman"/>
                <a:cs typeface="Times New Roman"/>
              </a:rPr>
              <a:t>2. </a:t>
            </a:r>
            <a:r>
              <a:rPr sz="2400" spc="-5" dirty="0">
                <a:latin typeface="Times New Roman"/>
                <a:cs typeface="Times New Roman"/>
              </a:rPr>
              <a:t>An alternative </a:t>
            </a:r>
            <a:r>
              <a:rPr sz="2400" spc="-10" dirty="0">
                <a:latin typeface="Times New Roman"/>
                <a:cs typeface="Times New Roman"/>
              </a:rPr>
              <a:t>target </a:t>
            </a:r>
            <a:r>
              <a:rPr sz="2400" dirty="0">
                <a:latin typeface="Times New Roman"/>
                <a:cs typeface="Times New Roman"/>
              </a:rPr>
              <a:t>function is an </a:t>
            </a:r>
            <a:r>
              <a:rPr sz="2400" b="1" i="1" dirty="0">
                <a:latin typeface="Times New Roman"/>
                <a:cs typeface="Times New Roman"/>
              </a:rPr>
              <a:t>evaluation function </a:t>
            </a:r>
            <a:r>
              <a:rPr sz="2400" dirty="0">
                <a:latin typeface="Times New Roman"/>
                <a:cs typeface="Times New Roman"/>
              </a:rPr>
              <a:t>that assigns a</a:t>
            </a:r>
            <a:r>
              <a:rPr sz="2400" spc="-250" dirty="0">
                <a:latin typeface="Times New Roman"/>
                <a:cs typeface="Times New Roman"/>
              </a:rPr>
              <a:t> </a:t>
            </a:r>
            <a:r>
              <a:rPr sz="2400" b="1" i="1" dirty="0">
                <a:latin typeface="Times New Roman"/>
                <a:cs typeface="Times New Roman"/>
              </a:rPr>
              <a:t>numerical  score </a:t>
            </a:r>
            <a:r>
              <a:rPr sz="2400" dirty="0">
                <a:latin typeface="Times New Roman"/>
                <a:cs typeface="Times New Roman"/>
              </a:rPr>
              <a:t>to any given board</a:t>
            </a:r>
            <a:r>
              <a:rPr sz="2400" spc="-45" dirty="0">
                <a:latin typeface="Times New Roman"/>
                <a:cs typeface="Times New Roman"/>
              </a:rPr>
              <a:t> </a:t>
            </a:r>
            <a:r>
              <a:rPr sz="2400" dirty="0">
                <a:latin typeface="Times New Roman"/>
                <a:cs typeface="Times New Roman"/>
              </a:rPr>
              <a:t>state</a:t>
            </a:r>
          </a:p>
          <a:p>
            <a:pPr marL="12700" algn="just">
              <a:lnSpc>
                <a:spcPct val="100000"/>
              </a:lnSpc>
            </a:pPr>
            <a:r>
              <a:rPr sz="2400" dirty="0">
                <a:latin typeface="Times New Roman"/>
                <a:cs typeface="Times New Roman"/>
              </a:rPr>
              <a:t>Let the </a:t>
            </a:r>
            <a:r>
              <a:rPr sz="2400" spc="-10" dirty="0">
                <a:latin typeface="Times New Roman"/>
                <a:cs typeface="Times New Roman"/>
              </a:rPr>
              <a:t>target </a:t>
            </a:r>
            <a:r>
              <a:rPr sz="2400" dirty="0">
                <a:latin typeface="Times New Roman"/>
                <a:cs typeface="Times New Roman"/>
              </a:rPr>
              <a:t>function </a:t>
            </a:r>
            <a:r>
              <a:rPr sz="2400" spc="-5" dirty="0">
                <a:latin typeface="Times New Roman"/>
                <a:cs typeface="Times New Roman"/>
              </a:rPr>
              <a:t>V </a:t>
            </a:r>
            <a:r>
              <a:rPr sz="2400" dirty="0">
                <a:latin typeface="Times New Roman"/>
                <a:cs typeface="Times New Roman"/>
              </a:rPr>
              <a:t>and the</a:t>
            </a:r>
            <a:r>
              <a:rPr sz="2400" spc="-170" dirty="0">
                <a:latin typeface="Times New Roman"/>
                <a:cs typeface="Times New Roman"/>
              </a:rPr>
              <a:t> </a:t>
            </a:r>
            <a:r>
              <a:rPr sz="2400" dirty="0">
                <a:latin typeface="Times New Roman"/>
                <a:cs typeface="Times New Roman"/>
              </a:rPr>
              <a:t>notation</a:t>
            </a:r>
          </a:p>
          <a:p>
            <a:pPr algn="just">
              <a:lnSpc>
                <a:spcPct val="100000"/>
              </a:lnSpc>
              <a:tabLst>
                <a:tab pos="1263650" algn="l"/>
              </a:tabLst>
            </a:pPr>
            <a:r>
              <a:rPr sz="2400" b="1" i="1" dirty="0">
                <a:latin typeface="Times New Roman"/>
                <a:cs typeface="Times New Roman"/>
              </a:rPr>
              <a:t>V</a:t>
            </a:r>
            <a:r>
              <a:rPr sz="2400" b="1" i="1" spc="-45" dirty="0">
                <a:latin typeface="Times New Roman"/>
                <a:cs typeface="Times New Roman"/>
              </a:rPr>
              <a:t> </a:t>
            </a:r>
            <a:r>
              <a:rPr sz="2400" b="1" i="1" dirty="0">
                <a:latin typeface="Times New Roman"/>
                <a:cs typeface="Times New Roman"/>
              </a:rPr>
              <a:t>:</a:t>
            </a:r>
            <a:r>
              <a:rPr sz="2400" b="1" i="1" spc="-10" dirty="0">
                <a:latin typeface="Times New Roman"/>
                <a:cs typeface="Times New Roman"/>
              </a:rPr>
              <a:t> </a:t>
            </a:r>
            <a:r>
              <a:rPr sz="2400" b="1" i="1" dirty="0">
                <a:latin typeface="Times New Roman"/>
                <a:cs typeface="Times New Roman"/>
              </a:rPr>
              <a:t>B	R</a:t>
            </a:r>
            <a:endParaRPr sz="2400" dirty="0">
              <a:latin typeface="Times New Roman"/>
              <a:cs typeface="Times New Roman"/>
            </a:endParaRPr>
          </a:p>
          <a:p>
            <a:pPr marL="12700" algn="just">
              <a:lnSpc>
                <a:spcPct val="100000"/>
              </a:lnSpc>
            </a:pPr>
            <a:r>
              <a:rPr sz="2400" dirty="0">
                <a:latin typeface="Times New Roman"/>
                <a:cs typeface="Times New Roman"/>
              </a:rPr>
              <a:t>which denote that </a:t>
            </a:r>
            <a:r>
              <a:rPr sz="2400" spc="-5" dirty="0">
                <a:latin typeface="Times New Roman"/>
                <a:cs typeface="Times New Roman"/>
              </a:rPr>
              <a:t>V maps </a:t>
            </a:r>
            <a:r>
              <a:rPr sz="2400" dirty="0">
                <a:latin typeface="Times New Roman"/>
                <a:cs typeface="Times New Roman"/>
              </a:rPr>
              <a:t>any legal board state from the set B to </a:t>
            </a:r>
            <a:r>
              <a:rPr sz="2400" spc="-5" dirty="0">
                <a:latin typeface="Times New Roman"/>
                <a:cs typeface="Times New Roman"/>
              </a:rPr>
              <a:t>some </a:t>
            </a:r>
            <a:r>
              <a:rPr sz="2400" dirty="0">
                <a:latin typeface="Times New Roman"/>
                <a:cs typeface="Times New Roman"/>
              </a:rPr>
              <a:t>real</a:t>
            </a:r>
            <a:r>
              <a:rPr sz="2400" spc="-240" dirty="0">
                <a:latin typeface="Times New Roman"/>
                <a:cs typeface="Times New Roman"/>
              </a:rPr>
              <a:t> </a:t>
            </a:r>
            <a:r>
              <a:rPr sz="2400" dirty="0">
                <a:latin typeface="Times New Roman"/>
                <a:cs typeface="Times New Roman"/>
              </a:rPr>
              <a:t>value</a:t>
            </a:r>
          </a:p>
          <a:p>
            <a:pPr algn="just">
              <a:lnSpc>
                <a:spcPct val="100000"/>
              </a:lnSpc>
              <a:spcBef>
                <a:spcPts val="5"/>
              </a:spcBef>
            </a:pPr>
            <a:endParaRPr sz="2500" dirty="0">
              <a:latin typeface="Times New Roman"/>
              <a:cs typeface="Times New Roman"/>
            </a:endParaRPr>
          </a:p>
          <a:p>
            <a:pPr marL="18415" marR="5080" indent="-6350" algn="just">
              <a:lnSpc>
                <a:spcPct val="100000"/>
              </a:lnSpc>
            </a:pPr>
            <a:r>
              <a:rPr sz="2400" spc="-110" dirty="0">
                <a:latin typeface="Times New Roman"/>
                <a:cs typeface="Times New Roman"/>
              </a:rPr>
              <a:t>We </a:t>
            </a:r>
            <a:r>
              <a:rPr sz="2400" dirty="0">
                <a:latin typeface="Times New Roman"/>
                <a:cs typeface="Times New Roman"/>
              </a:rPr>
              <a:t>intend </a:t>
            </a:r>
            <a:r>
              <a:rPr sz="2400" spc="-5" dirty="0">
                <a:latin typeface="Times New Roman"/>
                <a:cs typeface="Times New Roman"/>
              </a:rPr>
              <a:t>for this </a:t>
            </a:r>
            <a:r>
              <a:rPr sz="2400" spc="-15" dirty="0">
                <a:latin typeface="Times New Roman"/>
                <a:cs typeface="Times New Roman"/>
              </a:rPr>
              <a:t>target </a:t>
            </a:r>
            <a:r>
              <a:rPr sz="2400" spc="-5" dirty="0">
                <a:latin typeface="Times New Roman"/>
                <a:cs typeface="Times New Roman"/>
              </a:rPr>
              <a:t>function </a:t>
            </a:r>
            <a:r>
              <a:rPr sz="2400" dirty="0">
                <a:latin typeface="Times New Roman"/>
                <a:cs typeface="Times New Roman"/>
              </a:rPr>
              <a:t>V to </a:t>
            </a:r>
            <a:r>
              <a:rPr sz="2400" spc="-5" dirty="0">
                <a:latin typeface="Times New Roman"/>
                <a:cs typeface="Times New Roman"/>
              </a:rPr>
              <a:t>assign higher </a:t>
            </a:r>
            <a:r>
              <a:rPr sz="2400" dirty="0">
                <a:latin typeface="Times New Roman"/>
                <a:cs typeface="Times New Roman"/>
              </a:rPr>
              <a:t>scores to </a:t>
            </a:r>
            <a:r>
              <a:rPr sz="2400" spc="-5" dirty="0">
                <a:latin typeface="Times New Roman"/>
                <a:cs typeface="Times New Roman"/>
              </a:rPr>
              <a:t>better </a:t>
            </a:r>
            <a:r>
              <a:rPr sz="2400" dirty="0">
                <a:latin typeface="Times New Roman"/>
                <a:cs typeface="Times New Roman"/>
              </a:rPr>
              <a:t>board states. </a:t>
            </a:r>
            <a:r>
              <a:rPr sz="2400" spc="-10" dirty="0">
                <a:latin typeface="Times New Roman"/>
                <a:cs typeface="Times New Roman"/>
              </a:rPr>
              <a:t>If  </a:t>
            </a:r>
            <a:r>
              <a:rPr sz="2400" dirty="0">
                <a:latin typeface="Times New Roman"/>
                <a:cs typeface="Times New Roman"/>
              </a:rPr>
              <a:t>the </a:t>
            </a:r>
            <a:r>
              <a:rPr sz="2400" spc="-5" dirty="0">
                <a:latin typeface="Times New Roman"/>
                <a:cs typeface="Times New Roman"/>
              </a:rPr>
              <a:t>system can successfully learn such </a:t>
            </a:r>
            <a:r>
              <a:rPr sz="2400" dirty="0">
                <a:latin typeface="Times New Roman"/>
                <a:cs typeface="Times New Roman"/>
              </a:rPr>
              <a:t>a </a:t>
            </a:r>
            <a:r>
              <a:rPr sz="2400" spc="-10" dirty="0">
                <a:latin typeface="Times New Roman"/>
                <a:cs typeface="Times New Roman"/>
              </a:rPr>
              <a:t>target </a:t>
            </a:r>
            <a:r>
              <a:rPr sz="2400" spc="-5" dirty="0">
                <a:latin typeface="Times New Roman"/>
                <a:cs typeface="Times New Roman"/>
              </a:rPr>
              <a:t>function </a:t>
            </a:r>
            <a:r>
              <a:rPr sz="2400" spc="-165" dirty="0">
                <a:latin typeface="Times New Roman"/>
                <a:cs typeface="Times New Roman"/>
              </a:rPr>
              <a:t>V, </a:t>
            </a:r>
            <a:r>
              <a:rPr sz="2400" dirty="0">
                <a:latin typeface="Times New Roman"/>
                <a:cs typeface="Times New Roman"/>
              </a:rPr>
              <a:t>then </a:t>
            </a:r>
            <a:r>
              <a:rPr sz="2400" spc="-5" dirty="0">
                <a:latin typeface="Times New Roman"/>
                <a:cs typeface="Times New Roman"/>
              </a:rPr>
              <a:t>it can easily </a:t>
            </a:r>
            <a:r>
              <a:rPr sz="2400" dirty="0">
                <a:latin typeface="Times New Roman"/>
                <a:cs typeface="Times New Roman"/>
              </a:rPr>
              <a:t>use </a:t>
            </a:r>
            <a:r>
              <a:rPr sz="2400" spc="-5" dirty="0">
                <a:latin typeface="Times New Roman"/>
                <a:cs typeface="Times New Roman"/>
              </a:rPr>
              <a:t>it </a:t>
            </a:r>
            <a:r>
              <a:rPr sz="2400" spc="-10" dirty="0">
                <a:latin typeface="Times New Roman"/>
                <a:cs typeface="Times New Roman"/>
              </a:rPr>
              <a:t>to  </a:t>
            </a:r>
            <a:r>
              <a:rPr sz="2400" dirty="0">
                <a:latin typeface="Times New Roman"/>
                <a:cs typeface="Times New Roman"/>
              </a:rPr>
              <a:t>select the best </a:t>
            </a:r>
            <a:r>
              <a:rPr sz="2400" spc="-5" dirty="0">
                <a:latin typeface="Times New Roman"/>
                <a:cs typeface="Times New Roman"/>
              </a:rPr>
              <a:t>move </a:t>
            </a:r>
            <a:r>
              <a:rPr sz="2400" dirty="0">
                <a:latin typeface="Times New Roman"/>
                <a:cs typeface="Times New Roman"/>
              </a:rPr>
              <a:t>from any current board</a:t>
            </a:r>
            <a:r>
              <a:rPr sz="2400" spc="-85" dirty="0">
                <a:latin typeface="Times New Roman"/>
                <a:cs typeface="Times New Roman"/>
              </a:rPr>
              <a:t> </a:t>
            </a:r>
            <a:r>
              <a:rPr sz="2400" dirty="0">
                <a:latin typeface="Times New Roman"/>
                <a:cs typeface="Times New Roman"/>
              </a:rPr>
              <a:t>position.</a:t>
            </a:r>
          </a:p>
        </p:txBody>
      </p:sp>
      <p:sp>
        <p:nvSpPr>
          <p:cNvPr id="3" name="object 3"/>
          <p:cNvSpPr/>
          <p:nvPr/>
        </p:nvSpPr>
        <p:spPr>
          <a:xfrm>
            <a:off x="1981200" y="3380109"/>
            <a:ext cx="457200" cy="103505"/>
          </a:xfrm>
          <a:custGeom>
            <a:avLst/>
            <a:gdLst/>
            <a:ahLst/>
            <a:cxnLst/>
            <a:rect l="l" t="t" r="r" b="b"/>
            <a:pathLst>
              <a:path w="457200" h="103505">
                <a:moveTo>
                  <a:pt x="421211" y="58197"/>
                </a:moveTo>
                <a:lnTo>
                  <a:pt x="362071" y="92445"/>
                </a:lnTo>
                <a:lnTo>
                  <a:pt x="361066" y="96255"/>
                </a:lnTo>
                <a:lnTo>
                  <a:pt x="362712" y="99303"/>
                </a:lnTo>
                <a:lnTo>
                  <a:pt x="364479" y="102351"/>
                </a:lnTo>
                <a:lnTo>
                  <a:pt x="368442" y="103357"/>
                </a:lnTo>
                <a:lnTo>
                  <a:pt x="446256" y="58277"/>
                </a:lnTo>
                <a:lnTo>
                  <a:pt x="421211" y="58197"/>
                </a:lnTo>
                <a:close/>
              </a:path>
              <a:path w="457200" h="103505">
                <a:moveTo>
                  <a:pt x="432092" y="51896"/>
                </a:moveTo>
                <a:lnTo>
                  <a:pt x="421211" y="58197"/>
                </a:lnTo>
                <a:lnTo>
                  <a:pt x="444642" y="58277"/>
                </a:lnTo>
                <a:lnTo>
                  <a:pt x="444642" y="57393"/>
                </a:lnTo>
                <a:lnTo>
                  <a:pt x="441441" y="57393"/>
                </a:lnTo>
                <a:lnTo>
                  <a:pt x="432092" y="51896"/>
                </a:lnTo>
                <a:close/>
              </a:path>
              <a:path w="457200" h="103505">
                <a:moveTo>
                  <a:pt x="368808" y="0"/>
                </a:moveTo>
                <a:lnTo>
                  <a:pt x="364876" y="1005"/>
                </a:lnTo>
                <a:lnTo>
                  <a:pt x="363108" y="4053"/>
                </a:lnTo>
                <a:lnTo>
                  <a:pt x="361309" y="7101"/>
                </a:lnTo>
                <a:lnTo>
                  <a:pt x="362346" y="10911"/>
                </a:lnTo>
                <a:lnTo>
                  <a:pt x="421243" y="45517"/>
                </a:lnTo>
                <a:lnTo>
                  <a:pt x="444642" y="45598"/>
                </a:lnTo>
                <a:lnTo>
                  <a:pt x="444642" y="58277"/>
                </a:lnTo>
                <a:lnTo>
                  <a:pt x="446256" y="58277"/>
                </a:lnTo>
                <a:lnTo>
                  <a:pt x="457200" y="51937"/>
                </a:lnTo>
                <a:lnTo>
                  <a:pt x="368808" y="0"/>
                </a:lnTo>
                <a:close/>
              </a:path>
              <a:path w="457200" h="103505">
                <a:moveTo>
                  <a:pt x="0" y="44074"/>
                </a:moveTo>
                <a:lnTo>
                  <a:pt x="0" y="56753"/>
                </a:lnTo>
                <a:lnTo>
                  <a:pt x="421211" y="58197"/>
                </a:lnTo>
                <a:lnTo>
                  <a:pt x="432092" y="51896"/>
                </a:lnTo>
                <a:lnTo>
                  <a:pt x="421243" y="45517"/>
                </a:lnTo>
                <a:lnTo>
                  <a:pt x="0" y="44074"/>
                </a:lnTo>
                <a:close/>
              </a:path>
              <a:path w="457200" h="103505">
                <a:moveTo>
                  <a:pt x="441441" y="46482"/>
                </a:moveTo>
                <a:lnTo>
                  <a:pt x="432092" y="51896"/>
                </a:lnTo>
                <a:lnTo>
                  <a:pt x="441441" y="57393"/>
                </a:lnTo>
                <a:lnTo>
                  <a:pt x="441441" y="46482"/>
                </a:lnTo>
                <a:close/>
              </a:path>
              <a:path w="457200" h="103505">
                <a:moveTo>
                  <a:pt x="444642" y="46482"/>
                </a:moveTo>
                <a:lnTo>
                  <a:pt x="441441" y="46482"/>
                </a:lnTo>
                <a:lnTo>
                  <a:pt x="441441" y="57393"/>
                </a:lnTo>
                <a:lnTo>
                  <a:pt x="444642" y="57393"/>
                </a:lnTo>
                <a:lnTo>
                  <a:pt x="444642" y="46482"/>
                </a:lnTo>
                <a:close/>
              </a:path>
              <a:path w="457200" h="103505">
                <a:moveTo>
                  <a:pt x="421243" y="45517"/>
                </a:moveTo>
                <a:lnTo>
                  <a:pt x="432092" y="51896"/>
                </a:lnTo>
                <a:lnTo>
                  <a:pt x="441441" y="46482"/>
                </a:lnTo>
                <a:lnTo>
                  <a:pt x="444642" y="46482"/>
                </a:lnTo>
                <a:lnTo>
                  <a:pt x="444642" y="45598"/>
                </a:lnTo>
                <a:lnTo>
                  <a:pt x="421243" y="45517"/>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27</a:t>
            </a:fld>
            <a:endParaRPr dirty="0"/>
          </a:p>
        </p:txBody>
      </p:sp>
      <p:sp>
        <p:nvSpPr>
          <p:cNvPr id="6" name="Rectangle 5">
            <a:extLst>
              <a:ext uri="{FF2B5EF4-FFF2-40B4-BE49-F238E27FC236}">
                <a16:creationId xmlns:a16="http://schemas.microsoft.com/office/drawing/2014/main" id="{6C5938AF-5EB9-415F-8657-14F848C6F9A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601730A-850D-481C-B5EF-5DC4F2C50EB9}"/>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B31FAB5B-5A35-48D9-880A-6ECA0ACC09F1}"/>
              </a:ext>
            </a:extLst>
          </p:cNvPr>
          <p:cNvSpPr txBox="1">
            <a:spLocks/>
          </p:cNvSpPr>
          <p:nvPr/>
        </p:nvSpPr>
        <p:spPr>
          <a:xfrm>
            <a:off x="533400" y="306437"/>
            <a:ext cx="7757795" cy="696595"/>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GB" sz="4400" kern="0">
                <a:solidFill>
                  <a:sysClr val="windowText" lastClr="000000"/>
                </a:solidFill>
              </a:rPr>
              <a:t>2. </a:t>
            </a:r>
            <a:r>
              <a:rPr lang="en-GB" sz="4400" kern="0" spc="-5">
                <a:solidFill>
                  <a:sysClr val="windowText" lastClr="000000"/>
                </a:solidFill>
              </a:rPr>
              <a:t>Choosing </a:t>
            </a:r>
            <a:r>
              <a:rPr lang="en-GB" sz="4400" kern="0">
                <a:solidFill>
                  <a:sysClr val="windowText" lastClr="000000"/>
                </a:solidFill>
              </a:rPr>
              <a:t>the Target</a:t>
            </a:r>
            <a:r>
              <a:rPr lang="en-GB" sz="4400" kern="0" spc="-90">
                <a:solidFill>
                  <a:sysClr val="windowText" lastClr="000000"/>
                </a:solidFill>
              </a:rPr>
              <a:t> </a:t>
            </a:r>
            <a:r>
              <a:rPr lang="en-GB" sz="4400" kern="0" spc="-5">
                <a:solidFill>
                  <a:sysClr val="windowText" lastClr="000000"/>
                </a:solidFill>
              </a:rPr>
              <a:t>Function</a:t>
            </a:r>
            <a:endParaRPr lang="en-GB" sz="4400" kern="0" dirty="0">
              <a:solidFill>
                <a:sysClr val="windowText" lastClr="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28</a:t>
            </a:fld>
            <a:endParaRPr dirty="0"/>
          </a:p>
        </p:txBody>
      </p:sp>
      <p:sp>
        <p:nvSpPr>
          <p:cNvPr id="2" name="object 2"/>
          <p:cNvSpPr txBox="1"/>
          <p:nvPr/>
        </p:nvSpPr>
        <p:spPr>
          <a:xfrm>
            <a:off x="1015247" y="1828800"/>
            <a:ext cx="10272395" cy="258635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Let </a:t>
            </a:r>
            <a:r>
              <a:rPr sz="2400" spc="-5" dirty="0">
                <a:latin typeface="Times New Roman"/>
                <a:cs typeface="Times New Roman"/>
              </a:rPr>
              <a:t>us </a:t>
            </a:r>
            <a:r>
              <a:rPr sz="2400" dirty="0">
                <a:latin typeface="Times New Roman"/>
                <a:cs typeface="Times New Roman"/>
              </a:rPr>
              <a:t>define the </a:t>
            </a:r>
            <a:r>
              <a:rPr sz="2400" spc="-10" dirty="0">
                <a:latin typeface="Times New Roman"/>
                <a:cs typeface="Times New Roman"/>
              </a:rPr>
              <a:t>target </a:t>
            </a:r>
            <a:r>
              <a:rPr sz="2400" dirty="0">
                <a:latin typeface="Times New Roman"/>
                <a:cs typeface="Times New Roman"/>
              </a:rPr>
              <a:t>value V(b) for an arbitrary board state b in </a:t>
            </a:r>
            <a:r>
              <a:rPr sz="2400" spc="-5" dirty="0">
                <a:latin typeface="Times New Roman"/>
                <a:cs typeface="Times New Roman"/>
              </a:rPr>
              <a:t>B, </a:t>
            </a:r>
            <a:r>
              <a:rPr sz="2400" dirty="0">
                <a:latin typeface="Times New Roman"/>
                <a:cs typeface="Times New Roman"/>
              </a:rPr>
              <a:t>as</a:t>
            </a:r>
            <a:r>
              <a:rPr sz="2400" spc="-200" dirty="0">
                <a:latin typeface="Times New Roman"/>
                <a:cs typeface="Times New Roman"/>
              </a:rPr>
              <a:t> </a:t>
            </a:r>
            <a:r>
              <a:rPr sz="2400" dirty="0">
                <a:latin typeface="Times New Roman"/>
                <a:cs typeface="Times New Roman"/>
              </a:rPr>
              <a:t>follows:</a:t>
            </a:r>
          </a:p>
          <a:p>
            <a:pPr marL="1003300" indent="-457834">
              <a:lnSpc>
                <a:spcPct val="100000"/>
              </a:lnSpc>
              <a:buAutoNum type="arabicPeriod"/>
              <a:tabLst>
                <a:tab pos="1003300" algn="l"/>
                <a:tab pos="1003935" algn="l"/>
              </a:tabLst>
            </a:pPr>
            <a:r>
              <a:rPr sz="2400" dirty="0">
                <a:latin typeface="Times New Roman"/>
                <a:cs typeface="Times New Roman"/>
              </a:rPr>
              <a:t>if b is a final board state that is won, then V(b) =</a:t>
            </a:r>
            <a:r>
              <a:rPr sz="2400" spc="-225" dirty="0">
                <a:latin typeface="Times New Roman"/>
                <a:cs typeface="Times New Roman"/>
              </a:rPr>
              <a:t> </a:t>
            </a:r>
            <a:r>
              <a:rPr sz="2400" dirty="0">
                <a:latin typeface="Times New Roman"/>
                <a:cs typeface="Times New Roman"/>
              </a:rPr>
              <a:t>100</a:t>
            </a:r>
          </a:p>
          <a:p>
            <a:pPr marL="1003300" indent="-457834">
              <a:lnSpc>
                <a:spcPct val="100000"/>
              </a:lnSpc>
              <a:buAutoNum type="arabicPeriod"/>
              <a:tabLst>
                <a:tab pos="1003300" algn="l"/>
                <a:tab pos="1003935" algn="l"/>
              </a:tabLst>
            </a:pPr>
            <a:r>
              <a:rPr sz="2400" dirty="0">
                <a:latin typeface="Times New Roman"/>
                <a:cs typeface="Times New Roman"/>
              </a:rPr>
              <a:t>if b is a final board state that is lost, then V(b) =</a:t>
            </a:r>
            <a:r>
              <a:rPr sz="2400" spc="-245" dirty="0">
                <a:latin typeface="Times New Roman"/>
                <a:cs typeface="Times New Roman"/>
              </a:rPr>
              <a:t> </a:t>
            </a:r>
            <a:r>
              <a:rPr sz="2400" dirty="0">
                <a:latin typeface="Times New Roman"/>
                <a:cs typeface="Times New Roman"/>
              </a:rPr>
              <a:t>-100</a:t>
            </a:r>
          </a:p>
          <a:p>
            <a:pPr marL="1003300" indent="-457834">
              <a:lnSpc>
                <a:spcPct val="100000"/>
              </a:lnSpc>
              <a:buAutoNum type="arabicPeriod"/>
              <a:tabLst>
                <a:tab pos="1003300" algn="l"/>
                <a:tab pos="1003935" algn="l"/>
              </a:tabLst>
            </a:pPr>
            <a:r>
              <a:rPr sz="2400" dirty="0">
                <a:latin typeface="Times New Roman"/>
                <a:cs typeface="Times New Roman"/>
              </a:rPr>
              <a:t>if b is a final board state that is drawn, then V(b) =</a:t>
            </a:r>
            <a:r>
              <a:rPr sz="2400" spc="-175" dirty="0">
                <a:latin typeface="Times New Roman"/>
                <a:cs typeface="Times New Roman"/>
              </a:rPr>
              <a:t> </a:t>
            </a:r>
            <a:r>
              <a:rPr sz="2400" dirty="0">
                <a:latin typeface="Times New Roman"/>
                <a:cs typeface="Times New Roman"/>
              </a:rPr>
              <a:t>0</a:t>
            </a:r>
          </a:p>
          <a:p>
            <a:pPr marL="1003300" indent="-457834">
              <a:lnSpc>
                <a:spcPct val="100000"/>
              </a:lnSpc>
              <a:buAutoNum type="arabicPeriod"/>
              <a:tabLst>
                <a:tab pos="1003300" algn="l"/>
                <a:tab pos="1003935" algn="l"/>
              </a:tabLst>
            </a:pPr>
            <a:r>
              <a:rPr sz="2400" dirty="0">
                <a:latin typeface="Times New Roman"/>
                <a:cs typeface="Times New Roman"/>
              </a:rPr>
              <a:t>if b is a not a final state in the </a:t>
            </a:r>
            <a:r>
              <a:rPr sz="2400" spc="-5" dirty="0">
                <a:latin typeface="Times New Roman"/>
                <a:cs typeface="Times New Roman"/>
              </a:rPr>
              <a:t>game, </a:t>
            </a:r>
            <a:r>
              <a:rPr sz="2400" dirty="0">
                <a:latin typeface="Times New Roman"/>
                <a:cs typeface="Times New Roman"/>
              </a:rPr>
              <a:t>then V(b) = </a:t>
            </a:r>
            <a:r>
              <a:rPr sz="2400" spc="-5" dirty="0">
                <a:latin typeface="Times New Roman"/>
                <a:cs typeface="Times New Roman"/>
              </a:rPr>
              <a:t>V(b'</a:t>
            </a:r>
            <a:r>
              <a:rPr sz="2400" spc="-190" dirty="0">
                <a:latin typeface="Times New Roman"/>
                <a:cs typeface="Times New Roman"/>
              </a:rPr>
              <a:t> </a:t>
            </a:r>
            <a:r>
              <a:rPr sz="2400" dirty="0">
                <a:latin typeface="Times New Roman"/>
                <a:cs typeface="Times New Roman"/>
              </a:rPr>
              <a:t>),</a:t>
            </a:r>
          </a:p>
          <a:p>
            <a:pPr marL="21590" marR="5080" indent="-9525">
              <a:lnSpc>
                <a:spcPct val="100000"/>
              </a:lnSpc>
              <a:tabLst>
                <a:tab pos="896619" algn="l"/>
                <a:tab pos="1240790" algn="l"/>
                <a:tab pos="1583690" algn="l"/>
                <a:tab pos="2094230" algn="l"/>
                <a:tab pos="2724150" algn="l"/>
                <a:tab pos="3420745" algn="l"/>
                <a:tab pos="4252595" algn="l"/>
                <a:tab pos="4946015" algn="l"/>
                <a:tab pos="5540375" algn="l"/>
                <a:tab pos="6101715" algn="l"/>
                <a:tab pos="6528434" algn="l"/>
                <a:tab pos="7747634" algn="l"/>
                <a:tab pos="8801100" algn="l"/>
                <a:tab pos="9528175" algn="l"/>
                <a:tab pos="9819005" algn="l"/>
              </a:tabLst>
            </a:pPr>
            <a:r>
              <a:rPr sz="2400" dirty="0">
                <a:latin typeface="Times New Roman"/>
                <a:cs typeface="Times New Roman"/>
              </a:rPr>
              <a:t>where	</a:t>
            </a:r>
            <a:r>
              <a:rPr sz="2400" spc="-5" dirty="0">
                <a:latin typeface="Times New Roman"/>
                <a:cs typeface="Times New Roman"/>
              </a:rPr>
              <a:t>b'	is	</a:t>
            </a:r>
            <a:r>
              <a:rPr sz="2400" dirty="0">
                <a:latin typeface="Times New Roman"/>
                <a:cs typeface="Times New Roman"/>
              </a:rPr>
              <a:t>the	be</a:t>
            </a:r>
            <a:r>
              <a:rPr sz="2400" spc="-10" dirty="0">
                <a:latin typeface="Times New Roman"/>
                <a:cs typeface="Times New Roman"/>
              </a:rPr>
              <a:t>s</a:t>
            </a:r>
            <a:r>
              <a:rPr sz="2400" dirty="0">
                <a:latin typeface="Times New Roman"/>
                <a:cs typeface="Times New Roman"/>
              </a:rPr>
              <a:t>t	f</a:t>
            </a:r>
            <a:r>
              <a:rPr sz="2400" spc="-15" dirty="0">
                <a:latin typeface="Times New Roman"/>
                <a:cs typeface="Times New Roman"/>
              </a:rPr>
              <a:t>i</a:t>
            </a:r>
            <a:r>
              <a:rPr sz="2400" dirty="0">
                <a:latin typeface="Times New Roman"/>
                <a:cs typeface="Times New Roman"/>
              </a:rPr>
              <a:t>nal	b</a:t>
            </a:r>
            <a:r>
              <a:rPr sz="2400" spc="-15" dirty="0">
                <a:latin typeface="Times New Roman"/>
                <a:cs typeface="Times New Roman"/>
              </a:rPr>
              <a:t>o</a:t>
            </a:r>
            <a:r>
              <a:rPr sz="2400" dirty="0">
                <a:latin typeface="Times New Roman"/>
                <a:cs typeface="Times New Roman"/>
              </a:rPr>
              <a:t>ard	</a:t>
            </a:r>
            <a:r>
              <a:rPr sz="2400" spc="-15" dirty="0">
                <a:latin typeface="Times New Roman"/>
                <a:cs typeface="Times New Roman"/>
              </a:rPr>
              <a:t>s</a:t>
            </a:r>
            <a:r>
              <a:rPr sz="2400" dirty="0">
                <a:latin typeface="Times New Roman"/>
                <a:cs typeface="Times New Roman"/>
              </a:rPr>
              <a:t>ta</a:t>
            </a:r>
            <a:r>
              <a:rPr sz="2400" spc="-15" dirty="0">
                <a:latin typeface="Times New Roman"/>
                <a:cs typeface="Times New Roman"/>
              </a:rPr>
              <a:t>t</a:t>
            </a:r>
            <a:r>
              <a:rPr sz="2400" dirty="0">
                <a:latin typeface="Times New Roman"/>
                <a:cs typeface="Times New Roman"/>
              </a:rPr>
              <a:t>e	that	can	be	</a:t>
            </a:r>
            <a:r>
              <a:rPr sz="2400" spc="-10" dirty="0">
                <a:latin typeface="Times New Roman"/>
                <a:cs typeface="Times New Roman"/>
              </a:rPr>
              <a:t>a</a:t>
            </a:r>
            <a:r>
              <a:rPr sz="2400" dirty="0">
                <a:latin typeface="Times New Roman"/>
                <a:cs typeface="Times New Roman"/>
              </a:rPr>
              <a:t>c</a:t>
            </a:r>
            <a:r>
              <a:rPr sz="2400" spc="-10" dirty="0">
                <a:latin typeface="Times New Roman"/>
                <a:cs typeface="Times New Roman"/>
              </a:rPr>
              <a:t>h</a:t>
            </a:r>
            <a:r>
              <a:rPr sz="2400" dirty="0">
                <a:latin typeface="Times New Roman"/>
                <a:cs typeface="Times New Roman"/>
              </a:rPr>
              <a:t>ieved	starting	f</a:t>
            </a:r>
            <a:r>
              <a:rPr sz="2400" spc="-15" dirty="0">
                <a:latin typeface="Times New Roman"/>
                <a:cs typeface="Times New Roman"/>
              </a:rPr>
              <a:t>r</a:t>
            </a:r>
            <a:r>
              <a:rPr sz="2400" dirty="0">
                <a:latin typeface="Times New Roman"/>
                <a:cs typeface="Times New Roman"/>
              </a:rPr>
              <a:t>om	b	and  playing optimally until the end </a:t>
            </a:r>
            <a:r>
              <a:rPr sz="2400" spc="-5" dirty="0">
                <a:latin typeface="Times New Roman"/>
                <a:cs typeface="Times New Roman"/>
              </a:rPr>
              <a:t>of </a:t>
            </a:r>
            <a:r>
              <a:rPr sz="2400" dirty="0">
                <a:latin typeface="Times New Roman"/>
                <a:cs typeface="Times New Roman"/>
              </a:rPr>
              <a:t>the</a:t>
            </a:r>
            <a:r>
              <a:rPr sz="2400" spc="-114" dirty="0">
                <a:latin typeface="Times New Roman"/>
                <a:cs typeface="Times New Roman"/>
              </a:rPr>
              <a:t> </a:t>
            </a:r>
            <a:r>
              <a:rPr sz="2400" spc="-5" dirty="0">
                <a:latin typeface="Times New Roman"/>
                <a:cs typeface="Times New Roman"/>
              </a:rPr>
              <a:t>game</a:t>
            </a:r>
            <a:endParaRPr sz="2400" dirty="0">
              <a:latin typeface="Times New Roman"/>
              <a:cs typeface="Times New Roman"/>
            </a:endParaRPr>
          </a:p>
        </p:txBody>
      </p:sp>
      <p:sp>
        <p:nvSpPr>
          <p:cNvPr id="5" name="Rectangle 4">
            <a:extLst>
              <a:ext uri="{FF2B5EF4-FFF2-40B4-BE49-F238E27FC236}">
                <a16:creationId xmlns:a16="http://schemas.microsoft.com/office/drawing/2014/main" id="{B6A5F898-B0C6-4D97-AE16-ABDB3356D6EE}"/>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D804760-B156-4E38-835D-2564C281859E}"/>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 name="object 2">
            <a:extLst>
              <a:ext uri="{FF2B5EF4-FFF2-40B4-BE49-F238E27FC236}">
                <a16:creationId xmlns:a16="http://schemas.microsoft.com/office/drawing/2014/main" id="{77E0F4A9-0FF4-4244-A3EB-2F2D47C1970C}"/>
              </a:ext>
            </a:extLst>
          </p:cNvPr>
          <p:cNvSpPr txBox="1">
            <a:spLocks/>
          </p:cNvSpPr>
          <p:nvPr/>
        </p:nvSpPr>
        <p:spPr>
          <a:xfrm>
            <a:off x="533400" y="306437"/>
            <a:ext cx="7757795" cy="696595"/>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GB" sz="4400" kern="0">
                <a:solidFill>
                  <a:sysClr val="windowText" lastClr="000000"/>
                </a:solidFill>
              </a:rPr>
              <a:t>2. </a:t>
            </a:r>
            <a:r>
              <a:rPr lang="en-GB" sz="4400" kern="0" spc="-5">
                <a:solidFill>
                  <a:sysClr val="windowText" lastClr="000000"/>
                </a:solidFill>
              </a:rPr>
              <a:t>Choosing </a:t>
            </a:r>
            <a:r>
              <a:rPr lang="en-GB" sz="4400" kern="0">
                <a:solidFill>
                  <a:sysClr val="windowText" lastClr="000000"/>
                </a:solidFill>
              </a:rPr>
              <a:t>the Target</a:t>
            </a:r>
            <a:r>
              <a:rPr lang="en-GB" sz="4400" kern="0" spc="-90">
                <a:solidFill>
                  <a:sysClr val="windowText" lastClr="000000"/>
                </a:solidFill>
              </a:rPr>
              <a:t> </a:t>
            </a:r>
            <a:r>
              <a:rPr lang="en-GB" sz="4400" kern="0" spc="-5">
                <a:solidFill>
                  <a:sysClr val="windowText" lastClr="000000"/>
                </a:solidFill>
              </a:rPr>
              <a:t>Function</a:t>
            </a:r>
            <a:endParaRPr lang="en-GB" sz="4400" kern="0" dirty="0">
              <a:solidFill>
                <a:sysClr val="windowText" lastClr="000000"/>
              </a:solidFill>
            </a:endParaRPr>
          </a:p>
        </p:txBody>
      </p:sp>
      <p:pic>
        <p:nvPicPr>
          <p:cNvPr id="3" name="Picture 2">
            <a:extLst>
              <a:ext uri="{FF2B5EF4-FFF2-40B4-BE49-F238E27FC236}">
                <a16:creationId xmlns:a16="http://schemas.microsoft.com/office/drawing/2014/main" id="{511A4E2B-BEF0-6CF5-D008-8C58DFEA7F5A}"/>
              </a:ext>
            </a:extLst>
          </p:cNvPr>
          <p:cNvPicPr>
            <a:picLocks noChangeAspect="1"/>
          </p:cNvPicPr>
          <p:nvPr/>
        </p:nvPicPr>
        <p:blipFill>
          <a:blip r:embed="rId2"/>
          <a:stretch>
            <a:fillRect/>
          </a:stretch>
        </p:blipFill>
        <p:spPr>
          <a:xfrm>
            <a:off x="8291195" y="4344817"/>
            <a:ext cx="1926966" cy="186941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29</a:t>
            </a:fld>
            <a:endParaRPr dirty="0"/>
          </a:p>
        </p:txBody>
      </p:sp>
      <p:sp>
        <p:nvSpPr>
          <p:cNvPr id="2" name="object 2"/>
          <p:cNvSpPr txBox="1">
            <a:spLocks noGrp="1"/>
          </p:cNvSpPr>
          <p:nvPr>
            <p:ph type="title"/>
          </p:nvPr>
        </p:nvSpPr>
        <p:spPr>
          <a:xfrm>
            <a:off x="0" y="287182"/>
            <a:ext cx="11887200" cy="675634"/>
          </a:xfrm>
          <a:prstGeom prst="rect">
            <a:avLst/>
          </a:prstGeom>
        </p:spPr>
        <p:txBody>
          <a:bodyPr vert="horz" wrap="square" lIns="0" tIns="89535" rIns="0" bIns="0" rtlCol="0">
            <a:spAutoFit/>
          </a:bodyPr>
          <a:lstStyle/>
          <a:p>
            <a:pPr marL="2771775" marR="5080" indent="-2411730">
              <a:lnSpc>
                <a:spcPts val="4750"/>
              </a:lnSpc>
              <a:spcBef>
                <a:spcPts val="705"/>
              </a:spcBef>
            </a:pPr>
            <a:r>
              <a:rPr sz="3600" spc="-5" dirty="0"/>
              <a:t>3. </a:t>
            </a:r>
            <a:r>
              <a:rPr sz="3600" dirty="0"/>
              <a:t>Choosing a Representation </a:t>
            </a:r>
            <a:r>
              <a:rPr sz="3600" spc="-5" dirty="0"/>
              <a:t>for </a:t>
            </a:r>
            <a:r>
              <a:rPr sz="3600" dirty="0"/>
              <a:t>the  Target</a:t>
            </a:r>
            <a:r>
              <a:rPr sz="3600" spc="-25" dirty="0"/>
              <a:t> </a:t>
            </a:r>
            <a:r>
              <a:rPr sz="3600" dirty="0"/>
              <a:t>Function</a:t>
            </a:r>
          </a:p>
        </p:txBody>
      </p:sp>
      <p:sp>
        <p:nvSpPr>
          <p:cNvPr id="3" name="object 3"/>
          <p:cNvSpPr txBox="1"/>
          <p:nvPr/>
        </p:nvSpPr>
        <p:spPr>
          <a:xfrm>
            <a:off x="457200" y="1993468"/>
            <a:ext cx="10210800" cy="3721532"/>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Times New Roman"/>
                <a:cs typeface="Times New Roman"/>
              </a:rPr>
              <a:t>let </a:t>
            </a:r>
            <a:r>
              <a:rPr sz="2400" spc="-5" dirty="0">
                <a:latin typeface="Times New Roman"/>
                <a:cs typeface="Times New Roman"/>
              </a:rPr>
              <a:t>us </a:t>
            </a:r>
            <a:r>
              <a:rPr sz="2400" dirty="0">
                <a:latin typeface="Times New Roman"/>
                <a:cs typeface="Times New Roman"/>
              </a:rPr>
              <a:t>choose a </a:t>
            </a:r>
            <a:r>
              <a:rPr sz="2400" spc="-5" dirty="0">
                <a:latin typeface="Times New Roman"/>
                <a:cs typeface="Times New Roman"/>
              </a:rPr>
              <a:t>simple representation </a:t>
            </a:r>
            <a:r>
              <a:rPr sz="2400" dirty="0">
                <a:latin typeface="Times New Roman"/>
                <a:cs typeface="Times New Roman"/>
              </a:rPr>
              <a:t>- for any given board state, the function </a:t>
            </a:r>
            <a:r>
              <a:rPr sz="2400" b="1" i="1" dirty="0">
                <a:latin typeface="Times New Roman"/>
                <a:cs typeface="Times New Roman"/>
              </a:rPr>
              <a:t>c</a:t>
            </a:r>
            <a:r>
              <a:rPr sz="2400" b="1" i="1" spc="-110" dirty="0">
                <a:latin typeface="Times New Roman"/>
                <a:cs typeface="Times New Roman"/>
              </a:rPr>
              <a:t> </a:t>
            </a:r>
            <a:r>
              <a:rPr sz="2400" dirty="0">
                <a:latin typeface="Times New Roman"/>
                <a:cs typeface="Times New Roman"/>
              </a:rPr>
              <a:t>will  be </a:t>
            </a:r>
            <a:r>
              <a:rPr sz="2400" spc="-5" dirty="0">
                <a:latin typeface="Times New Roman"/>
                <a:cs typeface="Times New Roman"/>
              </a:rPr>
              <a:t>calculated </a:t>
            </a:r>
            <a:r>
              <a:rPr sz="2400" dirty="0">
                <a:latin typeface="Times New Roman"/>
                <a:cs typeface="Times New Roman"/>
              </a:rPr>
              <a:t>as a linear </a:t>
            </a:r>
            <a:r>
              <a:rPr sz="2400" spc="-5" dirty="0">
                <a:latin typeface="Times New Roman"/>
                <a:cs typeface="Times New Roman"/>
              </a:rPr>
              <a:t>combination </a:t>
            </a:r>
            <a:r>
              <a:rPr sz="2400" dirty="0">
                <a:latin typeface="Times New Roman"/>
                <a:cs typeface="Times New Roman"/>
              </a:rPr>
              <a:t>of the following board</a:t>
            </a:r>
            <a:r>
              <a:rPr sz="2400" spc="-105" dirty="0">
                <a:latin typeface="Times New Roman"/>
                <a:cs typeface="Times New Roman"/>
              </a:rPr>
              <a:t> </a:t>
            </a:r>
            <a:r>
              <a:rPr sz="2400" dirty="0">
                <a:latin typeface="Times New Roman"/>
                <a:cs typeface="Times New Roman"/>
              </a:rPr>
              <a:t>features:</a:t>
            </a:r>
          </a:p>
          <a:p>
            <a:pPr>
              <a:lnSpc>
                <a:spcPct val="100000"/>
              </a:lnSpc>
              <a:spcBef>
                <a:spcPts val="5"/>
              </a:spcBef>
            </a:pPr>
            <a:endParaRPr sz="2500" dirty="0">
              <a:latin typeface="Times New Roman"/>
              <a:cs typeface="Times New Roman"/>
            </a:endParaRPr>
          </a:p>
          <a:p>
            <a:pPr marL="927100" marR="3945254">
              <a:lnSpc>
                <a:spcPct val="100000"/>
              </a:lnSpc>
            </a:pPr>
            <a:r>
              <a:rPr sz="2400" dirty="0">
                <a:latin typeface="Times New Roman"/>
                <a:cs typeface="Times New Roman"/>
              </a:rPr>
              <a:t>xl: the </a:t>
            </a:r>
            <a:r>
              <a:rPr sz="2400" spc="-5" dirty="0">
                <a:latin typeface="Times New Roman"/>
                <a:cs typeface="Times New Roman"/>
              </a:rPr>
              <a:t>number </a:t>
            </a:r>
            <a:r>
              <a:rPr sz="2400" dirty="0">
                <a:latin typeface="Times New Roman"/>
                <a:cs typeface="Times New Roman"/>
              </a:rPr>
              <a:t>of black pieces on the</a:t>
            </a:r>
            <a:r>
              <a:rPr sz="2400" spc="-140" dirty="0">
                <a:latin typeface="Times New Roman"/>
                <a:cs typeface="Times New Roman"/>
              </a:rPr>
              <a:t> </a:t>
            </a:r>
            <a:r>
              <a:rPr sz="2400" dirty="0">
                <a:latin typeface="Times New Roman"/>
                <a:cs typeface="Times New Roman"/>
              </a:rPr>
              <a:t>board  x2: the </a:t>
            </a:r>
            <a:r>
              <a:rPr sz="2400" spc="-5" dirty="0">
                <a:latin typeface="Times New Roman"/>
                <a:cs typeface="Times New Roman"/>
              </a:rPr>
              <a:t>number </a:t>
            </a:r>
            <a:r>
              <a:rPr sz="2400" dirty="0">
                <a:latin typeface="Times New Roman"/>
                <a:cs typeface="Times New Roman"/>
              </a:rPr>
              <a:t>of red pieces on the board  </a:t>
            </a:r>
            <a:r>
              <a:rPr sz="2400" spc="-5" dirty="0">
                <a:latin typeface="Times New Roman"/>
                <a:cs typeface="Times New Roman"/>
              </a:rPr>
              <a:t>x3: </a:t>
            </a:r>
            <a:r>
              <a:rPr sz="2400" dirty="0">
                <a:latin typeface="Times New Roman"/>
                <a:cs typeface="Times New Roman"/>
              </a:rPr>
              <a:t>the </a:t>
            </a:r>
            <a:r>
              <a:rPr sz="2400" spc="-5" dirty="0">
                <a:latin typeface="Times New Roman"/>
                <a:cs typeface="Times New Roman"/>
              </a:rPr>
              <a:t>number </a:t>
            </a:r>
            <a:r>
              <a:rPr sz="2400" dirty="0">
                <a:latin typeface="Times New Roman"/>
                <a:cs typeface="Times New Roman"/>
              </a:rPr>
              <a:t>of black kings on the board  x4: the </a:t>
            </a:r>
            <a:r>
              <a:rPr sz="2400" spc="-5" dirty="0">
                <a:latin typeface="Times New Roman"/>
                <a:cs typeface="Times New Roman"/>
              </a:rPr>
              <a:t>number </a:t>
            </a:r>
            <a:r>
              <a:rPr sz="2400" dirty="0">
                <a:latin typeface="Times New Roman"/>
                <a:cs typeface="Times New Roman"/>
              </a:rPr>
              <a:t>of red kings on the</a:t>
            </a:r>
            <a:r>
              <a:rPr sz="2400" spc="-95" dirty="0">
                <a:latin typeface="Times New Roman"/>
                <a:cs typeface="Times New Roman"/>
              </a:rPr>
              <a:t> </a:t>
            </a:r>
            <a:r>
              <a:rPr sz="2400" dirty="0">
                <a:latin typeface="Times New Roman"/>
                <a:cs typeface="Times New Roman"/>
              </a:rPr>
              <a:t>board</a:t>
            </a:r>
          </a:p>
          <a:p>
            <a:pPr marL="1841500" marR="975994" indent="-914400">
              <a:lnSpc>
                <a:spcPct val="100000"/>
              </a:lnSpc>
              <a:spcBef>
                <a:spcPts val="5"/>
              </a:spcBef>
            </a:pPr>
            <a:r>
              <a:rPr sz="2400" dirty="0">
                <a:latin typeface="Times New Roman"/>
                <a:cs typeface="Times New Roman"/>
              </a:rPr>
              <a:t>x5: the </a:t>
            </a:r>
            <a:r>
              <a:rPr sz="2400" spc="-5" dirty="0">
                <a:latin typeface="Times New Roman"/>
                <a:cs typeface="Times New Roman"/>
              </a:rPr>
              <a:t>number </a:t>
            </a:r>
            <a:r>
              <a:rPr sz="2400" dirty="0">
                <a:latin typeface="Times New Roman"/>
                <a:cs typeface="Times New Roman"/>
              </a:rPr>
              <a:t>of black pieces threatened by red (i.e., which can</a:t>
            </a:r>
            <a:r>
              <a:rPr sz="2400" spc="-170" dirty="0">
                <a:latin typeface="Times New Roman"/>
                <a:cs typeface="Times New Roman"/>
              </a:rPr>
              <a:t> </a:t>
            </a:r>
            <a:r>
              <a:rPr sz="2400" dirty="0">
                <a:latin typeface="Times New Roman"/>
                <a:cs typeface="Times New Roman"/>
              </a:rPr>
              <a:t>be  captured on </a:t>
            </a:r>
            <a:r>
              <a:rPr sz="2400" spc="-5" dirty="0">
                <a:latin typeface="Times New Roman"/>
                <a:cs typeface="Times New Roman"/>
              </a:rPr>
              <a:t>red's </a:t>
            </a:r>
            <a:r>
              <a:rPr sz="2400" dirty="0">
                <a:latin typeface="Times New Roman"/>
                <a:cs typeface="Times New Roman"/>
              </a:rPr>
              <a:t>next</a:t>
            </a:r>
            <a:r>
              <a:rPr sz="2400" spc="-35" dirty="0">
                <a:latin typeface="Times New Roman"/>
                <a:cs typeface="Times New Roman"/>
              </a:rPr>
              <a:t> </a:t>
            </a:r>
            <a:r>
              <a:rPr sz="2400" dirty="0">
                <a:latin typeface="Times New Roman"/>
                <a:cs typeface="Times New Roman"/>
              </a:rPr>
              <a:t>turn)</a:t>
            </a:r>
          </a:p>
          <a:p>
            <a:pPr marL="927100">
              <a:lnSpc>
                <a:spcPct val="100000"/>
              </a:lnSpc>
            </a:pPr>
            <a:r>
              <a:rPr sz="2400" dirty="0">
                <a:latin typeface="Times New Roman"/>
                <a:cs typeface="Times New Roman"/>
              </a:rPr>
              <a:t>x6: the </a:t>
            </a:r>
            <a:r>
              <a:rPr sz="2400" spc="-5" dirty="0">
                <a:latin typeface="Times New Roman"/>
                <a:cs typeface="Times New Roman"/>
              </a:rPr>
              <a:t>number </a:t>
            </a:r>
            <a:r>
              <a:rPr sz="2400" dirty="0">
                <a:latin typeface="Times New Roman"/>
                <a:cs typeface="Times New Roman"/>
              </a:rPr>
              <a:t>of red pieces threatened by</a:t>
            </a:r>
            <a:r>
              <a:rPr sz="2400" spc="-90" dirty="0">
                <a:latin typeface="Times New Roman"/>
                <a:cs typeface="Times New Roman"/>
              </a:rPr>
              <a:t> </a:t>
            </a:r>
            <a:r>
              <a:rPr sz="2400" dirty="0">
                <a:latin typeface="Times New Roman"/>
                <a:cs typeface="Times New Roman"/>
              </a:rPr>
              <a:t>black</a:t>
            </a:r>
          </a:p>
        </p:txBody>
      </p:sp>
      <p:sp>
        <p:nvSpPr>
          <p:cNvPr id="6" name="Rectangle 5">
            <a:extLst>
              <a:ext uri="{FF2B5EF4-FFF2-40B4-BE49-F238E27FC236}">
                <a16:creationId xmlns:a16="http://schemas.microsoft.com/office/drawing/2014/main" id="{9B8C67E9-CC71-4EA3-9D4B-5A665C452A9F}"/>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1D4A1A5-8123-4295-B653-2D7CC8C7F8F7}"/>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8100CF-0D44-E4B9-4024-352DD96E2CD8}"/>
              </a:ext>
            </a:extLst>
          </p:cNvPr>
          <p:cNvPicPr>
            <a:picLocks noChangeAspect="1"/>
          </p:cNvPicPr>
          <p:nvPr/>
        </p:nvPicPr>
        <p:blipFill>
          <a:blip r:embed="rId2"/>
          <a:stretch>
            <a:fillRect/>
          </a:stretch>
        </p:blipFill>
        <p:spPr>
          <a:xfrm>
            <a:off x="9807834" y="2687931"/>
            <a:ext cx="1926966" cy="18694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a:t>
            </a:fld>
            <a:endParaRPr dirty="0"/>
          </a:p>
        </p:txBody>
      </p:sp>
      <p:sp>
        <p:nvSpPr>
          <p:cNvPr id="2" name="object 2"/>
          <p:cNvSpPr txBox="1">
            <a:spLocks noGrp="1"/>
          </p:cNvSpPr>
          <p:nvPr>
            <p:ph type="title"/>
          </p:nvPr>
        </p:nvSpPr>
        <p:spPr>
          <a:xfrm>
            <a:off x="457200" y="317511"/>
            <a:ext cx="9751060" cy="690574"/>
          </a:xfrm>
          <a:prstGeom prst="rect">
            <a:avLst/>
          </a:prstGeom>
        </p:spPr>
        <p:txBody>
          <a:bodyPr vert="horz" wrap="square" lIns="0" tIns="13335" rIns="0" bIns="0" rtlCol="0">
            <a:spAutoFit/>
          </a:bodyPr>
          <a:lstStyle/>
          <a:p>
            <a:pPr marL="12700">
              <a:lnSpc>
                <a:spcPct val="100000"/>
              </a:lnSpc>
              <a:spcBef>
                <a:spcPts val="105"/>
              </a:spcBef>
            </a:pPr>
            <a:r>
              <a:rPr sz="4400" spc="-5" dirty="0"/>
              <a:t>Introduction</a:t>
            </a:r>
            <a:endParaRPr sz="4400" dirty="0"/>
          </a:p>
        </p:txBody>
      </p:sp>
      <p:sp>
        <p:nvSpPr>
          <p:cNvPr id="6" name="Rectangle 5">
            <a:extLst>
              <a:ext uri="{FF2B5EF4-FFF2-40B4-BE49-F238E27FC236}">
                <a16:creationId xmlns:a16="http://schemas.microsoft.com/office/drawing/2014/main" id="{2602D936-9C65-4D73-840B-C34A8C23C3E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4552FEE-AFFC-4EEE-B629-9B27AB119888}"/>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EF90287-AF09-4205-86C8-EB11F13E3626}"/>
              </a:ext>
            </a:extLst>
          </p:cNvPr>
          <p:cNvPicPr>
            <a:picLocks noChangeAspect="1"/>
          </p:cNvPicPr>
          <p:nvPr/>
        </p:nvPicPr>
        <p:blipFill>
          <a:blip r:embed="rId2"/>
          <a:stretch>
            <a:fillRect/>
          </a:stretch>
        </p:blipFill>
        <p:spPr>
          <a:xfrm>
            <a:off x="550882" y="1414133"/>
            <a:ext cx="7067550" cy="2752725"/>
          </a:xfrm>
          <a:prstGeom prst="rect">
            <a:avLst/>
          </a:prstGeom>
        </p:spPr>
      </p:pic>
      <p:pic>
        <p:nvPicPr>
          <p:cNvPr id="11" name="Picture 10">
            <a:extLst>
              <a:ext uri="{FF2B5EF4-FFF2-40B4-BE49-F238E27FC236}">
                <a16:creationId xmlns:a16="http://schemas.microsoft.com/office/drawing/2014/main" id="{5ECD87B6-528B-40A9-8C00-E963C0FEBD65}"/>
              </a:ext>
            </a:extLst>
          </p:cNvPr>
          <p:cNvPicPr>
            <a:picLocks noChangeAspect="1"/>
          </p:cNvPicPr>
          <p:nvPr/>
        </p:nvPicPr>
        <p:blipFill>
          <a:blip r:embed="rId3"/>
          <a:stretch>
            <a:fillRect/>
          </a:stretch>
        </p:blipFill>
        <p:spPr>
          <a:xfrm>
            <a:off x="8382000" y="1277916"/>
            <a:ext cx="3284596" cy="2752725"/>
          </a:xfrm>
          <a:prstGeom prst="rect">
            <a:avLst/>
          </a:prstGeom>
        </p:spPr>
      </p:pic>
      <p:pic>
        <p:nvPicPr>
          <p:cNvPr id="12" name="Picture 11">
            <a:extLst>
              <a:ext uri="{FF2B5EF4-FFF2-40B4-BE49-F238E27FC236}">
                <a16:creationId xmlns:a16="http://schemas.microsoft.com/office/drawing/2014/main" id="{2689B074-8AA8-434D-88D9-4170765BCA61}"/>
              </a:ext>
            </a:extLst>
          </p:cNvPr>
          <p:cNvPicPr>
            <a:picLocks noChangeAspect="1"/>
          </p:cNvPicPr>
          <p:nvPr/>
        </p:nvPicPr>
        <p:blipFill>
          <a:blip r:embed="rId4"/>
          <a:stretch>
            <a:fillRect/>
          </a:stretch>
        </p:blipFill>
        <p:spPr>
          <a:xfrm>
            <a:off x="2362200" y="4071163"/>
            <a:ext cx="8035224" cy="2371550"/>
          </a:xfrm>
          <a:prstGeom prst="rect">
            <a:avLst/>
          </a:prstGeom>
        </p:spPr>
      </p:pic>
    </p:spTree>
    <p:extLst>
      <p:ext uri="{BB962C8B-B14F-4D97-AF65-F5344CB8AC3E}">
        <p14:creationId xmlns:p14="http://schemas.microsoft.com/office/powerpoint/2010/main" val="377623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993900"/>
            <a:ext cx="8481060" cy="391160"/>
          </a:xfrm>
          <a:prstGeom prst="rect">
            <a:avLst/>
          </a:prstGeom>
        </p:spPr>
        <p:txBody>
          <a:bodyPr vert="horz" wrap="square" lIns="0" tIns="12700" rIns="0" bIns="0" rtlCol="0">
            <a:spAutoFit/>
          </a:bodyPr>
          <a:lstStyle/>
          <a:p>
            <a:pPr marL="12700">
              <a:lnSpc>
                <a:spcPct val="100000"/>
              </a:lnSpc>
              <a:spcBef>
                <a:spcPts val="100"/>
              </a:spcBef>
            </a:pPr>
            <a:r>
              <a:rPr sz="2400" b="0" dirty="0">
                <a:latin typeface="Times New Roman"/>
                <a:cs typeface="Times New Roman"/>
              </a:rPr>
              <a:t>Thus, learning program will represent as a linear function of the</a:t>
            </a:r>
            <a:r>
              <a:rPr sz="2400" b="0" spc="-204" dirty="0">
                <a:latin typeface="Times New Roman"/>
                <a:cs typeface="Times New Roman"/>
              </a:rPr>
              <a:t> </a:t>
            </a:r>
            <a:r>
              <a:rPr sz="2400" b="0" dirty="0">
                <a:latin typeface="Times New Roman"/>
                <a:cs typeface="Times New Roman"/>
              </a:rPr>
              <a:t>form</a:t>
            </a:r>
            <a:endParaRPr sz="2400" dirty="0">
              <a:latin typeface="Times New Roman"/>
              <a:cs typeface="Times New Roman"/>
            </a:endParaRPr>
          </a:p>
        </p:txBody>
      </p:sp>
      <p:sp>
        <p:nvSpPr>
          <p:cNvPr id="3" name="object 3"/>
          <p:cNvSpPr txBox="1"/>
          <p:nvPr/>
        </p:nvSpPr>
        <p:spPr>
          <a:xfrm>
            <a:off x="1143000" y="3429000"/>
            <a:ext cx="10449560" cy="2220595"/>
          </a:xfrm>
          <a:prstGeom prst="rect">
            <a:avLst/>
          </a:prstGeom>
        </p:spPr>
        <p:txBody>
          <a:bodyPr vert="horz" wrap="square" lIns="0" tIns="12700" rIns="0" bIns="0" rtlCol="0">
            <a:spAutoFit/>
          </a:bodyPr>
          <a:lstStyle/>
          <a:p>
            <a:pPr marL="114300">
              <a:lnSpc>
                <a:spcPct val="100000"/>
              </a:lnSpc>
              <a:spcBef>
                <a:spcPts val="100"/>
              </a:spcBef>
            </a:pPr>
            <a:r>
              <a:rPr sz="2400" spc="-5" dirty="0">
                <a:latin typeface="Times New Roman"/>
                <a:cs typeface="Times New Roman"/>
              </a:rPr>
              <a:t>Where,</a:t>
            </a:r>
            <a:endParaRPr sz="2400" dirty="0">
              <a:latin typeface="Times New Roman"/>
              <a:cs typeface="Times New Roman"/>
            </a:endParaRPr>
          </a:p>
          <a:p>
            <a:pPr marL="457200" marR="81280" indent="-343535">
              <a:lnSpc>
                <a:spcPct val="100000"/>
              </a:lnSpc>
              <a:buFont typeface="Arial"/>
              <a:buChar char="•"/>
              <a:tabLst>
                <a:tab pos="456565" algn="l"/>
                <a:tab pos="457834" algn="l"/>
                <a:tab pos="936625" algn="l"/>
                <a:tab pos="2044700" algn="l"/>
                <a:tab pos="2525395" algn="l"/>
                <a:tab pos="3056890" algn="l"/>
                <a:tab pos="4432935" algn="l"/>
                <a:tab pos="6080760" algn="l"/>
                <a:tab pos="6494145" algn="l"/>
                <a:tab pos="7678420" algn="l"/>
                <a:tab pos="8073390" algn="l"/>
                <a:tab pos="8519795" algn="l"/>
                <a:tab pos="9523730" algn="l"/>
                <a:tab pos="9987280" algn="l"/>
              </a:tabLst>
            </a:pPr>
            <a:r>
              <a:rPr sz="2400" spc="-10" dirty="0">
                <a:latin typeface="Times New Roman"/>
                <a:cs typeface="Times New Roman"/>
              </a:rPr>
              <a:t>w</a:t>
            </a:r>
            <a:r>
              <a:rPr sz="2400" spc="-7" baseline="-20833" dirty="0">
                <a:latin typeface="Times New Roman"/>
                <a:cs typeface="Times New Roman"/>
              </a:rPr>
              <a:t>0</a:t>
            </a:r>
            <a:r>
              <a:rPr sz="2400" baseline="-20833" dirty="0">
                <a:latin typeface="Times New Roman"/>
                <a:cs typeface="Times New Roman"/>
              </a:rPr>
              <a:t>	</a:t>
            </a:r>
            <a:r>
              <a:rPr sz="2400" dirty="0">
                <a:latin typeface="Times New Roman"/>
                <a:cs typeface="Times New Roman"/>
              </a:rPr>
              <a:t>th</a:t>
            </a:r>
            <a:r>
              <a:rPr sz="2400" spc="5" dirty="0">
                <a:latin typeface="Times New Roman"/>
                <a:cs typeface="Times New Roman"/>
              </a:rPr>
              <a:t>r</a:t>
            </a:r>
            <a:r>
              <a:rPr sz="2400" dirty="0">
                <a:latin typeface="Times New Roman"/>
                <a:cs typeface="Times New Roman"/>
              </a:rPr>
              <a:t>ough	</a:t>
            </a:r>
            <a:r>
              <a:rPr sz="2400" spc="-10" dirty="0">
                <a:latin typeface="Times New Roman"/>
                <a:cs typeface="Times New Roman"/>
              </a:rPr>
              <a:t>w</a:t>
            </a:r>
            <a:r>
              <a:rPr sz="2400" spc="-7" baseline="-20833" dirty="0">
                <a:latin typeface="Times New Roman"/>
                <a:cs typeface="Times New Roman"/>
              </a:rPr>
              <a:t>6</a:t>
            </a:r>
            <a:r>
              <a:rPr sz="2400" baseline="-20833" dirty="0">
                <a:latin typeface="Times New Roman"/>
                <a:cs typeface="Times New Roman"/>
              </a:rPr>
              <a:t>	</a:t>
            </a:r>
            <a:r>
              <a:rPr sz="2400" dirty="0">
                <a:latin typeface="Times New Roman"/>
                <a:cs typeface="Times New Roman"/>
              </a:rPr>
              <a:t>are	nu</a:t>
            </a:r>
            <a:r>
              <a:rPr sz="2400" spc="-20" dirty="0">
                <a:latin typeface="Times New Roman"/>
                <a:cs typeface="Times New Roman"/>
              </a:rPr>
              <a:t>m</a:t>
            </a:r>
            <a:r>
              <a:rPr sz="2400" dirty="0">
                <a:latin typeface="Times New Roman"/>
                <a:cs typeface="Times New Roman"/>
              </a:rPr>
              <a:t>er</a:t>
            </a:r>
            <a:r>
              <a:rPr sz="2400" spc="5" dirty="0">
                <a:latin typeface="Times New Roman"/>
                <a:cs typeface="Times New Roman"/>
              </a:rPr>
              <a:t>i</a:t>
            </a:r>
            <a:r>
              <a:rPr sz="2400" dirty="0">
                <a:latin typeface="Times New Roman"/>
                <a:cs typeface="Times New Roman"/>
              </a:rPr>
              <a:t>c</a:t>
            </a:r>
            <a:r>
              <a:rPr sz="2400" spc="-10" dirty="0">
                <a:latin typeface="Times New Roman"/>
                <a:cs typeface="Times New Roman"/>
              </a:rPr>
              <a:t>a</a:t>
            </a:r>
            <a:r>
              <a:rPr sz="2400" dirty="0">
                <a:latin typeface="Times New Roman"/>
                <a:cs typeface="Times New Roman"/>
              </a:rPr>
              <a:t>l	c</a:t>
            </a:r>
            <a:r>
              <a:rPr sz="2400" spc="-10" dirty="0">
                <a:latin typeface="Times New Roman"/>
                <a:cs typeface="Times New Roman"/>
              </a:rPr>
              <a:t>oe</a:t>
            </a:r>
            <a:r>
              <a:rPr sz="2400" spc="-45" dirty="0">
                <a:latin typeface="Times New Roman"/>
                <a:cs typeface="Times New Roman"/>
              </a:rPr>
              <a:t>f</a:t>
            </a:r>
            <a:r>
              <a:rPr sz="2400" dirty="0">
                <a:latin typeface="Times New Roman"/>
                <a:cs typeface="Times New Roman"/>
              </a:rPr>
              <a:t>fic</a:t>
            </a:r>
            <a:r>
              <a:rPr sz="2400" spc="-10" dirty="0">
                <a:latin typeface="Times New Roman"/>
                <a:cs typeface="Times New Roman"/>
              </a:rPr>
              <a:t>i</a:t>
            </a:r>
            <a:r>
              <a:rPr sz="2400" dirty="0">
                <a:latin typeface="Times New Roman"/>
                <a:cs typeface="Times New Roman"/>
              </a:rPr>
              <a:t>e</a:t>
            </a:r>
            <a:r>
              <a:rPr sz="2400" spc="-10" dirty="0">
                <a:latin typeface="Times New Roman"/>
                <a:cs typeface="Times New Roman"/>
              </a:rPr>
              <a:t>n</a:t>
            </a:r>
            <a:r>
              <a:rPr sz="2400" dirty="0">
                <a:latin typeface="Times New Roman"/>
                <a:cs typeface="Times New Roman"/>
              </a:rPr>
              <a:t>ts,	or	weight</a:t>
            </a:r>
            <a:r>
              <a:rPr sz="2400" spc="5" dirty="0">
                <a:latin typeface="Times New Roman"/>
                <a:cs typeface="Times New Roman"/>
              </a:rPr>
              <a:t>s</a:t>
            </a:r>
            <a:r>
              <a:rPr sz="2400" dirty="0">
                <a:latin typeface="Times New Roman"/>
                <a:cs typeface="Times New Roman"/>
              </a:rPr>
              <a:t>,	</a:t>
            </a:r>
            <a:r>
              <a:rPr sz="2400" spc="-10" dirty="0">
                <a:latin typeface="Times New Roman"/>
                <a:cs typeface="Times New Roman"/>
              </a:rPr>
              <a:t>t</a:t>
            </a:r>
            <a:r>
              <a:rPr sz="2400" dirty="0">
                <a:latin typeface="Times New Roman"/>
                <a:cs typeface="Times New Roman"/>
              </a:rPr>
              <a:t>o	be	chosen	by	the  learning</a:t>
            </a:r>
            <a:r>
              <a:rPr sz="2400" spc="-40" dirty="0">
                <a:latin typeface="Times New Roman"/>
                <a:cs typeface="Times New Roman"/>
              </a:rPr>
              <a:t> </a:t>
            </a:r>
            <a:r>
              <a:rPr sz="2400" spc="-5" dirty="0">
                <a:latin typeface="Times New Roman"/>
                <a:cs typeface="Times New Roman"/>
              </a:rPr>
              <a:t>algorithm.</a:t>
            </a:r>
            <a:endParaRPr sz="2400" dirty="0">
              <a:latin typeface="Times New Roman"/>
              <a:cs typeface="Times New Roman"/>
            </a:endParaRPr>
          </a:p>
          <a:p>
            <a:pPr marL="457200" indent="-343535">
              <a:lnSpc>
                <a:spcPct val="100000"/>
              </a:lnSpc>
              <a:buFont typeface="Arial"/>
              <a:buChar char="•"/>
              <a:tabLst>
                <a:tab pos="456565" algn="l"/>
                <a:tab pos="457834" algn="l"/>
                <a:tab pos="1627505" algn="l"/>
                <a:tab pos="2576830" algn="l"/>
                <a:tab pos="3104515" algn="l"/>
                <a:tab pos="3646804" algn="l"/>
                <a:tab pos="4767580" algn="l"/>
                <a:tab pos="5260975" algn="l"/>
                <a:tab pos="6379845" algn="l"/>
                <a:tab pos="6873240" algn="l"/>
                <a:tab pos="7519670" algn="l"/>
                <a:tab pos="8906510" algn="l"/>
                <a:tab pos="9449435" algn="l"/>
              </a:tabLst>
            </a:pPr>
            <a:r>
              <a:rPr sz="2400" spc="-5" dirty="0">
                <a:latin typeface="Times New Roman"/>
                <a:cs typeface="Times New Roman"/>
              </a:rPr>
              <a:t>Learned	values	for	the	weights	</a:t>
            </a:r>
            <a:r>
              <a:rPr sz="2400" spc="-10" dirty="0">
                <a:latin typeface="Times New Roman"/>
                <a:cs typeface="Times New Roman"/>
              </a:rPr>
              <a:t>w</a:t>
            </a:r>
            <a:r>
              <a:rPr sz="2400" spc="-15" baseline="-20833" dirty="0">
                <a:latin typeface="Times New Roman"/>
                <a:cs typeface="Times New Roman"/>
              </a:rPr>
              <a:t>1	</a:t>
            </a:r>
            <a:r>
              <a:rPr sz="2400" spc="-5" dirty="0">
                <a:latin typeface="Times New Roman"/>
                <a:cs typeface="Times New Roman"/>
              </a:rPr>
              <a:t>through	</a:t>
            </a:r>
            <a:r>
              <a:rPr sz="2400" spc="-10" dirty="0">
                <a:latin typeface="Times New Roman"/>
                <a:cs typeface="Times New Roman"/>
              </a:rPr>
              <a:t>w</a:t>
            </a:r>
            <a:r>
              <a:rPr sz="2400" spc="-15" baseline="-20833" dirty="0">
                <a:latin typeface="Times New Roman"/>
                <a:cs typeface="Times New Roman"/>
              </a:rPr>
              <a:t>6	</a:t>
            </a:r>
            <a:r>
              <a:rPr sz="2400" dirty="0">
                <a:latin typeface="Times New Roman"/>
                <a:cs typeface="Times New Roman"/>
              </a:rPr>
              <a:t>will	</a:t>
            </a:r>
            <a:r>
              <a:rPr sz="2400" spc="-5" dirty="0">
                <a:latin typeface="Times New Roman"/>
                <a:cs typeface="Times New Roman"/>
              </a:rPr>
              <a:t>determine	</a:t>
            </a:r>
            <a:r>
              <a:rPr sz="2400" dirty="0">
                <a:latin typeface="Times New Roman"/>
                <a:cs typeface="Times New Roman"/>
              </a:rPr>
              <a:t>the	</a:t>
            </a:r>
            <a:r>
              <a:rPr sz="2400" spc="-5" dirty="0">
                <a:latin typeface="Times New Roman"/>
                <a:cs typeface="Times New Roman"/>
              </a:rPr>
              <a:t>relative</a:t>
            </a:r>
            <a:endParaRPr sz="2400" dirty="0">
              <a:latin typeface="Times New Roman"/>
              <a:cs typeface="Times New Roman"/>
            </a:endParaRPr>
          </a:p>
          <a:p>
            <a:pPr marL="457200">
              <a:lnSpc>
                <a:spcPct val="100000"/>
              </a:lnSpc>
            </a:pPr>
            <a:r>
              <a:rPr sz="2400" spc="-5" dirty="0">
                <a:latin typeface="Times New Roman"/>
                <a:cs typeface="Times New Roman"/>
              </a:rPr>
              <a:t>importance </a:t>
            </a:r>
            <a:r>
              <a:rPr sz="2400" dirty="0">
                <a:latin typeface="Times New Roman"/>
                <a:cs typeface="Times New Roman"/>
              </a:rPr>
              <a:t>of the various board features in </a:t>
            </a:r>
            <a:r>
              <a:rPr sz="2400" spc="-5" dirty="0">
                <a:latin typeface="Times New Roman"/>
                <a:cs typeface="Times New Roman"/>
              </a:rPr>
              <a:t>determining </a:t>
            </a:r>
            <a:r>
              <a:rPr sz="2400" dirty="0">
                <a:latin typeface="Times New Roman"/>
                <a:cs typeface="Times New Roman"/>
              </a:rPr>
              <a:t>the value of the</a:t>
            </a:r>
            <a:r>
              <a:rPr sz="2400" spc="-110" dirty="0">
                <a:latin typeface="Times New Roman"/>
                <a:cs typeface="Times New Roman"/>
              </a:rPr>
              <a:t> </a:t>
            </a:r>
            <a:r>
              <a:rPr sz="2400" dirty="0">
                <a:latin typeface="Times New Roman"/>
                <a:cs typeface="Times New Roman"/>
              </a:rPr>
              <a:t>board</a:t>
            </a:r>
          </a:p>
          <a:p>
            <a:pPr marL="457200" indent="-343535">
              <a:lnSpc>
                <a:spcPct val="100000"/>
              </a:lnSpc>
              <a:buFont typeface="Arial"/>
              <a:buChar char="•"/>
              <a:tabLst>
                <a:tab pos="456565" algn="l"/>
                <a:tab pos="457834" algn="l"/>
              </a:tabLst>
            </a:pPr>
            <a:r>
              <a:rPr sz="2400" dirty="0">
                <a:latin typeface="Times New Roman"/>
                <a:cs typeface="Times New Roman"/>
              </a:rPr>
              <a:t>The weight </a:t>
            </a:r>
            <a:r>
              <a:rPr sz="2400" spc="-5" dirty="0">
                <a:latin typeface="Times New Roman"/>
                <a:cs typeface="Times New Roman"/>
              </a:rPr>
              <a:t>w</a:t>
            </a:r>
            <a:r>
              <a:rPr sz="2400" spc="-7" baseline="-20833" dirty="0">
                <a:latin typeface="Times New Roman"/>
                <a:cs typeface="Times New Roman"/>
              </a:rPr>
              <a:t>0 </a:t>
            </a:r>
            <a:r>
              <a:rPr sz="2400" dirty="0">
                <a:latin typeface="Times New Roman"/>
                <a:cs typeface="Times New Roman"/>
              </a:rPr>
              <a:t>will provide an additive constant to the board</a:t>
            </a:r>
            <a:r>
              <a:rPr sz="2400" spc="-325" dirty="0">
                <a:latin typeface="Times New Roman"/>
                <a:cs typeface="Times New Roman"/>
              </a:rPr>
              <a:t> </a:t>
            </a:r>
            <a:r>
              <a:rPr sz="2400" dirty="0">
                <a:latin typeface="Times New Roman"/>
                <a:cs typeface="Times New Roman"/>
              </a:rPr>
              <a:t>value</a:t>
            </a:r>
          </a:p>
        </p:txBody>
      </p:sp>
      <p:sp>
        <p:nvSpPr>
          <p:cNvPr id="4" name="object 4"/>
          <p:cNvSpPr/>
          <p:nvPr/>
        </p:nvSpPr>
        <p:spPr>
          <a:xfrm>
            <a:off x="2581644" y="2912091"/>
            <a:ext cx="7028712" cy="342151"/>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30</a:t>
            </a:fld>
            <a:endParaRPr dirty="0"/>
          </a:p>
        </p:txBody>
      </p:sp>
      <p:sp>
        <p:nvSpPr>
          <p:cNvPr id="7" name="Rectangle 6">
            <a:extLst>
              <a:ext uri="{FF2B5EF4-FFF2-40B4-BE49-F238E27FC236}">
                <a16:creationId xmlns:a16="http://schemas.microsoft.com/office/drawing/2014/main" id="{4CCED92F-96FD-4B1E-89A0-1308262FC900}"/>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12349CA-FC11-4371-9CD9-20CBD9D445A5}"/>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object 2">
            <a:extLst>
              <a:ext uri="{FF2B5EF4-FFF2-40B4-BE49-F238E27FC236}">
                <a16:creationId xmlns:a16="http://schemas.microsoft.com/office/drawing/2014/main" id="{B67ACE17-66D0-420F-A929-DE5F452C6521}"/>
              </a:ext>
            </a:extLst>
          </p:cNvPr>
          <p:cNvSpPr txBox="1">
            <a:spLocks/>
          </p:cNvSpPr>
          <p:nvPr/>
        </p:nvSpPr>
        <p:spPr>
          <a:xfrm>
            <a:off x="0" y="287182"/>
            <a:ext cx="11887200" cy="675634"/>
          </a:xfrm>
          <a:prstGeom prst="rect">
            <a:avLst/>
          </a:prstGeom>
        </p:spPr>
        <p:txBody>
          <a:bodyPr vert="horz" wrap="square" lIns="0" tIns="89535" rIns="0" bIns="0" rtlCol="0">
            <a:spAutoFit/>
          </a:bodyPr>
          <a:lstStyle>
            <a:lvl1pPr>
              <a:defRPr sz="4100" b="1" i="0">
                <a:solidFill>
                  <a:schemeClr val="tx1"/>
                </a:solidFill>
                <a:latin typeface="Californian FB"/>
                <a:ea typeface="+mj-ea"/>
                <a:cs typeface="Californian FB"/>
              </a:defRPr>
            </a:lvl1pPr>
          </a:lstStyle>
          <a:p>
            <a:pPr marL="2771775" marR="5080" indent="-2411730">
              <a:lnSpc>
                <a:spcPts val="4750"/>
              </a:lnSpc>
              <a:spcBef>
                <a:spcPts val="705"/>
              </a:spcBef>
            </a:pPr>
            <a:r>
              <a:rPr lang="en-GB" sz="3600" kern="0" spc="-5"/>
              <a:t>3. </a:t>
            </a:r>
            <a:r>
              <a:rPr lang="en-GB" sz="3600" kern="0"/>
              <a:t>Choosing a Representation </a:t>
            </a:r>
            <a:r>
              <a:rPr lang="en-GB" sz="3600" kern="0" spc="-5"/>
              <a:t>for </a:t>
            </a:r>
            <a:r>
              <a:rPr lang="en-GB" sz="3600" kern="0"/>
              <a:t>the  Target</a:t>
            </a:r>
            <a:r>
              <a:rPr lang="en-GB" sz="3600" kern="0" spc="-25"/>
              <a:t> </a:t>
            </a:r>
            <a:r>
              <a:rPr lang="en-GB" sz="3600" kern="0"/>
              <a:t>Function</a:t>
            </a:r>
            <a:endParaRPr lang="en-GB" sz="3600" kern="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90559" y="1273144"/>
            <a:ext cx="9483090" cy="2613536"/>
          </a:xfrm>
          <a:prstGeom prst="rect">
            <a:avLst/>
          </a:prstGeom>
        </p:spPr>
        <p:txBody>
          <a:bodyPr vert="horz" wrap="square" lIns="0" tIns="12700" rIns="0" bIns="0" rtlCol="0">
            <a:spAutoFit/>
          </a:bodyPr>
          <a:lstStyle/>
          <a:p>
            <a:pPr marL="12700">
              <a:lnSpc>
                <a:spcPct val="100000"/>
              </a:lnSpc>
              <a:spcBef>
                <a:spcPts val="100"/>
              </a:spcBef>
            </a:pPr>
            <a:r>
              <a:rPr sz="2400" b="1" dirty="0">
                <a:uFill>
                  <a:solidFill>
                    <a:srgbClr val="000000"/>
                  </a:solidFill>
                </a:uFill>
                <a:latin typeface="Times New Roman"/>
                <a:cs typeface="Times New Roman"/>
              </a:rPr>
              <a:t>Partial </a:t>
            </a:r>
            <a:r>
              <a:rPr sz="2400" b="1" spc="-5" dirty="0">
                <a:uFill>
                  <a:solidFill>
                    <a:srgbClr val="000000"/>
                  </a:solidFill>
                </a:uFill>
                <a:latin typeface="Times New Roman"/>
                <a:cs typeface="Times New Roman"/>
              </a:rPr>
              <a:t>design </a:t>
            </a:r>
            <a:r>
              <a:rPr sz="2400" b="1" dirty="0">
                <a:uFill>
                  <a:solidFill>
                    <a:srgbClr val="000000"/>
                  </a:solidFill>
                </a:uFill>
                <a:latin typeface="Times New Roman"/>
                <a:cs typeface="Times New Roman"/>
              </a:rPr>
              <a:t>of a checkers learning</a:t>
            </a:r>
            <a:r>
              <a:rPr sz="2400" b="1" spc="-80" dirty="0">
                <a:uFill>
                  <a:solidFill>
                    <a:srgbClr val="000000"/>
                  </a:solidFill>
                </a:uFill>
                <a:latin typeface="Times New Roman"/>
                <a:cs typeface="Times New Roman"/>
              </a:rPr>
              <a:t> </a:t>
            </a:r>
            <a:r>
              <a:rPr sz="2400" b="1" spc="-10" dirty="0">
                <a:uFill>
                  <a:solidFill>
                    <a:srgbClr val="000000"/>
                  </a:solidFill>
                </a:uFill>
                <a:latin typeface="Times New Roman"/>
                <a:cs typeface="Times New Roman"/>
              </a:rPr>
              <a:t>program:</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727075" indent="-343535">
              <a:lnSpc>
                <a:spcPct val="100000"/>
              </a:lnSpc>
              <a:buFont typeface="Arial"/>
              <a:buChar char="•"/>
              <a:tabLst>
                <a:tab pos="727075" algn="l"/>
                <a:tab pos="727710" algn="l"/>
              </a:tabLst>
            </a:pPr>
            <a:r>
              <a:rPr sz="2400" spc="-45" dirty="0">
                <a:latin typeface="Times New Roman"/>
                <a:cs typeface="Times New Roman"/>
              </a:rPr>
              <a:t>Task </a:t>
            </a:r>
            <a:r>
              <a:rPr sz="2400" spc="-65" dirty="0">
                <a:latin typeface="Times New Roman"/>
                <a:cs typeface="Times New Roman"/>
              </a:rPr>
              <a:t>T: </a:t>
            </a:r>
            <a:r>
              <a:rPr sz="2400" dirty="0">
                <a:latin typeface="Times New Roman"/>
                <a:cs typeface="Times New Roman"/>
              </a:rPr>
              <a:t>playing</a:t>
            </a:r>
            <a:r>
              <a:rPr sz="2400" spc="25" dirty="0">
                <a:latin typeface="Times New Roman"/>
                <a:cs typeface="Times New Roman"/>
              </a:rPr>
              <a:t> </a:t>
            </a:r>
            <a:r>
              <a:rPr sz="2400" dirty="0">
                <a:latin typeface="Times New Roman"/>
                <a:cs typeface="Times New Roman"/>
              </a:rPr>
              <a:t>checkers</a:t>
            </a:r>
          </a:p>
          <a:p>
            <a:pPr marL="727075" indent="-343535">
              <a:lnSpc>
                <a:spcPct val="100000"/>
              </a:lnSpc>
              <a:buFont typeface="Arial"/>
              <a:buChar char="•"/>
              <a:tabLst>
                <a:tab pos="727075" algn="l"/>
                <a:tab pos="727710" algn="l"/>
              </a:tabLst>
            </a:pPr>
            <a:r>
              <a:rPr sz="2400" spc="-5" dirty="0">
                <a:latin typeface="Times New Roman"/>
                <a:cs typeface="Times New Roman"/>
              </a:rPr>
              <a:t>Performance measure </a:t>
            </a:r>
            <a:r>
              <a:rPr sz="2400" dirty="0">
                <a:latin typeface="Times New Roman"/>
                <a:cs typeface="Times New Roman"/>
              </a:rPr>
              <a:t>P: percent of </a:t>
            </a:r>
            <a:r>
              <a:rPr sz="2400" spc="-5" dirty="0">
                <a:latin typeface="Times New Roman"/>
                <a:cs typeface="Times New Roman"/>
              </a:rPr>
              <a:t>games </a:t>
            </a:r>
            <a:r>
              <a:rPr sz="2400" dirty="0">
                <a:latin typeface="Times New Roman"/>
                <a:cs typeface="Times New Roman"/>
              </a:rPr>
              <a:t>won in the world</a:t>
            </a:r>
            <a:r>
              <a:rPr sz="2400" spc="-35" dirty="0">
                <a:latin typeface="Times New Roman"/>
                <a:cs typeface="Times New Roman"/>
              </a:rPr>
              <a:t> </a:t>
            </a:r>
            <a:r>
              <a:rPr sz="2400" spc="-5" dirty="0">
                <a:latin typeface="Times New Roman"/>
                <a:cs typeface="Times New Roman"/>
              </a:rPr>
              <a:t>tournament</a:t>
            </a:r>
            <a:endParaRPr sz="2400" dirty="0">
              <a:latin typeface="Times New Roman"/>
              <a:cs typeface="Times New Roman"/>
            </a:endParaRPr>
          </a:p>
          <a:p>
            <a:pPr marL="727075" indent="-343535">
              <a:lnSpc>
                <a:spcPct val="100000"/>
              </a:lnSpc>
              <a:buFont typeface="Arial"/>
              <a:buChar char="•"/>
              <a:tabLst>
                <a:tab pos="727075" algn="l"/>
                <a:tab pos="727710" algn="l"/>
              </a:tabLst>
            </a:pPr>
            <a:r>
              <a:rPr sz="2400" spc="-15" dirty="0">
                <a:latin typeface="Times New Roman"/>
                <a:cs typeface="Times New Roman"/>
              </a:rPr>
              <a:t>Training </a:t>
            </a:r>
            <a:r>
              <a:rPr sz="2400" dirty="0">
                <a:latin typeface="Times New Roman"/>
                <a:cs typeface="Times New Roman"/>
              </a:rPr>
              <a:t>experience E: </a:t>
            </a:r>
            <a:r>
              <a:rPr sz="2400" spc="-5" dirty="0">
                <a:latin typeface="Times New Roman"/>
                <a:cs typeface="Times New Roman"/>
              </a:rPr>
              <a:t>games </a:t>
            </a:r>
            <a:r>
              <a:rPr sz="2400" dirty="0">
                <a:latin typeface="Times New Roman"/>
                <a:cs typeface="Times New Roman"/>
              </a:rPr>
              <a:t>played against</a:t>
            </a:r>
            <a:r>
              <a:rPr sz="2400" spc="-110" dirty="0">
                <a:latin typeface="Times New Roman"/>
                <a:cs typeface="Times New Roman"/>
              </a:rPr>
              <a:t> </a:t>
            </a:r>
            <a:r>
              <a:rPr sz="2400" dirty="0">
                <a:latin typeface="Times New Roman"/>
                <a:cs typeface="Times New Roman"/>
              </a:rPr>
              <a:t>itself</a:t>
            </a:r>
          </a:p>
          <a:p>
            <a:pPr marL="727075" indent="-343535">
              <a:lnSpc>
                <a:spcPct val="100000"/>
              </a:lnSpc>
              <a:buFont typeface="Arial"/>
              <a:buChar char="•"/>
              <a:tabLst>
                <a:tab pos="727075" algn="l"/>
                <a:tab pos="727710" algn="l"/>
                <a:tab pos="4528185" algn="l"/>
              </a:tabLst>
            </a:pPr>
            <a:r>
              <a:rPr sz="2400" spc="-40" dirty="0">
                <a:latin typeface="Times New Roman"/>
                <a:cs typeface="Times New Roman"/>
              </a:rPr>
              <a:t>Target </a:t>
            </a:r>
            <a:r>
              <a:rPr sz="2400" dirty="0">
                <a:latin typeface="Times New Roman"/>
                <a:cs typeface="Times New Roman"/>
              </a:rPr>
              <a:t>function:</a:t>
            </a:r>
            <a:r>
              <a:rPr sz="2400" spc="-35" dirty="0">
                <a:latin typeface="Times New Roman"/>
                <a:cs typeface="Times New Roman"/>
              </a:rPr>
              <a:t> </a:t>
            </a:r>
            <a:r>
              <a:rPr sz="2400" spc="-95" dirty="0">
                <a:latin typeface="Times New Roman"/>
                <a:cs typeface="Times New Roman"/>
              </a:rPr>
              <a:t>V:</a:t>
            </a:r>
            <a:r>
              <a:rPr sz="2400" spc="15" dirty="0">
                <a:latin typeface="Times New Roman"/>
                <a:cs typeface="Times New Roman"/>
              </a:rPr>
              <a:t> </a:t>
            </a:r>
            <a:r>
              <a:rPr sz="2400" dirty="0">
                <a:latin typeface="Times New Roman"/>
                <a:cs typeface="Times New Roman"/>
              </a:rPr>
              <a:t>Board	R</a:t>
            </a:r>
          </a:p>
          <a:p>
            <a:pPr marL="727075" indent="-343535">
              <a:lnSpc>
                <a:spcPct val="100000"/>
              </a:lnSpc>
              <a:buFont typeface="Arial"/>
              <a:buChar char="•"/>
              <a:tabLst>
                <a:tab pos="727075" algn="l"/>
                <a:tab pos="727710" algn="l"/>
              </a:tabLst>
            </a:pPr>
            <a:r>
              <a:rPr sz="2400" spc="-40" dirty="0">
                <a:latin typeface="Times New Roman"/>
                <a:cs typeface="Times New Roman"/>
              </a:rPr>
              <a:t>Target </a:t>
            </a:r>
            <a:r>
              <a:rPr sz="2400" spc="-5" dirty="0">
                <a:latin typeface="Times New Roman"/>
                <a:cs typeface="Times New Roman"/>
              </a:rPr>
              <a:t>function</a:t>
            </a:r>
            <a:r>
              <a:rPr sz="2400" spc="10" dirty="0">
                <a:latin typeface="Times New Roman"/>
                <a:cs typeface="Times New Roman"/>
              </a:rPr>
              <a:t> </a:t>
            </a:r>
            <a:r>
              <a:rPr sz="2400" spc="-5" dirty="0">
                <a:latin typeface="Times New Roman"/>
                <a:cs typeface="Times New Roman"/>
              </a:rPr>
              <a:t>representation</a:t>
            </a:r>
            <a:endParaRPr sz="2400" dirty="0">
              <a:latin typeface="Times New Roman"/>
              <a:cs typeface="Times New Roman"/>
            </a:endParaRPr>
          </a:p>
        </p:txBody>
      </p:sp>
      <p:sp>
        <p:nvSpPr>
          <p:cNvPr id="3" name="object 3"/>
          <p:cNvSpPr txBox="1"/>
          <p:nvPr/>
        </p:nvSpPr>
        <p:spPr>
          <a:xfrm>
            <a:off x="990559" y="4899956"/>
            <a:ext cx="10133965" cy="11226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Times New Roman"/>
                <a:cs typeface="Times New Roman"/>
              </a:rPr>
              <a:t>The first three </a:t>
            </a:r>
            <a:r>
              <a:rPr sz="2400" spc="-5" dirty="0">
                <a:latin typeface="Times New Roman"/>
                <a:cs typeface="Times New Roman"/>
              </a:rPr>
              <a:t>items </a:t>
            </a:r>
            <a:r>
              <a:rPr sz="2400" dirty="0">
                <a:latin typeface="Times New Roman"/>
                <a:cs typeface="Times New Roman"/>
              </a:rPr>
              <a:t>above correspond to the specification of the learning task,  whereas the </a:t>
            </a:r>
            <a:r>
              <a:rPr sz="2400" spc="-5" dirty="0">
                <a:latin typeface="Times New Roman"/>
                <a:cs typeface="Times New Roman"/>
              </a:rPr>
              <a:t>final </a:t>
            </a:r>
            <a:r>
              <a:rPr sz="2400" dirty="0">
                <a:latin typeface="Times New Roman"/>
                <a:cs typeface="Times New Roman"/>
              </a:rPr>
              <a:t>two </a:t>
            </a:r>
            <a:r>
              <a:rPr sz="2400" spc="-5" dirty="0">
                <a:latin typeface="Times New Roman"/>
                <a:cs typeface="Times New Roman"/>
              </a:rPr>
              <a:t>items </a:t>
            </a:r>
            <a:r>
              <a:rPr sz="2400" dirty="0">
                <a:latin typeface="Times New Roman"/>
                <a:cs typeface="Times New Roman"/>
              </a:rPr>
              <a:t>constitute design choices for the </a:t>
            </a:r>
            <a:r>
              <a:rPr sz="2400" spc="-5" dirty="0">
                <a:latin typeface="Times New Roman"/>
                <a:cs typeface="Times New Roman"/>
              </a:rPr>
              <a:t>implementation </a:t>
            </a:r>
            <a:r>
              <a:rPr sz="2400" dirty="0">
                <a:latin typeface="Times New Roman"/>
                <a:cs typeface="Times New Roman"/>
              </a:rPr>
              <a:t>of</a:t>
            </a:r>
            <a:r>
              <a:rPr sz="2400" spc="-130" dirty="0">
                <a:latin typeface="Times New Roman"/>
                <a:cs typeface="Times New Roman"/>
              </a:rPr>
              <a:t> </a:t>
            </a:r>
            <a:r>
              <a:rPr sz="2400" dirty="0">
                <a:latin typeface="Times New Roman"/>
                <a:cs typeface="Times New Roman"/>
              </a:rPr>
              <a:t>the  learning</a:t>
            </a:r>
            <a:r>
              <a:rPr sz="2400" spc="-45" dirty="0">
                <a:latin typeface="Times New Roman"/>
                <a:cs typeface="Times New Roman"/>
              </a:rPr>
              <a:t> </a:t>
            </a:r>
            <a:r>
              <a:rPr sz="2400" spc="-5" dirty="0">
                <a:latin typeface="Times New Roman"/>
                <a:cs typeface="Times New Roman"/>
              </a:rPr>
              <a:t>program.</a:t>
            </a:r>
            <a:endParaRPr sz="2400" dirty="0">
              <a:latin typeface="Times New Roman"/>
              <a:cs typeface="Times New Roman"/>
            </a:endParaRPr>
          </a:p>
        </p:txBody>
      </p:sp>
      <p:sp>
        <p:nvSpPr>
          <p:cNvPr id="4" name="object 4"/>
          <p:cNvSpPr/>
          <p:nvPr/>
        </p:nvSpPr>
        <p:spPr>
          <a:xfrm>
            <a:off x="3048000" y="4114456"/>
            <a:ext cx="7030187" cy="34314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896611" y="2587630"/>
            <a:ext cx="457200" cy="103505"/>
          </a:xfrm>
          <a:custGeom>
            <a:avLst/>
            <a:gdLst/>
            <a:ahLst/>
            <a:cxnLst/>
            <a:rect l="l" t="t" r="r" b="b"/>
            <a:pathLst>
              <a:path w="457200" h="103505">
                <a:moveTo>
                  <a:pt x="421211" y="58197"/>
                </a:moveTo>
                <a:lnTo>
                  <a:pt x="362071" y="92445"/>
                </a:lnTo>
                <a:lnTo>
                  <a:pt x="361066" y="96255"/>
                </a:lnTo>
                <a:lnTo>
                  <a:pt x="362833" y="99303"/>
                </a:lnTo>
                <a:lnTo>
                  <a:pt x="364479" y="102351"/>
                </a:lnTo>
                <a:lnTo>
                  <a:pt x="368442" y="103357"/>
                </a:lnTo>
                <a:lnTo>
                  <a:pt x="446256" y="58277"/>
                </a:lnTo>
                <a:lnTo>
                  <a:pt x="421211" y="58197"/>
                </a:lnTo>
                <a:close/>
              </a:path>
              <a:path w="457200" h="103505">
                <a:moveTo>
                  <a:pt x="432092" y="51896"/>
                </a:moveTo>
                <a:lnTo>
                  <a:pt x="421211" y="58197"/>
                </a:lnTo>
                <a:lnTo>
                  <a:pt x="444642" y="58277"/>
                </a:lnTo>
                <a:lnTo>
                  <a:pt x="444642" y="57393"/>
                </a:lnTo>
                <a:lnTo>
                  <a:pt x="441441" y="57393"/>
                </a:lnTo>
                <a:lnTo>
                  <a:pt x="432092" y="51896"/>
                </a:lnTo>
                <a:close/>
              </a:path>
              <a:path w="457200" h="103505">
                <a:moveTo>
                  <a:pt x="368808" y="0"/>
                </a:moveTo>
                <a:lnTo>
                  <a:pt x="364876" y="1005"/>
                </a:lnTo>
                <a:lnTo>
                  <a:pt x="363108" y="4053"/>
                </a:lnTo>
                <a:lnTo>
                  <a:pt x="361309" y="7101"/>
                </a:lnTo>
                <a:lnTo>
                  <a:pt x="362346" y="10911"/>
                </a:lnTo>
                <a:lnTo>
                  <a:pt x="421243" y="45517"/>
                </a:lnTo>
                <a:lnTo>
                  <a:pt x="444642" y="45598"/>
                </a:lnTo>
                <a:lnTo>
                  <a:pt x="444642" y="58277"/>
                </a:lnTo>
                <a:lnTo>
                  <a:pt x="446256" y="58277"/>
                </a:lnTo>
                <a:lnTo>
                  <a:pt x="457200" y="51937"/>
                </a:lnTo>
                <a:lnTo>
                  <a:pt x="368808" y="0"/>
                </a:lnTo>
                <a:close/>
              </a:path>
              <a:path w="457200" h="103505">
                <a:moveTo>
                  <a:pt x="0" y="44074"/>
                </a:moveTo>
                <a:lnTo>
                  <a:pt x="0" y="56753"/>
                </a:lnTo>
                <a:lnTo>
                  <a:pt x="421211" y="58197"/>
                </a:lnTo>
                <a:lnTo>
                  <a:pt x="432092" y="51896"/>
                </a:lnTo>
                <a:lnTo>
                  <a:pt x="421243" y="45517"/>
                </a:lnTo>
                <a:lnTo>
                  <a:pt x="0" y="44074"/>
                </a:lnTo>
                <a:close/>
              </a:path>
              <a:path w="457200" h="103505">
                <a:moveTo>
                  <a:pt x="441441" y="46482"/>
                </a:moveTo>
                <a:lnTo>
                  <a:pt x="432092" y="51896"/>
                </a:lnTo>
                <a:lnTo>
                  <a:pt x="441441" y="57393"/>
                </a:lnTo>
                <a:lnTo>
                  <a:pt x="441441" y="46482"/>
                </a:lnTo>
                <a:close/>
              </a:path>
              <a:path w="457200" h="103505">
                <a:moveTo>
                  <a:pt x="444642" y="46482"/>
                </a:moveTo>
                <a:lnTo>
                  <a:pt x="441441" y="46482"/>
                </a:lnTo>
                <a:lnTo>
                  <a:pt x="441441" y="57393"/>
                </a:lnTo>
                <a:lnTo>
                  <a:pt x="444642" y="57393"/>
                </a:lnTo>
                <a:lnTo>
                  <a:pt x="444642" y="46482"/>
                </a:lnTo>
                <a:close/>
              </a:path>
              <a:path w="457200" h="103505">
                <a:moveTo>
                  <a:pt x="421243" y="45517"/>
                </a:moveTo>
                <a:lnTo>
                  <a:pt x="432092" y="51896"/>
                </a:lnTo>
                <a:lnTo>
                  <a:pt x="441441" y="46482"/>
                </a:lnTo>
                <a:lnTo>
                  <a:pt x="444642" y="46482"/>
                </a:lnTo>
                <a:lnTo>
                  <a:pt x="444642" y="45598"/>
                </a:lnTo>
                <a:lnTo>
                  <a:pt x="421243" y="45517"/>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31</a:t>
            </a:fld>
            <a:endParaRPr dirty="0"/>
          </a:p>
        </p:txBody>
      </p:sp>
      <p:sp>
        <p:nvSpPr>
          <p:cNvPr id="8" name="Rectangle 7">
            <a:extLst>
              <a:ext uri="{FF2B5EF4-FFF2-40B4-BE49-F238E27FC236}">
                <a16:creationId xmlns:a16="http://schemas.microsoft.com/office/drawing/2014/main" id="{832BF74A-8721-468E-B26D-E81AF08B7DF4}"/>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6016694-5579-45D3-A02C-545420D63071}"/>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object 2">
            <a:extLst>
              <a:ext uri="{FF2B5EF4-FFF2-40B4-BE49-F238E27FC236}">
                <a16:creationId xmlns:a16="http://schemas.microsoft.com/office/drawing/2014/main" id="{3991C982-F61C-46AE-955E-F121FDB7538B}"/>
              </a:ext>
            </a:extLst>
          </p:cNvPr>
          <p:cNvSpPr txBox="1">
            <a:spLocks/>
          </p:cNvSpPr>
          <p:nvPr/>
        </p:nvSpPr>
        <p:spPr>
          <a:xfrm>
            <a:off x="0" y="287182"/>
            <a:ext cx="11887200" cy="675634"/>
          </a:xfrm>
          <a:prstGeom prst="rect">
            <a:avLst/>
          </a:prstGeom>
        </p:spPr>
        <p:txBody>
          <a:bodyPr vert="horz" wrap="square" lIns="0" tIns="89535" rIns="0" bIns="0" rtlCol="0">
            <a:spAutoFit/>
          </a:bodyPr>
          <a:lstStyle>
            <a:lvl1pPr>
              <a:defRPr>
                <a:latin typeface="+mj-lt"/>
                <a:ea typeface="+mj-ea"/>
                <a:cs typeface="+mj-cs"/>
              </a:defRPr>
            </a:lvl1pPr>
          </a:lstStyle>
          <a:p>
            <a:pPr marL="2771775" marR="5080" indent="-2411730">
              <a:lnSpc>
                <a:spcPts val="4750"/>
              </a:lnSpc>
              <a:spcBef>
                <a:spcPts val="705"/>
              </a:spcBef>
            </a:pPr>
            <a:r>
              <a:rPr lang="en-GB" sz="3600" kern="0" spc="-5">
                <a:solidFill>
                  <a:sysClr val="windowText" lastClr="000000"/>
                </a:solidFill>
              </a:rPr>
              <a:t>3. </a:t>
            </a:r>
            <a:r>
              <a:rPr lang="en-GB" sz="3600" kern="0">
                <a:solidFill>
                  <a:sysClr val="windowText" lastClr="000000"/>
                </a:solidFill>
              </a:rPr>
              <a:t>Choosing a Representation </a:t>
            </a:r>
            <a:r>
              <a:rPr lang="en-GB" sz="3600" kern="0" spc="-5">
                <a:solidFill>
                  <a:sysClr val="windowText" lastClr="000000"/>
                </a:solidFill>
              </a:rPr>
              <a:t>for </a:t>
            </a:r>
            <a:r>
              <a:rPr lang="en-GB" sz="3600" kern="0">
                <a:solidFill>
                  <a:sysClr val="windowText" lastClr="000000"/>
                </a:solidFill>
              </a:rPr>
              <a:t>the  Target</a:t>
            </a:r>
            <a:r>
              <a:rPr lang="en-GB" sz="3600" kern="0" spc="-25">
                <a:solidFill>
                  <a:sysClr val="windowText" lastClr="000000"/>
                </a:solidFill>
              </a:rPr>
              <a:t> </a:t>
            </a:r>
            <a:r>
              <a:rPr lang="en-GB" sz="3600" kern="0">
                <a:solidFill>
                  <a:sysClr val="windowText" lastClr="000000"/>
                </a:solidFill>
              </a:rPr>
              <a:t>Function</a:t>
            </a:r>
            <a:endParaRPr lang="en-GB" sz="3600" kern="0" dirty="0">
              <a:solidFill>
                <a:sysClr val="windowText" lastClr="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32</a:t>
            </a:fld>
            <a:endParaRPr dirty="0"/>
          </a:p>
        </p:txBody>
      </p:sp>
      <p:sp>
        <p:nvSpPr>
          <p:cNvPr id="2" name="object 2"/>
          <p:cNvSpPr txBox="1">
            <a:spLocks noGrp="1"/>
          </p:cNvSpPr>
          <p:nvPr>
            <p:ph type="title"/>
          </p:nvPr>
        </p:nvSpPr>
        <p:spPr>
          <a:xfrm>
            <a:off x="304800" y="219007"/>
            <a:ext cx="11506200" cy="1321516"/>
          </a:xfrm>
          <a:prstGeom prst="rect">
            <a:avLst/>
          </a:prstGeom>
        </p:spPr>
        <p:txBody>
          <a:bodyPr vert="horz" wrap="square" lIns="0" tIns="89535" rIns="0" bIns="0" rtlCol="0">
            <a:spAutoFit/>
          </a:bodyPr>
          <a:lstStyle/>
          <a:p>
            <a:pPr marL="3458210" marR="5080" indent="-3437254">
              <a:lnSpc>
                <a:spcPts val="4750"/>
              </a:lnSpc>
              <a:spcBef>
                <a:spcPts val="705"/>
              </a:spcBef>
            </a:pPr>
            <a:r>
              <a:rPr sz="4400" spc="-5" dirty="0"/>
              <a:t>4. Choosing </a:t>
            </a:r>
            <a:r>
              <a:rPr sz="4400" dirty="0"/>
              <a:t>a </a:t>
            </a:r>
            <a:r>
              <a:rPr sz="4400" spc="-5" dirty="0"/>
              <a:t>Function </a:t>
            </a:r>
            <a:r>
              <a:rPr sz="4400" dirty="0"/>
              <a:t>Approximation  Algorithm</a:t>
            </a:r>
          </a:p>
        </p:txBody>
      </p:sp>
      <p:sp>
        <p:nvSpPr>
          <p:cNvPr id="3" name="object 3"/>
          <p:cNvSpPr txBox="1"/>
          <p:nvPr/>
        </p:nvSpPr>
        <p:spPr>
          <a:xfrm>
            <a:off x="901293" y="2150102"/>
            <a:ext cx="10203815" cy="3684270"/>
          </a:xfrm>
          <a:prstGeom prst="rect">
            <a:avLst/>
          </a:prstGeom>
        </p:spPr>
        <p:txBody>
          <a:bodyPr vert="horz" wrap="square" lIns="0" tIns="12700" rIns="0" bIns="0" rtlCol="0">
            <a:spAutoFit/>
          </a:bodyPr>
          <a:lstStyle/>
          <a:p>
            <a:pPr marL="419100" marR="43180" indent="-343535">
              <a:lnSpc>
                <a:spcPct val="100000"/>
              </a:lnSpc>
              <a:spcBef>
                <a:spcPts val="100"/>
              </a:spcBef>
              <a:buFont typeface="Arial"/>
              <a:buChar char="•"/>
              <a:tabLst>
                <a:tab pos="418465" algn="l"/>
                <a:tab pos="419734" algn="l"/>
              </a:tabLst>
            </a:pPr>
            <a:r>
              <a:rPr sz="2400" dirty="0">
                <a:latin typeface="Times New Roman"/>
                <a:cs typeface="Times New Roman"/>
              </a:rPr>
              <a:t>In order to learn the </a:t>
            </a:r>
            <a:r>
              <a:rPr sz="2400" spc="-10" dirty="0">
                <a:latin typeface="Times New Roman"/>
                <a:cs typeface="Times New Roman"/>
              </a:rPr>
              <a:t>target </a:t>
            </a:r>
            <a:r>
              <a:rPr sz="2400" dirty="0">
                <a:latin typeface="Times New Roman"/>
                <a:cs typeface="Times New Roman"/>
              </a:rPr>
              <a:t>function </a:t>
            </a:r>
            <a:r>
              <a:rPr sz="2400" b="1" i="1" dirty="0">
                <a:latin typeface="Times New Roman"/>
                <a:cs typeface="Times New Roman"/>
              </a:rPr>
              <a:t>f </a:t>
            </a:r>
            <a:r>
              <a:rPr sz="2400" dirty="0">
                <a:latin typeface="Times New Roman"/>
                <a:cs typeface="Times New Roman"/>
              </a:rPr>
              <a:t>we require a set of training </a:t>
            </a:r>
            <a:r>
              <a:rPr sz="2400" spc="-5" dirty="0">
                <a:latin typeface="Times New Roman"/>
                <a:cs typeface="Times New Roman"/>
              </a:rPr>
              <a:t>examples,</a:t>
            </a:r>
            <a:r>
              <a:rPr sz="2400" spc="-160" dirty="0">
                <a:latin typeface="Times New Roman"/>
                <a:cs typeface="Times New Roman"/>
              </a:rPr>
              <a:t> </a:t>
            </a:r>
            <a:r>
              <a:rPr sz="2400" dirty="0">
                <a:latin typeface="Times New Roman"/>
                <a:cs typeface="Times New Roman"/>
              </a:rPr>
              <a:t>each  describing a specific board state b and the training value </a:t>
            </a:r>
            <a:r>
              <a:rPr sz="2400" spc="-5" dirty="0">
                <a:latin typeface="Times New Roman"/>
                <a:cs typeface="Times New Roman"/>
              </a:rPr>
              <a:t>V</a:t>
            </a:r>
            <a:r>
              <a:rPr sz="2400" spc="-7" baseline="-20833" dirty="0">
                <a:latin typeface="Times New Roman"/>
                <a:cs typeface="Times New Roman"/>
              </a:rPr>
              <a:t>train</a:t>
            </a:r>
            <a:r>
              <a:rPr sz="2400" spc="-5" dirty="0">
                <a:latin typeface="Times New Roman"/>
                <a:cs typeface="Times New Roman"/>
              </a:rPr>
              <a:t>(b) </a:t>
            </a:r>
            <a:r>
              <a:rPr sz="2400" dirty="0">
                <a:latin typeface="Times New Roman"/>
                <a:cs typeface="Times New Roman"/>
              </a:rPr>
              <a:t>for</a:t>
            </a:r>
            <a:r>
              <a:rPr sz="2400" spc="-170" dirty="0">
                <a:latin typeface="Times New Roman"/>
                <a:cs typeface="Times New Roman"/>
              </a:rPr>
              <a:t> </a:t>
            </a:r>
            <a:r>
              <a:rPr sz="2400" dirty="0">
                <a:latin typeface="Times New Roman"/>
                <a:cs typeface="Times New Roman"/>
              </a:rPr>
              <a:t>b.</a:t>
            </a:r>
          </a:p>
          <a:p>
            <a:pPr>
              <a:lnSpc>
                <a:spcPct val="100000"/>
              </a:lnSpc>
              <a:spcBef>
                <a:spcPts val="5"/>
              </a:spcBef>
              <a:buFont typeface="Arial"/>
              <a:buChar char="•"/>
            </a:pPr>
            <a:endParaRPr sz="2500" dirty="0">
              <a:latin typeface="Times New Roman"/>
              <a:cs typeface="Times New Roman"/>
            </a:endParaRPr>
          </a:p>
          <a:p>
            <a:pPr marL="419100" indent="-343535">
              <a:lnSpc>
                <a:spcPct val="100000"/>
              </a:lnSpc>
              <a:buFont typeface="Arial"/>
              <a:buChar char="•"/>
              <a:tabLst>
                <a:tab pos="418465" algn="l"/>
                <a:tab pos="419734" algn="l"/>
              </a:tabLst>
            </a:pPr>
            <a:r>
              <a:rPr sz="2400" dirty="0">
                <a:latin typeface="Times New Roman"/>
                <a:cs typeface="Times New Roman"/>
              </a:rPr>
              <a:t>Each training </a:t>
            </a:r>
            <a:r>
              <a:rPr sz="2400" spc="-5" dirty="0">
                <a:latin typeface="Times New Roman"/>
                <a:cs typeface="Times New Roman"/>
              </a:rPr>
              <a:t>example </a:t>
            </a:r>
            <a:r>
              <a:rPr sz="2400" dirty="0">
                <a:latin typeface="Times New Roman"/>
                <a:cs typeface="Times New Roman"/>
              </a:rPr>
              <a:t>is an ordered pair of the form (b,</a:t>
            </a:r>
            <a:r>
              <a:rPr sz="2400" spc="-130" dirty="0">
                <a:latin typeface="Times New Roman"/>
                <a:cs typeface="Times New Roman"/>
              </a:rPr>
              <a:t> </a:t>
            </a:r>
            <a:r>
              <a:rPr sz="2400" spc="-5" dirty="0">
                <a:latin typeface="Times New Roman"/>
                <a:cs typeface="Times New Roman"/>
              </a:rPr>
              <a:t>V</a:t>
            </a:r>
            <a:r>
              <a:rPr sz="2400" spc="-7" baseline="-20833" dirty="0">
                <a:latin typeface="Times New Roman"/>
                <a:cs typeface="Times New Roman"/>
              </a:rPr>
              <a:t>train</a:t>
            </a:r>
            <a:r>
              <a:rPr sz="2400" spc="-5" dirty="0">
                <a:latin typeface="Times New Roman"/>
                <a:cs typeface="Times New Roman"/>
              </a:rPr>
              <a:t>(b)).</a:t>
            </a:r>
            <a:endParaRPr sz="2400" dirty="0">
              <a:latin typeface="Times New Roman"/>
              <a:cs typeface="Times New Roman"/>
            </a:endParaRPr>
          </a:p>
          <a:p>
            <a:pPr>
              <a:lnSpc>
                <a:spcPct val="100000"/>
              </a:lnSpc>
              <a:spcBef>
                <a:spcPts val="5"/>
              </a:spcBef>
              <a:buFont typeface="Arial"/>
              <a:buChar char="•"/>
            </a:pPr>
            <a:endParaRPr sz="2500" dirty="0">
              <a:latin typeface="Times New Roman"/>
              <a:cs typeface="Times New Roman"/>
            </a:endParaRPr>
          </a:p>
          <a:p>
            <a:pPr marL="419100" marR="193675" indent="-343535">
              <a:lnSpc>
                <a:spcPct val="100000"/>
              </a:lnSpc>
              <a:buFont typeface="Arial"/>
              <a:buChar char="•"/>
              <a:tabLst>
                <a:tab pos="418465" algn="l"/>
                <a:tab pos="419734" algn="l"/>
                <a:tab pos="6477000" algn="l"/>
              </a:tabLst>
            </a:pPr>
            <a:r>
              <a:rPr sz="2400" dirty="0">
                <a:latin typeface="Times New Roman"/>
                <a:cs typeface="Times New Roman"/>
              </a:rPr>
              <a:t>For instance, the following training</a:t>
            </a:r>
            <a:r>
              <a:rPr sz="2400" spc="-75" dirty="0">
                <a:latin typeface="Times New Roman"/>
                <a:cs typeface="Times New Roman"/>
              </a:rPr>
              <a:t> </a:t>
            </a:r>
            <a:r>
              <a:rPr sz="2400" spc="-5" dirty="0">
                <a:latin typeface="Times New Roman"/>
                <a:cs typeface="Times New Roman"/>
              </a:rPr>
              <a:t>example</a:t>
            </a:r>
            <a:r>
              <a:rPr sz="2400" spc="10" dirty="0">
                <a:latin typeface="Times New Roman"/>
                <a:cs typeface="Times New Roman"/>
              </a:rPr>
              <a:t> </a:t>
            </a:r>
            <a:r>
              <a:rPr sz="2400" dirty="0">
                <a:latin typeface="Times New Roman"/>
                <a:cs typeface="Times New Roman"/>
              </a:rPr>
              <a:t>d	escribes a board state b in  which black has won the </a:t>
            </a:r>
            <a:r>
              <a:rPr sz="2400" spc="-5" dirty="0">
                <a:latin typeface="Times New Roman"/>
                <a:cs typeface="Times New Roman"/>
              </a:rPr>
              <a:t>game </a:t>
            </a:r>
            <a:r>
              <a:rPr sz="2400" dirty="0">
                <a:latin typeface="Times New Roman"/>
                <a:cs typeface="Times New Roman"/>
              </a:rPr>
              <a:t>(note x</a:t>
            </a:r>
            <a:r>
              <a:rPr sz="2400" baseline="-20833" dirty="0">
                <a:latin typeface="Times New Roman"/>
                <a:cs typeface="Times New Roman"/>
              </a:rPr>
              <a:t>2 </a:t>
            </a:r>
            <a:r>
              <a:rPr sz="2400" dirty="0">
                <a:latin typeface="Times New Roman"/>
                <a:cs typeface="Times New Roman"/>
              </a:rPr>
              <a:t>= 0 indicates that red has no </a:t>
            </a:r>
            <a:r>
              <a:rPr sz="2400" spc="-5" dirty="0">
                <a:latin typeface="Times New Roman"/>
                <a:cs typeface="Times New Roman"/>
              </a:rPr>
              <a:t>remaining  </a:t>
            </a:r>
            <a:r>
              <a:rPr sz="2400" dirty="0">
                <a:latin typeface="Times New Roman"/>
                <a:cs typeface="Times New Roman"/>
              </a:rPr>
              <a:t>pieces) and for which the </a:t>
            </a:r>
            <a:r>
              <a:rPr sz="2400" spc="-10" dirty="0">
                <a:latin typeface="Times New Roman"/>
                <a:cs typeface="Times New Roman"/>
              </a:rPr>
              <a:t>target </a:t>
            </a:r>
            <a:r>
              <a:rPr sz="2400" dirty="0">
                <a:latin typeface="Times New Roman"/>
                <a:cs typeface="Times New Roman"/>
              </a:rPr>
              <a:t>function value </a:t>
            </a:r>
            <a:r>
              <a:rPr sz="2400" spc="-5" dirty="0">
                <a:latin typeface="Times New Roman"/>
                <a:cs typeface="Times New Roman"/>
              </a:rPr>
              <a:t>V</a:t>
            </a:r>
            <a:r>
              <a:rPr sz="2400" spc="-7" baseline="-20833" dirty="0">
                <a:latin typeface="Times New Roman"/>
                <a:cs typeface="Times New Roman"/>
              </a:rPr>
              <a:t>train</a:t>
            </a:r>
            <a:r>
              <a:rPr sz="2400" spc="-5" dirty="0">
                <a:latin typeface="Times New Roman"/>
                <a:cs typeface="Times New Roman"/>
              </a:rPr>
              <a:t>(b) </a:t>
            </a:r>
            <a:r>
              <a:rPr sz="2400" dirty="0">
                <a:latin typeface="Times New Roman"/>
                <a:cs typeface="Times New Roman"/>
              </a:rPr>
              <a:t>is therefore</a:t>
            </a:r>
            <a:r>
              <a:rPr sz="2400" spc="-120" dirty="0">
                <a:latin typeface="Times New Roman"/>
                <a:cs typeface="Times New Roman"/>
              </a:rPr>
              <a:t> </a:t>
            </a:r>
            <a:r>
              <a:rPr sz="2400" dirty="0">
                <a:latin typeface="Times New Roman"/>
                <a:cs typeface="Times New Roman"/>
              </a:rPr>
              <a:t>+100.</a:t>
            </a:r>
          </a:p>
          <a:p>
            <a:pPr>
              <a:lnSpc>
                <a:spcPct val="100000"/>
              </a:lnSpc>
              <a:spcBef>
                <a:spcPts val="10"/>
              </a:spcBef>
            </a:pPr>
            <a:endParaRPr sz="2500" dirty="0">
              <a:latin typeface="Times New Roman"/>
              <a:cs typeface="Times New Roman"/>
            </a:endParaRPr>
          </a:p>
          <a:p>
            <a:pPr marL="193675" algn="ctr">
              <a:lnSpc>
                <a:spcPct val="100000"/>
              </a:lnSpc>
            </a:pPr>
            <a:r>
              <a:rPr sz="2400" dirty="0">
                <a:latin typeface="Times New Roman"/>
                <a:cs typeface="Times New Roman"/>
              </a:rPr>
              <a:t>((x</a:t>
            </a:r>
            <a:r>
              <a:rPr sz="2400" baseline="-20833" dirty="0">
                <a:latin typeface="Times New Roman"/>
                <a:cs typeface="Times New Roman"/>
              </a:rPr>
              <a:t>1</a:t>
            </a:r>
            <a:r>
              <a:rPr sz="2400" dirty="0">
                <a:latin typeface="Times New Roman"/>
                <a:cs typeface="Times New Roman"/>
              </a:rPr>
              <a:t>=3, x</a:t>
            </a:r>
            <a:r>
              <a:rPr sz="2400" baseline="-20833" dirty="0">
                <a:latin typeface="Times New Roman"/>
                <a:cs typeface="Times New Roman"/>
              </a:rPr>
              <a:t>2</a:t>
            </a:r>
            <a:r>
              <a:rPr sz="2400" dirty="0">
                <a:latin typeface="Times New Roman"/>
                <a:cs typeface="Times New Roman"/>
              </a:rPr>
              <a:t>=0, x</a:t>
            </a:r>
            <a:r>
              <a:rPr sz="2400" baseline="-20833" dirty="0">
                <a:latin typeface="Times New Roman"/>
                <a:cs typeface="Times New Roman"/>
              </a:rPr>
              <a:t>3</a:t>
            </a:r>
            <a:r>
              <a:rPr sz="2400" dirty="0">
                <a:latin typeface="Times New Roman"/>
                <a:cs typeface="Times New Roman"/>
              </a:rPr>
              <a:t>=1, x</a:t>
            </a:r>
            <a:r>
              <a:rPr sz="2400" baseline="-20833" dirty="0">
                <a:latin typeface="Times New Roman"/>
                <a:cs typeface="Times New Roman"/>
              </a:rPr>
              <a:t>4</a:t>
            </a:r>
            <a:r>
              <a:rPr sz="2400" dirty="0">
                <a:latin typeface="Times New Roman"/>
                <a:cs typeface="Times New Roman"/>
              </a:rPr>
              <a:t>=0, x</a:t>
            </a:r>
            <a:r>
              <a:rPr sz="2400" baseline="-20833" dirty="0">
                <a:latin typeface="Times New Roman"/>
                <a:cs typeface="Times New Roman"/>
              </a:rPr>
              <a:t>5</a:t>
            </a:r>
            <a:r>
              <a:rPr sz="2400" dirty="0">
                <a:latin typeface="Times New Roman"/>
                <a:cs typeface="Times New Roman"/>
              </a:rPr>
              <a:t>=0, x</a:t>
            </a:r>
            <a:r>
              <a:rPr sz="2400" baseline="-20833" dirty="0">
                <a:latin typeface="Times New Roman"/>
                <a:cs typeface="Times New Roman"/>
              </a:rPr>
              <a:t>6</a:t>
            </a:r>
            <a:r>
              <a:rPr sz="2400" dirty="0">
                <a:latin typeface="Times New Roman"/>
                <a:cs typeface="Times New Roman"/>
              </a:rPr>
              <a:t>=0),</a:t>
            </a:r>
            <a:r>
              <a:rPr sz="2400" spc="-85" dirty="0">
                <a:latin typeface="Times New Roman"/>
                <a:cs typeface="Times New Roman"/>
              </a:rPr>
              <a:t> </a:t>
            </a:r>
            <a:r>
              <a:rPr sz="2400" dirty="0">
                <a:latin typeface="Times New Roman"/>
                <a:cs typeface="Times New Roman"/>
              </a:rPr>
              <a:t>+100)</a:t>
            </a:r>
          </a:p>
        </p:txBody>
      </p:sp>
      <p:sp>
        <p:nvSpPr>
          <p:cNvPr id="6" name="Rectangle 5">
            <a:extLst>
              <a:ext uri="{FF2B5EF4-FFF2-40B4-BE49-F238E27FC236}">
                <a16:creationId xmlns:a16="http://schemas.microsoft.com/office/drawing/2014/main" id="{1FDA321D-6A3F-4F02-84FD-A2820AD2ED63}"/>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AC700CA-59C0-4D2B-807C-CA9869BA0E6F}"/>
              </a:ext>
            </a:extLst>
          </p:cNvPr>
          <p:cNvCxnSpPr/>
          <p:nvPr/>
        </p:nvCxnSpPr>
        <p:spPr>
          <a:xfrm>
            <a:off x="152400" y="1491397"/>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33</a:t>
            </a:fld>
            <a:endParaRPr dirty="0"/>
          </a:p>
        </p:txBody>
      </p:sp>
      <p:sp>
        <p:nvSpPr>
          <p:cNvPr id="2" name="object 2"/>
          <p:cNvSpPr txBox="1">
            <a:spLocks noGrp="1"/>
          </p:cNvSpPr>
          <p:nvPr>
            <p:ph type="title"/>
          </p:nvPr>
        </p:nvSpPr>
        <p:spPr>
          <a:xfrm>
            <a:off x="457200" y="342068"/>
            <a:ext cx="8534529" cy="513715"/>
          </a:xfrm>
          <a:prstGeom prst="rect">
            <a:avLst/>
          </a:prstGeom>
        </p:spPr>
        <p:txBody>
          <a:bodyPr vert="horz" wrap="square" lIns="0" tIns="13335" rIns="0" bIns="0" rtlCol="0">
            <a:spAutoFit/>
          </a:bodyPr>
          <a:lstStyle/>
          <a:p>
            <a:pPr marL="12700">
              <a:lnSpc>
                <a:spcPct val="100000"/>
              </a:lnSpc>
              <a:spcBef>
                <a:spcPts val="105"/>
              </a:spcBef>
            </a:pPr>
            <a:r>
              <a:rPr sz="3200" b="0" dirty="0">
                <a:latin typeface="Times New Roman"/>
                <a:cs typeface="Times New Roman"/>
              </a:rPr>
              <a:t>Function Approximation</a:t>
            </a:r>
            <a:r>
              <a:rPr sz="3200" b="0" spc="-275" dirty="0">
                <a:latin typeface="Times New Roman"/>
                <a:cs typeface="Times New Roman"/>
              </a:rPr>
              <a:t> </a:t>
            </a:r>
            <a:r>
              <a:rPr sz="3200" b="0" dirty="0">
                <a:latin typeface="Times New Roman"/>
                <a:cs typeface="Times New Roman"/>
              </a:rPr>
              <a:t>Procedure</a:t>
            </a:r>
            <a:endParaRPr sz="3200" dirty="0">
              <a:latin typeface="Times New Roman"/>
              <a:cs typeface="Times New Roman"/>
            </a:endParaRPr>
          </a:p>
        </p:txBody>
      </p:sp>
      <p:sp>
        <p:nvSpPr>
          <p:cNvPr id="3" name="object 3"/>
          <p:cNvSpPr txBox="1"/>
          <p:nvPr/>
        </p:nvSpPr>
        <p:spPr>
          <a:xfrm>
            <a:off x="926681" y="1430218"/>
            <a:ext cx="10119360" cy="1123315"/>
          </a:xfrm>
          <a:prstGeom prst="rect">
            <a:avLst/>
          </a:prstGeom>
        </p:spPr>
        <p:txBody>
          <a:bodyPr vert="horz" wrap="square" lIns="0" tIns="12700" rIns="0" bIns="0" rtlCol="0">
            <a:spAutoFit/>
          </a:bodyPr>
          <a:lstStyle/>
          <a:p>
            <a:pPr marL="508000" indent="-457834">
              <a:lnSpc>
                <a:spcPct val="100000"/>
              </a:lnSpc>
              <a:spcBef>
                <a:spcPts val="100"/>
              </a:spcBef>
              <a:buAutoNum type="arabicPeriod"/>
              <a:tabLst>
                <a:tab pos="507365" algn="l"/>
                <a:tab pos="508634" algn="l"/>
              </a:tabLst>
            </a:pPr>
            <a:r>
              <a:rPr sz="2400" dirty="0">
                <a:latin typeface="Times New Roman"/>
                <a:cs typeface="Times New Roman"/>
              </a:rPr>
              <a:t>Derive training </a:t>
            </a:r>
            <a:r>
              <a:rPr sz="2400" spc="-5" dirty="0">
                <a:latin typeface="Times New Roman"/>
                <a:cs typeface="Times New Roman"/>
              </a:rPr>
              <a:t>examples from </a:t>
            </a:r>
            <a:r>
              <a:rPr sz="2400" dirty="0">
                <a:latin typeface="Times New Roman"/>
                <a:cs typeface="Times New Roman"/>
              </a:rPr>
              <a:t>the indirect training experience available to</a:t>
            </a:r>
            <a:r>
              <a:rPr sz="2400" spc="-215" dirty="0">
                <a:latin typeface="Times New Roman"/>
                <a:cs typeface="Times New Roman"/>
              </a:rPr>
              <a:t> </a:t>
            </a:r>
            <a:r>
              <a:rPr sz="2400" dirty="0">
                <a:latin typeface="Times New Roman"/>
                <a:cs typeface="Times New Roman"/>
              </a:rPr>
              <a:t>the</a:t>
            </a:r>
          </a:p>
          <a:p>
            <a:pPr marL="508000">
              <a:lnSpc>
                <a:spcPct val="100000"/>
              </a:lnSpc>
              <a:spcBef>
                <a:spcPts val="5"/>
              </a:spcBef>
            </a:pPr>
            <a:r>
              <a:rPr sz="2400" dirty="0">
                <a:latin typeface="Times New Roman"/>
                <a:cs typeface="Times New Roman"/>
              </a:rPr>
              <a:t>learner</a:t>
            </a:r>
          </a:p>
          <a:p>
            <a:pPr marL="508000" indent="-457834">
              <a:lnSpc>
                <a:spcPct val="100000"/>
              </a:lnSpc>
              <a:buAutoNum type="arabicPeriod" startAt="2"/>
              <a:tabLst>
                <a:tab pos="507365" algn="l"/>
                <a:tab pos="508634" algn="l"/>
              </a:tabLst>
            </a:pPr>
            <a:r>
              <a:rPr sz="2400" spc="-5" dirty="0">
                <a:latin typeface="Times New Roman"/>
                <a:cs typeface="Times New Roman"/>
              </a:rPr>
              <a:t>Adjusts </a:t>
            </a:r>
            <a:r>
              <a:rPr sz="2400" dirty="0">
                <a:latin typeface="Times New Roman"/>
                <a:cs typeface="Times New Roman"/>
              </a:rPr>
              <a:t>the weights </a:t>
            </a:r>
            <a:r>
              <a:rPr sz="2400" spc="-5" dirty="0">
                <a:latin typeface="Times New Roman"/>
                <a:cs typeface="Times New Roman"/>
              </a:rPr>
              <a:t>w</a:t>
            </a:r>
            <a:r>
              <a:rPr sz="2400" spc="-7" baseline="-20833" dirty="0">
                <a:latin typeface="Times New Roman"/>
                <a:cs typeface="Times New Roman"/>
              </a:rPr>
              <a:t>i </a:t>
            </a:r>
            <a:r>
              <a:rPr sz="2400" dirty="0">
                <a:latin typeface="Times New Roman"/>
                <a:cs typeface="Times New Roman"/>
              </a:rPr>
              <a:t>to best fit these training</a:t>
            </a:r>
            <a:r>
              <a:rPr sz="2400" spc="-280" dirty="0">
                <a:latin typeface="Times New Roman"/>
                <a:cs typeface="Times New Roman"/>
              </a:rPr>
              <a:t> </a:t>
            </a:r>
            <a:r>
              <a:rPr sz="2400" spc="-5" dirty="0">
                <a:latin typeface="Times New Roman"/>
                <a:cs typeface="Times New Roman"/>
              </a:rPr>
              <a:t>examples</a:t>
            </a:r>
            <a:endParaRPr sz="2400" dirty="0">
              <a:latin typeface="Times New Roman"/>
              <a:cs typeface="Times New Roman"/>
            </a:endParaRPr>
          </a:p>
        </p:txBody>
      </p:sp>
      <p:sp>
        <p:nvSpPr>
          <p:cNvPr id="6" name="Rectangle 5">
            <a:extLst>
              <a:ext uri="{FF2B5EF4-FFF2-40B4-BE49-F238E27FC236}">
                <a16:creationId xmlns:a16="http://schemas.microsoft.com/office/drawing/2014/main" id="{38F0E77A-D5D6-4FC6-97F8-57AB100F1BBB}"/>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34</a:t>
            </a:fld>
            <a:endParaRPr dirty="0"/>
          </a:p>
        </p:txBody>
      </p:sp>
      <p:sp>
        <p:nvSpPr>
          <p:cNvPr id="2" name="object 2"/>
          <p:cNvSpPr txBox="1"/>
          <p:nvPr/>
        </p:nvSpPr>
        <p:spPr>
          <a:xfrm>
            <a:off x="888591" y="577083"/>
            <a:ext cx="10251440" cy="5152693"/>
          </a:xfrm>
          <a:prstGeom prst="rect">
            <a:avLst/>
          </a:prstGeom>
        </p:spPr>
        <p:txBody>
          <a:bodyPr vert="horz" wrap="square" lIns="0" tIns="12700" rIns="0" bIns="0" rtlCol="0">
            <a:spAutoFit/>
          </a:bodyPr>
          <a:lstStyle/>
          <a:p>
            <a:pPr marL="88900">
              <a:lnSpc>
                <a:spcPct val="100000"/>
              </a:lnSpc>
              <a:spcBef>
                <a:spcPts val="100"/>
              </a:spcBef>
            </a:pPr>
            <a:r>
              <a:rPr sz="2400" dirty="0">
                <a:latin typeface="Times New Roman"/>
                <a:cs typeface="Times New Roman"/>
              </a:rPr>
              <a:t>1</a:t>
            </a:r>
            <a:r>
              <a:rPr sz="2400" b="1" dirty="0">
                <a:latin typeface="Times New Roman"/>
                <a:cs typeface="Times New Roman"/>
              </a:rPr>
              <a:t>. </a:t>
            </a:r>
            <a:r>
              <a:rPr sz="2400" b="1" spc="-5" dirty="0">
                <a:latin typeface="Times New Roman"/>
                <a:cs typeface="Times New Roman"/>
              </a:rPr>
              <a:t>Estimating </a:t>
            </a:r>
            <a:r>
              <a:rPr sz="2400" b="1" dirty="0">
                <a:latin typeface="Times New Roman"/>
                <a:cs typeface="Times New Roman"/>
              </a:rPr>
              <a:t>training</a:t>
            </a:r>
            <a:r>
              <a:rPr sz="2400" b="1" spc="-60" dirty="0">
                <a:latin typeface="Times New Roman"/>
                <a:cs typeface="Times New Roman"/>
              </a:rPr>
              <a:t> </a:t>
            </a:r>
            <a:r>
              <a:rPr sz="2400" b="1" dirty="0">
                <a:latin typeface="Times New Roman"/>
                <a:cs typeface="Times New Roman"/>
              </a:rPr>
              <a:t>values</a:t>
            </a:r>
          </a:p>
          <a:p>
            <a:pPr>
              <a:lnSpc>
                <a:spcPct val="100000"/>
              </a:lnSpc>
              <a:spcBef>
                <a:spcPts val="30"/>
              </a:spcBef>
            </a:pPr>
            <a:endParaRPr sz="1850" dirty="0">
              <a:latin typeface="Times New Roman"/>
              <a:cs typeface="Times New Roman"/>
            </a:endParaRPr>
          </a:p>
          <a:p>
            <a:pPr marL="88900" marR="81280">
              <a:lnSpc>
                <a:spcPct val="100000"/>
              </a:lnSpc>
            </a:pPr>
            <a:r>
              <a:rPr sz="2400" spc="-5" dirty="0">
                <a:latin typeface="Times New Roman"/>
                <a:cs typeface="Times New Roman"/>
              </a:rPr>
              <a:t>A simple </a:t>
            </a:r>
            <a:r>
              <a:rPr sz="2400" dirty="0">
                <a:latin typeface="Times New Roman"/>
                <a:cs typeface="Times New Roman"/>
              </a:rPr>
              <a:t>approach for </a:t>
            </a:r>
            <a:r>
              <a:rPr sz="2400" spc="-5" dirty="0">
                <a:latin typeface="Times New Roman"/>
                <a:cs typeface="Times New Roman"/>
              </a:rPr>
              <a:t>estimating </a:t>
            </a:r>
            <a:r>
              <a:rPr sz="2400" dirty="0">
                <a:latin typeface="Times New Roman"/>
                <a:cs typeface="Times New Roman"/>
              </a:rPr>
              <a:t>training values for </a:t>
            </a:r>
            <a:r>
              <a:rPr sz="2400" spc="-5" dirty="0">
                <a:latin typeface="Times New Roman"/>
                <a:cs typeface="Times New Roman"/>
              </a:rPr>
              <a:t>intermediate </a:t>
            </a:r>
            <a:r>
              <a:rPr sz="2400" dirty="0">
                <a:latin typeface="Times New Roman"/>
                <a:cs typeface="Times New Roman"/>
              </a:rPr>
              <a:t>board states is</a:t>
            </a:r>
            <a:r>
              <a:rPr sz="2400" spc="-270" dirty="0">
                <a:latin typeface="Times New Roman"/>
                <a:cs typeface="Times New Roman"/>
              </a:rPr>
              <a:t> </a:t>
            </a:r>
            <a:r>
              <a:rPr sz="2400" dirty="0">
                <a:latin typeface="Times New Roman"/>
                <a:cs typeface="Times New Roman"/>
              </a:rPr>
              <a:t>to  assign the training value of </a:t>
            </a:r>
            <a:r>
              <a:rPr sz="2400" spc="-5" dirty="0">
                <a:latin typeface="Times New Roman"/>
                <a:cs typeface="Times New Roman"/>
              </a:rPr>
              <a:t>V</a:t>
            </a:r>
            <a:r>
              <a:rPr sz="2400" spc="-7" baseline="-20833" dirty="0">
                <a:latin typeface="Times New Roman"/>
                <a:cs typeface="Times New Roman"/>
              </a:rPr>
              <a:t>train</a:t>
            </a:r>
            <a:r>
              <a:rPr sz="2400" spc="-5" dirty="0">
                <a:latin typeface="Times New Roman"/>
                <a:cs typeface="Times New Roman"/>
              </a:rPr>
              <a:t>(b) </a:t>
            </a:r>
            <a:r>
              <a:rPr sz="2400" dirty="0">
                <a:latin typeface="Times New Roman"/>
                <a:cs typeface="Times New Roman"/>
              </a:rPr>
              <a:t>for any </a:t>
            </a:r>
            <a:r>
              <a:rPr sz="2400" spc="-5" dirty="0">
                <a:latin typeface="Times New Roman"/>
                <a:cs typeface="Times New Roman"/>
              </a:rPr>
              <a:t>intermediate </a:t>
            </a:r>
            <a:r>
              <a:rPr sz="2400" dirty="0">
                <a:latin typeface="Times New Roman"/>
                <a:cs typeface="Times New Roman"/>
              </a:rPr>
              <a:t>board state b to</a:t>
            </a:r>
            <a:r>
              <a:rPr sz="2400" spc="-135" dirty="0">
                <a:latin typeface="Times New Roman"/>
                <a:cs typeface="Times New Roman"/>
              </a:rPr>
              <a:t> </a:t>
            </a:r>
            <a:r>
              <a:rPr sz="2400" dirty="0">
                <a:latin typeface="Times New Roman"/>
                <a:cs typeface="Times New Roman"/>
              </a:rPr>
              <a:t>be</a:t>
            </a:r>
          </a:p>
          <a:p>
            <a:pPr marL="88900">
              <a:lnSpc>
                <a:spcPts val="2820"/>
              </a:lnSpc>
            </a:pPr>
            <a:r>
              <a:rPr sz="1800" spc="-270" dirty="0">
                <a:latin typeface="Calibri"/>
                <a:cs typeface="Calibri"/>
              </a:rPr>
              <a:t>V</a:t>
            </a:r>
            <a:r>
              <a:rPr sz="2400" spc="-270" dirty="0">
                <a:latin typeface="Times New Roman"/>
                <a:cs typeface="Times New Roman"/>
              </a:rPr>
              <a:t>(</a:t>
            </a:r>
            <a:r>
              <a:rPr sz="2400" spc="-270" dirty="0">
                <a:latin typeface="Calibri"/>
                <a:cs typeface="Calibri"/>
              </a:rPr>
              <a:t>̂</a:t>
            </a:r>
            <a:r>
              <a:rPr sz="2400" spc="-15" dirty="0">
                <a:latin typeface="Calibri"/>
                <a:cs typeface="Calibri"/>
              </a:rPr>
              <a:t> </a:t>
            </a:r>
            <a:r>
              <a:rPr sz="2400" dirty="0">
                <a:latin typeface="Times New Roman"/>
                <a:cs typeface="Times New Roman"/>
              </a:rPr>
              <a:t>Successor(b))</a:t>
            </a:r>
          </a:p>
          <a:p>
            <a:pPr>
              <a:lnSpc>
                <a:spcPct val="100000"/>
              </a:lnSpc>
              <a:spcBef>
                <a:spcPts val="10"/>
              </a:spcBef>
            </a:pPr>
            <a:endParaRPr sz="2550" dirty="0">
              <a:latin typeface="Times New Roman"/>
              <a:cs typeface="Times New Roman"/>
            </a:endParaRPr>
          </a:p>
          <a:p>
            <a:pPr marL="88900">
              <a:lnSpc>
                <a:spcPts val="2850"/>
              </a:lnSpc>
            </a:pPr>
            <a:r>
              <a:rPr sz="2400" spc="-5" dirty="0">
                <a:latin typeface="Times New Roman"/>
                <a:cs typeface="Times New Roman"/>
              </a:rPr>
              <a:t>Where </a:t>
            </a:r>
            <a:r>
              <a:rPr sz="2400" dirty="0">
                <a:latin typeface="Times New Roman"/>
                <a:cs typeface="Times New Roman"/>
              </a:rPr>
              <a:t>,</a:t>
            </a:r>
          </a:p>
          <a:p>
            <a:pPr marL="88900">
              <a:lnSpc>
                <a:spcPts val="2850"/>
              </a:lnSpc>
            </a:pPr>
            <a:r>
              <a:rPr sz="1800" spc="-5" dirty="0">
                <a:latin typeface="Calibri"/>
                <a:cs typeface="Calibri"/>
              </a:rPr>
              <a:t>V</a:t>
            </a:r>
            <a:r>
              <a:rPr sz="2400" spc="-5" dirty="0">
                <a:latin typeface="Calibri"/>
                <a:cs typeface="Calibri"/>
              </a:rPr>
              <a:t>̂ </a:t>
            </a:r>
            <a:r>
              <a:rPr sz="2400" dirty="0">
                <a:latin typeface="Times New Roman"/>
                <a:cs typeface="Times New Roman"/>
              </a:rPr>
              <a:t>is the </a:t>
            </a:r>
            <a:r>
              <a:rPr sz="2400" spc="-5" dirty="0">
                <a:latin typeface="Times New Roman"/>
                <a:cs typeface="Times New Roman"/>
              </a:rPr>
              <a:t>learner's </a:t>
            </a:r>
            <a:r>
              <a:rPr sz="2400" dirty="0">
                <a:latin typeface="Times New Roman"/>
                <a:cs typeface="Times New Roman"/>
              </a:rPr>
              <a:t>current </a:t>
            </a:r>
            <a:r>
              <a:rPr sz="2400" spc="-5" dirty="0">
                <a:latin typeface="Times New Roman"/>
                <a:cs typeface="Times New Roman"/>
              </a:rPr>
              <a:t>approximation </a:t>
            </a:r>
            <a:r>
              <a:rPr sz="2400" dirty="0">
                <a:latin typeface="Times New Roman"/>
                <a:cs typeface="Times New Roman"/>
              </a:rPr>
              <a:t>to</a:t>
            </a:r>
            <a:r>
              <a:rPr sz="2400" spc="-100" dirty="0">
                <a:latin typeface="Times New Roman"/>
                <a:cs typeface="Times New Roman"/>
              </a:rPr>
              <a:t> </a:t>
            </a:r>
            <a:r>
              <a:rPr sz="2400" spc="-5" dirty="0">
                <a:latin typeface="Times New Roman"/>
                <a:cs typeface="Times New Roman"/>
              </a:rPr>
              <a:t>V</a:t>
            </a:r>
            <a:endParaRPr sz="2400" dirty="0">
              <a:latin typeface="Times New Roman"/>
              <a:cs typeface="Times New Roman"/>
            </a:endParaRPr>
          </a:p>
          <a:p>
            <a:pPr marL="88900" marR="672465">
              <a:lnSpc>
                <a:spcPct val="100000"/>
              </a:lnSpc>
              <a:spcBef>
                <a:spcPts val="60"/>
              </a:spcBef>
            </a:pPr>
            <a:r>
              <a:rPr sz="2400" dirty="0">
                <a:latin typeface="Times New Roman"/>
                <a:cs typeface="Times New Roman"/>
              </a:rPr>
              <a:t>Successor(b) denotes the next board state following b for which it is again</a:t>
            </a:r>
            <a:r>
              <a:rPr sz="2400" spc="-195" dirty="0">
                <a:latin typeface="Times New Roman"/>
                <a:cs typeface="Times New Roman"/>
              </a:rPr>
              <a:t> </a:t>
            </a:r>
            <a:r>
              <a:rPr sz="2400" dirty="0">
                <a:latin typeface="Times New Roman"/>
                <a:cs typeface="Times New Roman"/>
              </a:rPr>
              <a:t>the  </a:t>
            </a:r>
            <a:r>
              <a:rPr sz="2400" spc="-5" dirty="0">
                <a:latin typeface="Times New Roman"/>
                <a:cs typeface="Times New Roman"/>
              </a:rPr>
              <a:t>program's </a:t>
            </a:r>
            <a:r>
              <a:rPr sz="2400" dirty="0">
                <a:latin typeface="Times New Roman"/>
                <a:cs typeface="Times New Roman"/>
              </a:rPr>
              <a:t>turn to</a:t>
            </a:r>
            <a:r>
              <a:rPr sz="2400" spc="-5" dirty="0">
                <a:latin typeface="Times New Roman"/>
                <a:cs typeface="Times New Roman"/>
              </a:rPr>
              <a:t> move</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172085" algn="ctr">
              <a:lnSpc>
                <a:spcPct val="100000"/>
              </a:lnSpc>
            </a:pPr>
            <a:r>
              <a:rPr sz="2400" b="1" spc="-5" dirty="0">
                <a:latin typeface="Times New Roman"/>
                <a:cs typeface="Times New Roman"/>
              </a:rPr>
              <a:t>Rule </a:t>
            </a:r>
            <a:r>
              <a:rPr sz="2400" b="1" dirty="0">
                <a:latin typeface="Times New Roman"/>
                <a:cs typeface="Times New Roman"/>
              </a:rPr>
              <a:t>for estimating training</a:t>
            </a:r>
            <a:r>
              <a:rPr sz="2400" b="1" spc="-95" dirty="0">
                <a:latin typeface="Times New Roman"/>
                <a:cs typeface="Times New Roman"/>
              </a:rPr>
              <a:t> </a:t>
            </a:r>
            <a:r>
              <a:rPr sz="2400" b="1" dirty="0">
                <a:latin typeface="Times New Roman"/>
                <a:cs typeface="Times New Roman"/>
              </a:rPr>
              <a:t>values</a:t>
            </a:r>
            <a:endParaRPr sz="2400" dirty="0">
              <a:latin typeface="Times New Roman"/>
              <a:cs typeface="Times New Roman"/>
            </a:endParaRPr>
          </a:p>
          <a:p>
            <a:pPr>
              <a:lnSpc>
                <a:spcPct val="100000"/>
              </a:lnSpc>
              <a:spcBef>
                <a:spcPts val="5"/>
              </a:spcBef>
            </a:pPr>
            <a:endParaRPr sz="2450" dirty="0">
              <a:latin typeface="Times New Roman"/>
              <a:cs typeface="Times New Roman"/>
            </a:endParaRPr>
          </a:p>
          <a:p>
            <a:pPr marL="171450" algn="ctr">
              <a:lnSpc>
                <a:spcPct val="100000"/>
              </a:lnSpc>
            </a:pPr>
            <a:r>
              <a:rPr sz="2400" spc="-5" dirty="0">
                <a:latin typeface="Times New Roman"/>
                <a:cs typeface="Times New Roman"/>
              </a:rPr>
              <a:t>V</a:t>
            </a:r>
            <a:r>
              <a:rPr sz="2400" spc="-7" baseline="-20833" dirty="0">
                <a:latin typeface="Times New Roman"/>
                <a:cs typeface="Times New Roman"/>
              </a:rPr>
              <a:t>train</a:t>
            </a:r>
            <a:r>
              <a:rPr sz="2400" spc="-5" dirty="0">
                <a:latin typeface="Times New Roman"/>
                <a:cs typeface="Times New Roman"/>
              </a:rPr>
              <a:t>(b) </a:t>
            </a:r>
            <a:r>
              <a:rPr sz="2400" dirty="0">
                <a:latin typeface="Calibri"/>
                <a:cs typeface="Calibri"/>
              </a:rPr>
              <a:t>← </a:t>
            </a:r>
            <a:r>
              <a:rPr sz="1800" spc="-5" dirty="0">
                <a:latin typeface="Calibri"/>
                <a:cs typeface="Calibri"/>
              </a:rPr>
              <a:t>V</a:t>
            </a:r>
            <a:r>
              <a:rPr sz="2400" spc="-5" dirty="0">
                <a:latin typeface="Calibri"/>
                <a:cs typeface="Calibri"/>
              </a:rPr>
              <a:t>̂</a:t>
            </a:r>
            <a:r>
              <a:rPr sz="2400" spc="80" dirty="0">
                <a:latin typeface="Calibri"/>
                <a:cs typeface="Calibri"/>
              </a:rPr>
              <a:t> </a:t>
            </a:r>
            <a:r>
              <a:rPr sz="2400" dirty="0">
                <a:latin typeface="Calibri"/>
                <a:cs typeface="Calibri"/>
              </a:rPr>
              <a:t>(</a:t>
            </a:r>
            <a:r>
              <a:rPr sz="2400" dirty="0">
                <a:latin typeface="Times New Roman"/>
                <a:cs typeface="Times New Roman"/>
              </a:rPr>
              <a:t>Successor(b))</a:t>
            </a:r>
          </a:p>
        </p:txBody>
      </p:sp>
      <p:sp>
        <p:nvSpPr>
          <p:cNvPr id="5" name="Rectangle 4">
            <a:extLst>
              <a:ext uri="{FF2B5EF4-FFF2-40B4-BE49-F238E27FC236}">
                <a16:creationId xmlns:a16="http://schemas.microsoft.com/office/drawing/2014/main" id="{646B003F-9CB9-4CAF-9578-A9A14C74370B}"/>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3991" y="577083"/>
            <a:ext cx="10212070" cy="3367589"/>
          </a:xfrm>
          <a:prstGeom prst="rect">
            <a:avLst/>
          </a:prstGeom>
        </p:spPr>
        <p:txBody>
          <a:bodyPr vert="horz" wrap="square" lIns="0" tIns="12700" rIns="0" bIns="0" rtlCol="0">
            <a:spAutoFit/>
          </a:bodyPr>
          <a:lstStyle/>
          <a:p>
            <a:pPr marL="63500">
              <a:lnSpc>
                <a:spcPct val="100000"/>
              </a:lnSpc>
              <a:spcBef>
                <a:spcPts val="100"/>
              </a:spcBef>
            </a:pPr>
            <a:r>
              <a:rPr sz="2400" dirty="0">
                <a:latin typeface="Times New Roman"/>
                <a:cs typeface="Times New Roman"/>
              </a:rPr>
              <a:t>2. </a:t>
            </a:r>
            <a:r>
              <a:rPr sz="2400" b="1" dirty="0">
                <a:latin typeface="Times New Roman"/>
                <a:cs typeface="Times New Roman"/>
              </a:rPr>
              <a:t>Adjusting the</a:t>
            </a:r>
            <a:r>
              <a:rPr sz="2400" b="1" spc="-170" dirty="0">
                <a:latin typeface="Times New Roman"/>
                <a:cs typeface="Times New Roman"/>
              </a:rPr>
              <a:t> </a:t>
            </a:r>
            <a:r>
              <a:rPr sz="2400" b="1" dirty="0">
                <a:latin typeface="Times New Roman"/>
                <a:cs typeface="Times New Roman"/>
              </a:rPr>
              <a:t>weights</a:t>
            </a:r>
          </a:p>
          <a:p>
            <a:pPr>
              <a:lnSpc>
                <a:spcPct val="100000"/>
              </a:lnSpc>
              <a:spcBef>
                <a:spcPts val="5"/>
              </a:spcBef>
            </a:pPr>
            <a:endParaRPr sz="2500" dirty="0">
              <a:latin typeface="Times New Roman"/>
              <a:cs typeface="Times New Roman"/>
            </a:endParaRPr>
          </a:p>
          <a:p>
            <a:pPr marL="63500" marR="578485" indent="-635" algn="just">
              <a:lnSpc>
                <a:spcPct val="100000"/>
              </a:lnSpc>
            </a:pPr>
            <a:r>
              <a:rPr sz="2400" dirty="0">
                <a:latin typeface="Times New Roman"/>
                <a:cs typeface="Times New Roman"/>
              </a:rPr>
              <a:t>Specify the learning algorithm for choosing the weights </a:t>
            </a:r>
            <a:r>
              <a:rPr sz="2400" spc="-5" dirty="0">
                <a:latin typeface="Times New Roman"/>
                <a:cs typeface="Times New Roman"/>
              </a:rPr>
              <a:t>w</a:t>
            </a:r>
            <a:r>
              <a:rPr sz="2400" spc="-7" baseline="-20833" dirty="0">
                <a:latin typeface="Times New Roman"/>
                <a:cs typeface="Times New Roman"/>
              </a:rPr>
              <a:t>i </a:t>
            </a:r>
            <a:r>
              <a:rPr sz="2400" dirty="0">
                <a:latin typeface="Times New Roman"/>
                <a:cs typeface="Times New Roman"/>
              </a:rPr>
              <a:t>to best fit the set of  training </a:t>
            </a:r>
            <a:r>
              <a:rPr sz="2400" spc="-5" dirty="0">
                <a:latin typeface="Times New Roman"/>
                <a:cs typeface="Times New Roman"/>
              </a:rPr>
              <a:t>examples </a:t>
            </a:r>
            <a:r>
              <a:rPr sz="2400" dirty="0">
                <a:latin typeface="Times New Roman"/>
                <a:cs typeface="Times New Roman"/>
              </a:rPr>
              <a:t>{(b,</a:t>
            </a:r>
            <a:r>
              <a:rPr sz="2400" spc="-90" dirty="0">
                <a:latin typeface="Times New Roman"/>
                <a:cs typeface="Times New Roman"/>
              </a:rPr>
              <a:t> </a:t>
            </a:r>
            <a:r>
              <a:rPr sz="2400" spc="-5" dirty="0">
                <a:latin typeface="Times New Roman"/>
                <a:cs typeface="Times New Roman"/>
              </a:rPr>
              <a:t>V</a:t>
            </a:r>
            <a:r>
              <a:rPr sz="2400" spc="-7" baseline="-20833" dirty="0">
                <a:latin typeface="Times New Roman"/>
                <a:cs typeface="Times New Roman"/>
              </a:rPr>
              <a:t>train</a:t>
            </a:r>
            <a:r>
              <a:rPr sz="2400" spc="-5" dirty="0">
                <a:latin typeface="Times New Roman"/>
                <a:cs typeface="Times New Roman"/>
              </a:rPr>
              <a:t>(b))}</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63500" algn="just">
              <a:lnSpc>
                <a:spcPct val="100000"/>
              </a:lnSpc>
            </a:pPr>
            <a:r>
              <a:rPr sz="2400" spc="-5" dirty="0">
                <a:latin typeface="Times New Roman"/>
                <a:cs typeface="Times New Roman"/>
              </a:rPr>
              <a:t>A </a:t>
            </a:r>
            <a:r>
              <a:rPr sz="2400" dirty="0">
                <a:latin typeface="Times New Roman"/>
                <a:cs typeface="Times New Roman"/>
              </a:rPr>
              <a:t>first step is to define what we </a:t>
            </a:r>
            <a:r>
              <a:rPr sz="2400" spc="-10" dirty="0">
                <a:latin typeface="Times New Roman"/>
                <a:cs typeface="Times New Roman"/>
              </a:rPr>
              <a:t>mean </a:t>
            </a:r>
            <a:r>
              <a:rPr sz="2400" dirty="0">
                <a:latin typeface="Times New Roman"/>
                <a:cs typeface="Times New Roman"/>
              </a:rPr>
              <a:t>by the bestfit to the training</a:t>
            </a:r>
            <a:r>
              <a:rPr sz="2400" spc="-245" dirty="0">
                <a:latin typeface="Times New Roman"/>
                <a:cs typeface="Times New Roman"/>
              </a:rPr>
              <a:t> </a:t>
            </a:r>
            <a:r>
              <a:rPr sz="2400" dirty="0">
                <a:latin typeface="Times New Roman"/>
                <a:cs typeface="Times New Roman"/>
              </a:rPr>
              <a:t>data.</a:t>
            </a:r>
          </a:p>
          <a:p>
            <a:pPr marL="406400" marR="17780" indent="-343535" algn="just">
              <a:lnSpc>
                <a:spcPct val="100000"/>
              </a:lnSpc>
              <a:buFont typeface="Arial"/>
              <a:buChar char="•"/>
              <a:tabLst>
                <a:tab pos="407034" algn="l"/>
              </a:tabLst>
            </a:pPr>
            <a:r>
              <a:rPr sz="2400" spc="-5" dirty="0">
                <a:latin typeface="Times New Roman"/>
                <a:cs typeface="Times New Roman"/>
              </a:rPr>
              <a:t>One </a:t>
            </a:r>
            <a:r>
              <a:rPr sz="2400" spc="-10" dirty="0">
                <a:latin typeface="Times New Roman"/>
                <a:cs typeface="Times New Roman"/>
              </a:rPr>
              <a:t>common </a:t>
            </a:r>
            <a:r>
              <a:rPr sz="2400" dirty="0">
                <a:latin typeface="Times New Roman"/>
                <a:cs typeface="Times New Roman"/>
              </a:rPr>
              <a:t>approach is to </a:t>
            </a:r>
            <a:r>
              <a:rPr sz="2400" spc="-5" dirty="0">
                <a:latin typeface="Times New Roman"/>
                <a:cs typeface="Times New Roman"/>
              </a:rPr>
              <a:t>define </a:t>
            </a:r>
            <a:r>
              <a:rPr sz="2400" dirty="0">
                <a:latin typeface="Times New Roman"/>
                <a:cs typeface="Times New Roman"/>
              </a:rPr>
              <a:t>the best hypothesis, or set of weights, as</a:t>
            </a:r>
            <a:r>
              <a:rPr sz="2400" spc="-70" dirty="0">
                <a:latin typeface="Times New Roman"/>
                <a:cs typeface="Times New Roman"/>
              </a:rPr>
              <a:t> </a:t>
            </a:r>
            <a:r>
              <a:rPr sz="2400" dirty="0">
                <a:latin typeface="Times New Roman"/>
                <a:cs typeface="Times New Roman"/>
              </a:rPr>
              <a:t>that  which </a:t>
            </a:r>
            <a:r>
              <a:rPr sz="2400" spc="-5" dirty="0">
                <a:latin typeface="Times New Roman"/>
                <a:cs typeface="Times New Roman"/>
              </a:rPr>
              <a:t>minimizes </a:t>
            </a:r>
            <a:r>
              <a:rPr sz="2400" dirty="0">
                <a:latin typeface="Times New Roman"/>
                <a:cs typeface="Times New Roman"/>
              </a:rPr>
              <a:t>the squared error E between the training values and the values  predicted by the</a:t>
            </a:r>
            <a:r>
              <a:rPr sz="2400" spc="-50" dirty="0">
                <a:latin typeface="Times New Roman"/>
                <a:cs typeface="Times New Roman"/>
              </a:rPr>
              <a:t> </a:t>
            </a:r>
            <a:r>
              <a:rPr sz="2400" dirty="0">
                <a:latin typeface="Times New Roman"/>
                <a:cs typeface="Times New Roman"/>
              </a:rPr>
              <a:t>hypothesis.</a:t>
            </a:r>
          </a:p>
        </p:txBody>
      </p:sp>
      <p:sp>
        <p:nvSpPr>
          <p:cNvPr id="3" name="object 3"/>
          <p:cNvSpPr txBox="1"/>
          <p:nvPr/>
        </p:nvSpPr>
        <p:spPr>
          <a:xfrm>
            <a:off x="964800" y="5333182"/>
            <a:ext cx="9356725" cy="756920"/>
          </a:xfrm>
          <a:prstGeom prst="rect">
            <a:avLst/>
          </a:prstGeom>
        </p:spPr>
        <p:txBody>
          <a:bodyPr vert="horz" wrap="square" lIns="0" tIns="12700" rIns="0" bIns="0" rtlCol="0">
            <a:spAutoFit/>
          </a:bodyPr>
          <a:lstStyle/>
          <a:p>
            <a:pPr marL="355600" marR="5080" indent="-343535">
              <a:lnSpc>
                <a:spcPct val="100000"/>
              </a:lnSpc>
              <a:spcBef>
                <a:spcPts val="100"/>
              </a:spcBef>
              <a:buFont typeface="Arial"/>
              <a:buChar char="•"/>
              <a:tabLst>
                <a:tab pos="354965" algn="l"/>
                <a:tab pos="356235" algn="l"/>
              </a:tabLst>
            </a:pPr>
            <a:r>
              <a:rPr sz="2400" dirty="0">
                <a:latin typeface="Times New Roman"/>
                <a:cs typeface="Times New Roman"/>
              </a:rPr>
              <a:t>Several </a:t>
            </a:r>
            <a:r>
              <a:rPr sz="2400" spc="-5" dirty="0">
                <a:latin typeface="Times New Roman"/>
                <a:cs typeface="Times New Roman"/>
              </a:rPr>
              <a:t>algorithms </a:t>
            </a:r>
            <a:r>
              <a:rPr sz="2400" dirty="0">
                <a:latin typeface="Times New Roman"/>
                <a:cs typeface="Times New Roman"/>
              </a:rPr>
              <a:t>are known for finding weights of a linear function</a:t>
            </a:r>
            <a:r>
              <a:rPr sz="2400" spc="-155" dirty="0">
                <a:latin typeface="Times New Roman"/>
                <a:cs typeface="Times New Roman"/>
              </a:rPr>
              <a:t> </a:t>
            </a:r>
            <a:r>
              <a:rPr sz="2400" dirty="0">
                <a:latin typeface="Times New Roman"/>
                <a:cs typeface="Times New Roman"/>
              </a:rPr>
              <a:t>that  </a:t>
            </a:r>
            <a:r>
              <a:rPr sz="2400" spc="-5" dirty="0">
                <a:latin typeface="Times New Roman"/>
                <a:cs typeface="Times New Roman"/>
              </a:rPr>
              <a:t>minimize</a:t>
            </a:r>
            <a:r>
              <a:rPr sz="2400" spc="-10" dirty="0">
                <a:latin typeface="Times New Roman"/>
                <a:cs typeface="Times New Roman"/>
              </a:rPr>
              <a:t> </a:t>
            </a:r>
            <a:r>
              <a:rPr sz="2400" dirty="0">
                <a:latin typeface="Times New Roman"/>
                <a:cs typeface="Times New Roman"/>
              </a:rPr>
              <a:t>E.</a:t>
            </a:r>
            <a:endParaRPr sz="2400">
              <a:latin typeface="Times New Roman"/>
              <a:cs typeface="Times New Roman"/>
            </a:endParaRPr>
          </a:p>
        </p:txBody>
      </p:sp>
      <p:sp>
        <p:nvSpPr>
          <p:cNvPr id="4" name="object 4"/>
          <p:cNvSpPr/>
          <p:nvPr/>
        </p:nvSpPr>
        <p:spPr>
          <a:xfrm>
            <a:off x="2964860" y="4258458"/>
            <a:ext cx="5981210" cy="1033206"/>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35</a:t>
            </a:fld>
            <a:endParaRPr dirty="0"/>
          </a:p>
        </p:txBody>
      </p:sp>
      <p:sp>
        <p:nvSpPr>
          <p:cNvPr id="7" name="Rectangle 6">
            <a:extLst>
              <a:ext uri="{FF2B5EF4-FFF2-40B4-BE49-F238E27FC236}">
                <a16:creationId xmlns:a16="http://schemas.microsoft.com/office/drawing/2014/main" id="{0D0F8C7D-F550-4361-B9F5-758B1A587DA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36</a:t>
            </a:fld>
            <a:endParaRPr dirty="0"/>
          </a:p>
        </p:txBody>
      </p:sp>
      <p:sp>
        <p:nvSpPr>
          <p:cNvPr id="2" name="object 2"/>
          <p:cNvSpPr txBox="1"/>
          <p:nvPr/>
        </p:nvSpPr>
        <p:spPr>
          <a:xfrm>
            <a:off x="912524" y="762000"/>
            <a:ext cx="10350500" cy="4773930"/>
          </a:xfrm>
          <a:prstGeom prst="rect">
            <a:avLst/>
          </a:prstGeom>
        </p:spPr>
        <p:txBody>
          <a:bodyPr vert="horz" wrap="square" lIns="0" tIns="12700" rIns="0" bIns="0" rtlCol="0">
            <a:spAutoFit/>
          </a:bodyPr>
          <a:lstStyle/>
          <a:p>
            <a:pPr marL="62865" marR="30480" algn="just">
              <a:lnSpc>
                <a:spcPct val="100000"/>
              </a:lnSpc>
              <a:spcBef>
                <a:spcPts val="100"/>
              </a:spcBef>
            </a:pPr>
            <a:r>
              <a:rPr sz="2400" dirty="0">
                <a:latin typeface="Times New Roman"/>
                <a:cs typeface="Times New Roman"/>
              </a:rPr>
              <a:t>In our case, </a:t>
            </a:r>
            <a:r>
              <a:rPr sz="2400" spc="-5" dirty="0">
                <a:latin typeface="Times New Roman"/>
                <a:cs typeface="Times New Roman"/>
              </a:rPr>
              <a:t>we require </a:t>
            </a:r>
            <a:r>
              <a:rPr sz="2400" dirty="0">
                <a:latin typeface="Times New Roman"/>
                <a:cs typeface="Times New Roman"/>
              </a:rPr>
              <a:t>an </a:t>
            </a:r>
            <a:r>
              <a:rPr sz="2400" b="1" i="1" spc="-5" dirty="0">
                <a:latin typeface="Times New Roman"/>
                <a:cs typeface="Times New Roman"/>
              </a:rPr>
              <a:t>algorithm </a:t>
            </a:r>
            <a:r>
              <a:rPr sz="2400" dirty="0">
                <a:latin typeface="Times New Roman"/>
                <a:cs typeface="Times New Roman"/>
              </a:rPr>
              <a:t>that </a:t>
            </a:r>
            <a:r>
              <a:rPr sz="2400" spc="-5" dirty="0">
                <a:latin typeface="Times New Roman"/>
                <a:cs typeface="Times New Roman"/>
              </a:rPr>
              <a:t>will incrementally refine </a:t>
            </a:r>
            <a:r>
              <a:rPr sz="2400" dirty="0">
                <a:latin typeface="Times New Roman"/>
                <a:cs typeface="Times New Roman"/>
              </a:rPr>
              <a:t>the weights as  new </a:t>
            </a:r>
            <a:r>
              <a:rPr sz="2400" spc="-5" dirty="0">
                <a:latin typeface="Times New Roman"/>
                <a:cs typeface="Times New Roman"/>
              </a:rPr>
              <a:t>training examples become available </a:t>
            </a:r>
            <a:r>
              <a:rPr sz="2400" dirty="0">
                <a:latin typeface="Times New Roman"/>
                <a:cs typeface="Times New Roman"/>
              </a:rPr>
              <a:t>and that </a:t>
            </a:r>
            <a:r>
              <a:rPr sz="2400" spc="-5" dirty="0">
                <a:latin typeface="Times New Roman"/>
                <a:cs typeface="Times New Roman"/>
              </a:rPr>
              <a:t>will </a:t>
            </a:r>
            <a:r>
              <a:rPr sz="2400" dirty="0">
                <a:latin typeface="Times New Roman"/>
                <a:cs typeface="Times New Roman"/>
              </a:rPr>
              <a:t>be robust to </a:t>
            </a:r>
            <a:r>
              <a:rPr sz="2400" spc="-5" dirty="0">
                <a:latin typeface="Times New Roman"/>
                <a:cs typeface="Times New Roman"/>
              </a:rPr>
              <a:t>errors </a:t>
            </a:r>
            <a:r>
              <a:rPr sz="2400" dirty="0">
                <a:latin typeface="Times New Roman"/>
                <a:cs typeface="Times New Roman"/>
              </a:rPr>
              <a:t>in </a:t>
            </a:r>
            <a:r>
              <a:rPr sz="2400" spc="-5" dirty="0">
                <a:latin typeface="Times New Roman"/>
                <a:cs typeface="Times New Roman"/>
              </a:rPr>
              <a:t>these  estimated </a:t>
            </a:r>
            <a:r>
              <a:rPr sz="2400" dirty="0">
                <a:latin typeface="Times New Roman"/>
                <a:cs typeface="Times New Roman"/>
              </a:rPr>
              <a:t>training</a:t>
            </a:r>
            <a:r>
              <a:rPr sz="2400" spc="-55" dirty="0">
                <a:latin typeface="Times New Roman"/>
                <a:cs typeface="Times New Roman"/>
              </a:rPr>
              <a:t> </a:t>
            </a:r>
            <a:r>
              <a:rPr sz="2400" dirty="0">
                <a:latin typeface="Times New Roman"/>
                <a:cs typeface="Times New Roman"/>
              </a:rPr>
              <a:t>values</a:t>
            </a:r>
          </a:p>
          <a:p>
            <a:pPr>
              <a:lnSpc>
                <a:spcPct val="100000"/>
              </a:lnSpc>
              <a:spcBef>
                <a:spcPts val="5"/>
              </a:spcBef>
            </a:pPr>
            <a:endParaRPr sz="2500" dirty="0">
              <a:latin typeface="Times New Roman"/>
              <a:cs typeface="Times New Roman"/>
            </a:endParaRPr>
          </a:p>
          <a:p>
            <a:pPr marL="62865" marR="31115" indent="-635" algn="just">
              <a:lnSpc>
                <a:spcPct val="100000"/>
              </a:lnSpc>
            </a:pPr>
            <a:r>
              <a:rPr sz="2400" dirty="0">
                <a:latin typeface="Times New Roman"/>
                <a:cs typeface="Times New Roman"/>
              </a:rPr>
              <a:t>One such </a:t>
            </a:r>
            <a:r>
              <a:rPr sz="2400" spc="-5" dirty="0">
                <a:latin typeface="Times New Roman"/>
                <a:cs typeface="Times New Roman"/>
              </a:rPr>
              <a:t>algorithm </a:t>
            </a:r>
            <a:r>
              <a:rPr sz="2400" dirty="0">
                <a:latin typeface="Times New Roman"/>
                <a:cs typeface="Times New Roman"/>
              </a:rPr>
              <a:t>is </a:t>
            </a:r>
            <a:r>
              <a:rPr sz="2400" spc="-5" dirty="0">
                <a:latin typeface="Times New Roman"/>
                <a:cs typeface="Times New Roman"/>
              </a:rPr>
              <a:t>called </a:t>
            </a:r>
            <a:r>
              <a:rPr sz="2400" dirty="0">
                <a:latin typeface="Times New Roman"/>
                <a:cs typeface="Times New Roman"/>
              </a:rPr>
              <a:t>the </a:t>
            </a:r>
            <a:r>
              <a:rPr sz="2400" b="1" i="1" spc="-5" dirty="0">
                <a:latin typeface="Times New Roman"/>
                <a:cs typeface="Times New Roman"/>
              </a:rPr>
              <a:t>least </a:t>
            </a:r>
            <a:r>
              <a:rPr sz="2400" b="1" i="1" dirty="0">
                <a:latin typeface="Times New Roman"/>
                <a:cs typeface="Times New Roman"/>
              </a:rPr>
              <a:t>mean </a:t>
            </a:r>
            <a:r>
              <a:rPr sz="2400" b="1" i="1" spc="-5" dirty="0">
                <a:latin typeface="Times New Roman"/>
                <a:cs typeface="Times New Roman"/>
              </a:rPr>
              <a:t>squares</a:t>
            </a:r>
            <a:r>
              <a:rPr sz="2400" spc="-5" dirty="0">
                <a:latin typeface="Times New Roman"/>
                <a:cs typeface="Times New Roman"/>
              </a:rPr>
              <a:t>, </a:t>
            </a:r>
            <a:r>
              <a:rPr sz="2400" dirty="0">
                <a:latin typeface="Times New Roman"/>
                <a:cs typeface="Times New Roman"/>
              </a:rPr>
              <a:t>or </a:t>
            </a:r>
            <a:r>
              <a:rPr sz="2400" b="1" i="1" spc="-10" dirty="0">
                <a:latin typeface="Times New Roman"/>
                <a:cs typeface="Times New Roman"/>
              </a:rPr>
              <a:t>LMS </a:t>
            </a:r>
            <a:r>
              <a:rPr sz="2400" b="1" i="1" spc="-5" dirty="0">
                <a:latin typeface="Times New Roman"/>
                <a:cs typeface="Times New Roman"/>
              </a:rPr>
              <a:t>training </a:t>
            </a:r>
            <a:r>
              <a:rPr sz="2400" b="1" i="1" dirty="0">
                <a:latin typeface="Times New Roman"/>
                <a:cs typeface="Times New Roman"/>
              </a:rPr>
              <a:t>rule</a:t>
            </a:r>
            <a:r>
              <a:rPr sz="2400" dirty="0">
                <a:latin typeface="Times New Roman"/>
                <a:cs typeface="Times New Roman"/>
              </a:rPr>
              <a:t>. </a:t>
            </a:r>
            <a:r>
              <a:rPr sz="2400" spc="-5" dirty="0">
                <a:latin typeface="Times New Roman"/>
                <a:cs typeface="Times New Roman"/>
              </a:rPr>
              <a:t>For  </a:t>
            </a:r>
            <a:r>
              <a:rPr sz="2400" dirty="0">
                <a:latin typeface="Times New Roman"/>
                <a:cs typeface="Times New Roman"/>
              </a:rPr>
              <a:t>each </a:t>
            </a:r>
            <a:r>
              <a:rPr sz="2400" spc="-5" dirty="0">
                <a:latin typeface="Times New Roman"/>
                <a:cs typeface="Times New Roman"/>
              </a:rPr>
              <a:t>observed training example it </a:t>
            </a:r>
            <a:r>
              <a:rPr sz="2400" dirty="0">
                <a:latin typeface="Times New Roman"/>
                <a:cs typeface="Times New Roman"/>
              </a:rPr>
              <a:t>adjusts the weights a </a:t>
            </a:r>
            <a:r>
              <a:rPr sz="2400" spc="-5" dirty="0">
                <a:latin typeface="Times New Roman"/>
                <a:cs typeface="Times New Roman"/>
              </a:rPr>
              <a:t>small amount </a:t>
            </a:r>
            <a:r>
              <a:rPr sz="2400" dirty="0">
                <a:latin typeface="Times New Roman"/>
                <a:cs typeface="Times New Roman"/>
              </a:rPr>
              <a:t>in the  direction that reduces the error </a:t>
            </a:r>
            <a:r>
              <a:rPr sz="2400" spc="-5" dirty="0">
                <a:latin typeface="Times New Roman"/>
                <a:cs typeface="Times New Roman"/>
              </a:rPr>
              <a:t>on </a:t>
            </a:r>
            <a:r>
              <a:rPr sz="2400" dirty="0">
                <a:latin typeface="Times New Roman"/>
                <a:cs typeface="Times New Roman"/>
              </a:rPr>
              <a:t>this training</a:t>
            </a:r>
            <a:r>
              <a:rPr sz="2400" spc="-145" dirty="0">
                <a:latin typeface="Times New Roman"/>
                <a:cs typeface="Times New Roman"/>
              </a:rPr>
              <a:t> </a:t>
            </a:r>
            <a:r>
              <a:rPr sz="2400" spc="-5" dirty="0">
                <a:latin typeface="Times New Roman"/>
                <a:cs typeface="Times New Roman"/>
              </a:rPr>
              <a:t>example</a:t>
            </a:r>
            <a:endParaRPr sz="2400" dirty="0">
              <a:latin typeface="Times New Roman"/>
              <a:cs typeface="Times New Roman"/>
            </a:endParaRPr>
          </a:p>
          <a:p>
            <a:pPr>
              <a:lnSpc>
                <a:spcPct val="100000"/>
              </a:lnSpc>
              <a:spcBef>
                <a:spcPts val="35"/>
              </a:spcBef>
            </a:pPr>
            <a:endParaRPr sz="2600" dirty="0">
              <a:latin typeface="Times New Roman"/>
              <a:cs typeface="Times New Roman"/>
            </a:endParaRPr>
          </a:p>
          <a:p>
            <a:pPr marL="977900" marR="2188210" indent="-915035">
              <a:lnSpc>
                <a:spcPts val="2820"/>
              </a:lnSpc>
              <a:spcBef>
                <a:spcPts val="5"/>
              </a:spcBef>
            </a:pPr>
            <a:r>
              <a:rPr sz="2400" b="1" i="1" spc="-5" dirty="0">
                <a:latin typeface="Times New Roman"/>
                <a:cs typeface="Times New Roman"/>
              </a:rPr>
              <a:t>LMS weight </a:t>
            </a:r>
            <a:r>
              <a:rPr sz="2400" b="1" i="1" dirty="0">
                <a:latin typeface="Times New Roman"/>
                <a:cs typeface="Times New Roman"/>
              </a:rPr>
              <a:t>update rule </a:t>
            </a:r>
            <a:r>
              <a:rPr sz="2400" dirty="0">
                <a:latin typeface="Times New Roman"/>
                <a:cs typeface="Times New Roman"/>
              </a:rPr>
              <a:t>:- For each training </a:t>
            </a:r>
            <a:r>
              <a:rPr sz="2400" spc="-5" dirty="0">
                <a:latin typeface="Times New Roman"/>
                <a:cs typeface="Times New Roman"/>
              </a:rPr>
              <a:t>example </a:t>
            </a:r>
            <a:r>
              <a:rPr sz="2400" dirty="0">
                <a:latin typeface="Times New Roman"/>
                <a:cs typeface="Times New Roman"/>
              </a:rPr>
              <a:t>(b,</a:t>
            </a:r>
            <a:r>
              <a:rPr sz="2400" spc="-100" dirty="0">
                <a:latin typeface="Times New Roman"/>
                <a:cs typeface="Times New Roman"/>
              </a:rPr>
              <a:t> </a:t>
            </a:r>
            <a:r>
              <a:rPr sz="2400" spc="-5" dirty="0">
                <a:latin typeface="Times New Roman"/>
                <a:cs typeface="Times New Roman"/>
              </a:rPr>
              <a:t>V</a:t>
            </a:r>
            <a:r>
              <a:rPr sz="2400" spc="-7" baseline="-20833" dirty="0">
                <a:latin typeface="Times New Roman"/>
                <a:cs typeface="Times New Roman"/>
              </a:rPr>
              <a:t>train</a:t>
            </a:r>
            <a:r>
              <a:rPr sz="2400" spc="-5" dirty="0">
                <a:latin typeface="Times New Roman"/>
                <a:cs typeface="Times New Roman"/>
              </a:rPr>
              <a:t>(b))  </a:t>
            </a:r>
            <a:r>
              <a:rPr sz="2400" dirty="0">
                <a:latin typeface="Times New Roman"/>
                <a:cs typeface="Times New Roman"/>
              </a:rPr>
              <a:t>Use the current weights to calculate </a:t>
            </a:r>
            <a:r>
              <a:rPr sz="1800" spc="-5" dirty="0">
                <a:latin typeface="Calibri"/>
                <a:cs typeface="Calibri"/>
              </a:rPr>
              <a:t>V</a:t>
            </a:r>
            <a:r>
              <a:rPr sz="2400" spc="-5" dirty="0">
                <a:latin typeface="Calibri"/>
                <a:cs typeface="Calibri"/>
              </a:rPr>
              <a:t>̂</a:t>
            </a:r>
            <a:r>
              <a:rPr sz="2400" spc="-120" dirty="0">
                <a:latin typeface="Calibri"/>
                <a:cs typeface="Calibri"/>
              </a:rPr>
              <a:t> </a:t>
            </a:r>
            <a:r>
              <a:rPr sz="2400" spc="-5" dirty="0">
                <a:latin typeface="Calibri"/>
                <a:cs typeface="Calibri"/>
              </a:rPr>
              <a:t>(b)</a:t>
            </a:r>
            <a:endParaRPr sz="2400" dirty="0">
              <a:latin typeface="Calibri"/>
              <a:cs typeface="Calibri"/>
            </a:endParaRPr>
          </a:p>
          <a:p>
            <a:pPr marL="977900">
              <a:lnSpc>
                <a:spcPts val="2860"/>
              </a:lnSpc>
            </a:pPr>
            <a:r>
              <a:rPr sz="2400" spc="-5" dirty="0">
                <a:latin typeface="Times New Roman"/>
                <a:cs typeface="Times New Roman"/>
              </a:rPr>
              <a:t>For </a:t>
            </a:r>
            <a:r>
              <a:rPr sz="2400" dirty="0">
                <a:latin typeface="Times New Roman"/>
                <a:cs typeface="Times New Roman"/>
              </a:rPr>
              <a:t>each </a:t>
            </a:r>
            <a:r>
              <a:rPr sz="2400" spc="-5" dirty="0">
                <a:latin typeface="Times New Roman"/>
                <a:cs typeface="Times New Roman"/>
              </a:rPr>
              <a:t>weight w</a:t>
            </a:r>
            <a:r>
              <a:rPr sz="2400" spc="-7" baseline="-20833" dirty="0">
                <a:latin typeface="Times New Roman"/>
                <a:cs typeface="Times New Roman"/>
              </a:rPr>
              <a:t>i</a:t>
            </a:r>
            <a:r>
              <a:rPr sz="2400" spc="-5" dirty="0">
                <a:latin typeface="Times New Roman"/>
                <a:cs typeface="Times New Roman"/>
              </a:rPr>
              <a:t>, </a:t>
            </a:r>
            <a:r>
              <a:rPr sz="2400" dirty="0">
                <a:latin typeface="Times New Roman"/>
                <a:cs typeface="Times New Roman"/>
              </a:rPr>
              <a:t>update it</a:t>
            </a:r>
            <a:r>
              <a:rPr sz="2400" spc="-5" dirty="0">
                <a:latin typeface="Times New Roman"/>
                <a:cs typeface="Times New Roman"/>
              </a:rPr>
              <a:t> </a:t>
            </a:r>
            <a:r>
              <a:rPr sz="2400" dirty="0">
                <a:latin typeface="Times New Roman"/>
                <a:cs typeface="Times New Roman"/>
              </a:rPr>
              <a:t>as</a:t>
            </a:r>
          </a:p>
          <a:p>
            <a:pPr>
              <a:lnSpc>
                <a:spcPct val="100000"/>
              </a:lnSpc>
            </a:pPr>
            <a:endParaRPr sz="2450" dirty="0">
              <a:latin typeface="Times New Roman"/>
              <a:cs typeface="Times New Roman"/>
            </a:endParaRPr>
          </a:p>
          <a:p>
            <a:pPr marL="21590" algn="ctr">
              <a:lnSpc>
                <a:spcPct val="100000"/>
              </a:lnSpc>
            </a:pPr>
            <a:r>
              <a:rPr sz="2400" spc="-5" dirty="0">
                <a:latin typeface="Times New Roman"/>
                <a:cs typeface="Times New Roman"/>
              </a:rPr>
              <a:t>w</a:t>
            </a:r>
            <a:r>
              <a:rPr sz="2400" spc="-7" baseline="-20833" dirty="0">
                <a:latin typeface="Times New Roman"/>
                <a:cs typeface="Times New Roman"/>
              </a:rPr>
              <a:t>i </a:t>
            </a:r>
            <a:r>
              <a:rPr sz="2400" dirty="0">
                <a:latin typeface="Times New Roman"/>
                <a:cs typeface="Times New Roman"/>
              </a:rPr>
              <a:t>← </a:t>
            </a:r>
            <a:r>
              <a:rPr sz="2400" spc="-5" dirty="0">
                <a:latin typeface="Times New Roman"/>
                <a:cs typeface="Times New Roman"/>
              </a:rPr>
              <a:t>w</a:t>
            </a:r>
            <a:r>
              <a:rPr sz="2400" spc="-7" baseline="-20833" dirty="0">
                <a:latin typeface="Times New Roman"/>
                <a:cs typeface="Times New Roman"/>
              </a:rPr>
              <a:t>i </a:t>
            </a:r>
            <a:r>
              <a:rPr sz="2400" dirty="0">
                <a:latin typeface="Times New Roman"/>
                <a:cs typeface="Times New Roman"/>
              </a:rPr>
              <a:t>+ ƞ (Vtrain (b) - </a:t>
            </a:r>
            <a:r>
              <a:rPr sz="2000" dirty="0">
                <a:latin typeface="Calibri"/>
                <a:cs typeface="Calibri"/>
              </a:rPr>
              <a:t>V</a:t>
            </a:r>
            <a:r>
              <a:rPr sz="2400" dirty="0">
                <a:latin typeface="Calibri"/>
                <a:cs typeface="Calibri"/>
              </a:rPr>
              <a:t>̂</a:t>
            </a:r>
            <a:r>
              <a:rPr sz="2400" dirty="0">
                <a:latin typeface="Times New Roman"/>
                <a:cs typeface="Times New Roman"/>
              </a:rPr>
              <a:t>(b))</a:t>
            </a:r>
            <a:r>
              <a:rPr sz="2400" spc="-405" dirty="0">
                <a:latin typeface="Times New Roman"/>
                <a:cs typeface="Times New Roman"/>
              </a:rPr>
              <a:t> </a:t>
            </a:r>
            <a:r>
              <a:rPr sz="2400" spc="-5" dirty="0">
                <a:latin typeface="Times New Roman"/>
                <a:cs typeface="Times New Roman"/>
              </a:rPr>
              <a:t>x</a:t>
            </a:r>
            <a:r>
              <a:rPr sz="2400" spc="-7" baseline="-20833" dirty="0">
                <a:latin typeface="Times New Roman"/>
                <a:cs typeface="Times New Roman"/>
              </a:rPr>
              <a:t>i</a:t>
            </a:r>
            <a:endParaRPr sz="2400" baseline="-20833" dirty="0">
              <a:latin typeface="Times New Roman"/>
              <a:cs typeface="Times New Roman"/>
            </a:endParaRPr>
          </a:p>
        </p:txBody>
      </p:sp>
      <p:sp>
        <p:nvSpPr>
          <p:cNvPr id="5" name="Rectangle 4">
            <a:extLst>
              <a:ext uri="{FF2B5EF4-FFF2-40B4-BE49-F238E27FC236}">
                <a16:creationId xmlns:a16="http://schemas.microsoft.com/office/drawing/2014/main" id="{D8D1EBCF-5559-4399-89AD-9FDCCB5470A4}"/>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37</a:t>
            </a:fld>
            <a:endParaRPr dirty="0"/>
          </a:p>
        </p:txBody>
      </p:sp>
      <p:sp>
        <p:nvSpPr>
          <p:cNvPr id="2" name="object 2"/>
          <p:cNvSpPr txBox="1"/>
          <p:nvPr/>
        </p:nvSpPr>
        <p:spPr>
          <a:xfrm>
            <a:off x="978217" y="1143000"/>
            <a:ext cx="10235565" cy="4093428"/>
          </a:xfrm>
          <a:prstGeom prst="rect">
            <a:avLst/>
          </a:prstGeom>
        </p:spPr>
        <p:txBody>
          <a:bodyPr vert="horz" wrap="square" lIns="0" tIns="12700" rIns="0" bIns="0" rtlCol="0">
            <a:spAutoFit/>
          </a:bodyPr>
          <a:lstStyle/>
          <a:p>
            <a:pPr marL="63500" algn="just">
              <a:lnSpc>
                <a:spcPct val="100000"/>
              </a:lnSpc>
              <a:spcBef>
                <a:spcPts val="100"/>
              </a:spcBef>
            </a:pPr>
            <a:r>
              <a:rPr sz="2400" dirty="0">
                <a:latin typeface="Times New Roman"/>
                <a:cs typeface="Times New Roman"/>
              </a:rPr>
              <a:t>Here ƞ is a </a:t>
            </a:r>
            <a:r>
              <a:rPr sz="2400" spc="-5" dirty="0">
                <a:latin typeface="Times New Roman"/>
                <a:cs typeface="Times New Roman"/>
              </a:rPr>
              <a:t>small </a:t>
            </a:r>
            <a:r>
              <a:rPr sz="2400" dirty="0">
                <a:latin typeface="Times New Roman"/>
                <a:cs typeface="Times New Roman"/>
              </a:rPr>
              <a:t>constant (e.g., 0.1) that </a:t>
            </a:r>
            <a:r>
              <a:rPr sz="2400" spc="-5" dirty="0">
                <a:latin typeface="Times New Roman"/>
                <a:cs typeface="Times New Roman"/>
              </a:rPr>
              <a:t>moderates </a:t>
            </a:r>
            <a:r>
              <a:rPr sz="2400" dirty="0">
                <a:latin typeface="Times New Roman"/>
                <a:cs typeface="Times New Roman"/>
              </a:rPr>
              <a:t>the size of the weight</a:t>
            </a:r>
            <a:r>
              <a:rPr sz="2400" spc="-130" dirty="0">
                <a:latin typeface="Times New Roman"/>
                <a:cs typeface="Times New Roman"/>
              </a:rPr>
              <a:t> </a:t>
            </a:r>
            <a:r>
              <a:rPr sz="2400" dirty="0">
                <a:latin typeface="Times New Roman"/>
                <a:cs typeface="Times New Roman"/>
              </a:rPr>
              <a:t>update.</a:t>
            </a:r>
          </a:p>
          <a:p>
            <a:pPr algn="just">
              <a:lnSpc>
                <a:spcPct val="100000"/>
              </a:lnSpc>
              <a:spcBef>
                <a:spcPts val="5"/>
              </a:spcBef>
            </a:pPr>
            <a:endParaRPr sz="2500" dirty="0">
              <a:latin typeface="Times New Roman"/>
              <a:cs typeface="Times New Roman"/>
            </a:endParaRPr>
          </a:p>
          <a:p>
            <a:pPr marL="63500" algn="just">
              <a:lnSpc>
                <a:spcPct val="100000"/>
              </a:lnSpc>
            </a:pPr>
            <a:r>
              <a:rPr sz="2400" b="1" spc="-30" dirty="0">
                <a:uFill>
                  <a:solidFill>
                    <a:srgbClr val="000000"/>
                  </a:solidFill>
                </a:uFill>
                <a:latin typeface="Times New Roman"/>
                <a:cs typeface="Times New Roman"/>
              </a:rPr>
              <a:t>Working </a:t>
            </a:r>
            <a:r>
              <a:rPr sz="2400" b="1" dirty="0">
                <a:uFill>
                  <a:solidFill>
                    <a:srgbClr val="000000"/>
                  </a:solidFill>
                </a:uFill>
                <a:latin typeface="Times New Roman"/>
                <a:cs typeface="Times New Roman"/>
              </a:rPr>
              <a:t>of weight update</a:t>
            </a:r>
            <a:r>
              <a:rPr sz="2400" b="1" spc="10" dirty="0">
                <a:uFill>
                  <a:solidFill>
                    <a:srgbClr val="000000"/>
                  </a:solidFill>
                </a:uFill>
                <a:latin typeface="Times New Roman"/>
                <a:cs typeface="Times New Roman"/>
              </a:rPr>
              <a:t> </a:t>
            </a:r>
            <a:r>
              <a:rPr sz="2400" b="1" dirty="0">
                <a:uFill>
                  <a:solidFill>
                    <a:srgbClr val="000000"/>
                  </a:solidFill>
                </a:uFill>
                <a:latin typeface="Times New Roman"/>
                <a:cs typeface="Times New Roman"/>
              </a:rPr>
              <a:t>rule</a:t>
            </a:r>
            <a:endParaRPr sz="2400" b="1" dirty="0">
              <a:latin typeface="Times New Roman"/>
              <a:cs typeface="Times New Roman"/>
            </a:endParaRPr>
          </a:p>
          <a:p>
            <a:pPr algn="just">
              <a:lnSpc>
                <a:spcPct val="100000"/>
              </a:lnSpc>
              <a:spcBef>
                <a:spcPts val="5"/>
              </a:spcBef>
            </a:pPr>
            <a:endParaRPr sz="2450" dirty="0">
              <a:latin typeface="Times New Roman"/>
              <a:cs typeface="Times New Roman"/>
            </a:endParaRPr>
          </a:p>
          <a:p>
            <a:pPr marL="406400" indent="-343535" algn="just">
              <a:lnSpc>
                <a:spcPct val="100000"/>
              </a:lnSpc>
              <a:buFont typeface="Arial"/>
              <a:buChar char="•"/>
              <a:tabLst>
                <a:tab pos="405765" algn="l"/>
                <a:tab pos="407034" algn="l"/>
              </a:tabLst>
            </a:pPr>
            <a:r>
              <a:rPr sz="2400" spc="-10" dirty="0">
                <a:latin typeface="Times New Roman"/>
                <a:cs typeface="Times New Roman"/>
              </a:rPr>
              <a:t>When </a:t>
            </a:r>
            <a:r>
              <a:rPr sz="2400" dirty="0">
                <a:latin typeface="Times New Roman"/>
                <a:cs typeface="Times New Roman"/>
              </a:rPr>
              <a:t>the error (Vtrain(b)- </a:t>
            </a:r>
            <a:r>
              <a:rPr sz="2000" dirty="0">
                <a:latin typeface="Calibri"/>
                <a:cs typeface="Calibri"/>
              </a:rPr>
              <a:t>V</a:t>
            </a:r>
            <a:r>
              <a:rPr sz="2400" dirty="0">
                <a:latin typeface="Calibri"/>
                <a:cs typeface="Calibri"/>
              </a:rPr>
              <a:t>̂</a:t>
            </a:r>
            <a:r>
              <a:rPr sz="2400" dirty="0">
                <a:latin typeface="Times New Roman"/>
                <a:cs typeface="Times New Roman"/>
              </a:rPr>
              <a:t>(b)) is zero, no weights are</a:t>
            </a:r>
            <a:r>
              <a:rPr sz="2400" spc="-95" dirty="0">
                <a:latin typeface="Times New Roman"/>
                <a:cs typeface="Times New Roman"/>
              </a:rPr>
              <a:t> </a:t>
            </a:r>
            <a:r>
              <a:rPr sz="2400" dirty="0">
                <a:latin typeface="Times New Roman"/>
                <a:cs typeface="Times New Roman"/>
              </a:rPr>
              <a:t>changed.</a:t>
            </a:r>
          </a:p>
          <a:p>
            <a:pPr marL="406400" marR="74930" indent="-343535" algn="just">
              <a:lnSpc>
                <a:spcPts val="2940"/>
              </a:lnSpc>
              <a:spcBef>
                <a:spcPts val="45"/>
              </a:spcBef>
              <a:buFont typeface="Arial"/>
              <a:buChar char="•"/>
              <a:tabLst>
                <a:tab pos="405765" algn="l"/>
                <a:tab pos="407034" algn="l"/>
              </a:tabLst>
            </a:pPr>
            <a:r>
              <a:rPr sz="2400" spc="-10" dirty="0">
                <a:latin typeface="Times New Roman"/>
                <a:cs typeface="Times New Roman"/>
              </a:rPr>
              <a:t>When </a:t>
            </a:r>
            <a:r>
              <a:rPr sz="2400" dirty="0">
                <a:latin typeface="Times New Roman"/>
                <a:cs typeface="Times New Roman"/>
              </a:rPr>
              <a:t>(Vtrain(b) - </a:t>
            </a:r>
            <a:r>
              <a:rPr sz="2000" dirty="0">
                <a:latin typeface="Calibri"/>
                <a:cs typeface="Calibri"/>
              </a:rPr>
              <a:t>V</a:t>
            </a:r>
            <a:r>
              <a:rPr sz="2400" dirty="0">
                <a:latin typeface="Calibri"/>
                <a:cs typeface="Calibri"/>
              </a:rPr>
              <a:t>̂</a:t>
            </a:r>
            <a:r>
              <a:rPr sz="2400" dirty="0">
                <a:latin typeface="Times New Roman"/>
                <a:cs typeface="Times New Roman"/>
              </a:rPr>
              <a:t>(b)) is positive (i.e., when </a:t>
            </a:r>
            <a:r>
              <a:rPr sz="2000" dirty="0">
                <a:latin typeface="Calibri"/>
                <a:cs typeface="Calibri"/>
              </a:rPr>
              <a:t>V</a:t>
            </a:r>
            <a:r>
              <a:rPr sz="2400" dirty="0">
                <a:latin typeface="Calibri"/>
                <a:cs typeface="Calibri"/>
              </a:rPr>
              <a:t>̂</a:t>
            </a:r>
            <a:r>
              <a:rPr sz="2400" dirty="0">
                <a:latin typeface="Times New Roman"/>
                <a:cs typeface="Times New Roman"/>
              </a:rPr>
              <a:t>(b) is too low), then each</a:t>
            </a:r>
            <a:r>
              <a:rPr sz="2400" spc="-125" dirty="0">
                <a:latin typeface="Times New Roman"/>
                <a:cs typeface="Times New Roman"/>
              </a:rPr>
              <a:t> </a:t>
            </a:r>
            <a:r>
              <a:rPr sz="2400" spc="-5" dirty="0">
                <a:latin typeface="Times New Roman"/>
                <a:cs typeface="Times New Roman"/>
              </a:rPr>
              <a:t>weight  </a:t>
            </a:r>
            <a:r>
              <a:rPr sz="2400" dirty="0">
                <a:latin typeface="Times New Roman"/>
                <a:cs typeface="Times New Roman"/>
              </a:rPr>
              <a:t>is increased in proportion to the value of its corresponding feature. This</a:t>
            </a:r>
            <a:r>
              <a:rPr sz="2400" spc="-265" dirty="0">
                <a:latin typeface="Times New Roman"/>
                <a:cs typeface="Times New Roman"/>
              </a:rPr>
              <a:t> </a:t>
            </a:r>
            <a:r>
              <a:rPr sz="2400" dirty="0">
                <a:latin typeface="Times New Roman"/>
                <a:cs typeface="Times New Roman"/>
              </a:rPr>
              <a:t>will</a:t>
            </a:r>
          </a:p>
          <a:p>
            <a:pPr marL="406400" algn="just">
              <a:lnSpc>
                <a:spcPts val="2715"/>
              </a:lnSpc>
            </a:pPr>
            <a:r>
              <a:rPr sz="2400" dirty="0">
                <a:latin typeface="Times New Roman"/>
                <a:cs typeface="Times New Roman"/>
              </a:rPr>
              <a:t>raise the value of </a:t>
            </a:r>
            <a:r>
              <a:rPr sz="2000" dirty="0">
                <a:latin typeface="Calibri"/>
                <a:cs typeface="Calibri"/>
              </a:rPr>
              <a:t>V</a:t>
            </a:r>
            <a:r>
              <a:rPr sz="2400" dirty="0">
                <a:latin typeface="Calibri"/>
                <a:cs typeface="Calibri"/>
              </a:rPr>
              <a:t>̂</a:t>
            </a:r>
            <a:r>
              <a:rPr sz="2400" dirty="0">
                <a:latin typeface="Times New Roman"/>
                <a:cs typeface="Times New Roman"/>
              </a:rPr>
              <a:t>(b), reducing the</a:t>
            </a:r>
            <a:r>
              <a:rPr sz="2400" spc="-75" dirty="0">
                <a:latin typeface="Times New Roman"/>
                <a:cs typeface="Times New Roman"/>
              </a:rPr>
              <a:t> </a:t>
            </a:r>
            <a:r>
              <a:rPr sz="2400" spc="-20" dirty="0">
                <a:latin typeface="Times New Roman"/>
                <a:cs typeface="Times New Roman"/>
              </a:rPr>
              <a:t>error.</a:t>
            </a:r>
            <a:endParaRPr sz="2400" dirty="0">
              <a:latin typeface="Times New Roman"/>
              <a:cs typeface="Times New Roman"/>
            </a:endParaRPr>
          </a:p>
          <a:p>
            <a:pPr marL="406400" marR="68580" indent="-343535" algn="just">
              <a:lnSpc>
                <a:spcPct val="100000"/>
              </a:lnSpc>
              <a:spcBef>
                <a:spcPts val="60"/>
              </a:spcBef>
              <a:buFont typeface="Arial"/>
              <a:buChar char="•"/>
              <a:tabLst>
                <a:tab pos="405765" algn="l"/>
                <a:tab pos="407034" algn="l"/>
              </a:tabLst>
            </a:pPr>
            <a:r>
              <a:rPr sz="2400" dirty="0">
                <a:latin typeface="Times New Roman"/>
                <a:cs typeface="Times New Roman"/>
              </a:rPr>
              <a:t>If the value of </a:t>
            </a:r>
            <a:r>
              <a:rPr sz="2400" spc="-5" dirty="0">
                <a:latin typeface="Times New Roman"/>
                <a:cs typeface="Times New Roman"/>
              </a:rPr>
              <a:t>some </a:t>
            </a:r>
            <a:r>
              <a:rPr sz="2400" dirty="0">
                <a:latin typeface="Times New Roman"/>
                <a:cs typeface="Times New Roman"/>
              </a:rPr>
              <a:t>feature x</a:t>
            </a:r>
            <a:r>
              <a:rPr sz="2400" baseline="-20833" dirty="0">
                <a:latin typeface="Times New Roman"/>
                <a:cs typeface="Times New Roman"/>
              </a:rPr>
              <a:t>i </a:t>
            </a:r>
            <a:r>
              <a:rPr sz="2400" dirty="0">
                <a:latin typeface="Times New Roman"/>
                <a:cs typeface="Times New Roman"/>
              </a:rPr>
              <a:t>is zero, then its weight is not altered regardless of  the </a:t>
            </a:r>
            <a:r>
              <a:rPr sz="2400" spc="-15" dirty="0">
                <a:latin typeface="Times New Roman"/>
                <a:cs typeface="Times New Roman"/>
              </a:rPr>
              <a:t>error, </a:t>
            </a:r>
            <a:r>
              <a:rPr sz="2400" dirty="0">
                <a:latin typeface="Times New Roman"/>
                <a:cs typeface="Times New Roman"/>
              </a:rPr>
              <a:t>so that the only weights updated are those </a:t>
            </a:r>
            <a:r>
              <a:rPr sz="2400" spc="-5" dirty="0">
                <a:latin typeface="Times New Roman"/>
                <a:cs typeface="Times New Roman"/>
              </a:rPr>
              <a:t>whose </a:t>
            </a:r>
            <a:r>
              <a:rPr sz="2400" dirty="0">
                <a:latin typeface="Times New Roman"/>
                <a:cs typeface="Times New Roman"/>
              </a:rPr>
              <a:t>features actually  occur on the training </a:t>
            </a:r>
            <a:r>
              <a:rPr sz="2400" spc="-5" dirty="0">
                <a:latin typeface="Times New Roman"/>
                <a:cs typeface="Times New Roman"/>
              </a:rPr>
              <a:t>example</a:t>
            </a:r>
            <a:r>
              <a:rPr sz="2400" spc="-60" dirty="0">
                <a:latin typeface="Times New Roman"/>
                <a:cs typeface="Times New Roman"/>
              </a:rPr>
              <a:t> </a:t>
            </a:r>
            <a:r>
              <a:rPr sz="2400" dirty="0">
                <a:latin typeface="Times New Roman"/>
                <a:cs typeface="Times New Roman"/>
              </a:rPr>
              <a:t>board.</a:t>
            </a:r>
          </a:p>
        </p:txBody>
      </p:sp>
      <p:sp>
        <p:nvSpPr>
          <p:cNvPr id="5" name="Rectangle 4">
            <a:extLst>
              <a:ext uri="{FF2B5EF4-FFF2-40B4-BE49-F238E27FC236}">
                <a16:creationId xmlns:a16="http://schemas.microsoft.com/office/drawing/2014/main" id="{186ECB48-91D7-4A8C-99FA-E9D96931C56C}"/>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299403"/>
            <a:ext cx="4604385" cy="696595"/>
          </a:xfrm>
          <a:prstGeom prst="rect">
            <a:avLst/>
          </a:prstGeom>
        </p:spPr>
        <p:txBody>
          <a:bodyPr vert="horz" wrap="square" lIns="0" tIns="13335" rIns="0" bIns="0" rtlCol="0">
            <a:spAutoFit/>
          </a:bodyPr>
          <a:lstStyle/>
          <a:p>
            <a:pPr marL="12700">
              <a:lnSpc>
                <a:spcPct val="100000"/>
              </a:lnSpc>
              <a:spcBef>
                <a:spcPts val="105"/>
              </a:spcBef>
            </a:pPr>
            <a:r>
              <a:rPr sz="4400" dirty="0"/>
              <a:t>5. The Final</a:t>
            </a:r>
            <a:r>
              <a:rPr sz="4400" spc="-105" dirty="0"/>
              <a:t> </a:t>
            </a:r>
            <a:r>
              <a:rPr sz="4400" dirty="0"/>
              <a:t>Design</a:t>
            </a:r>
          </a:p>
        </p:txBody>
      </p:sp>
      <p:sp>
        <p:nvSpPr>
          <p:cNvPr id="3" name="object 3"/>
          <p:cNvSpPr txBox="1"/>
          <p:nvPr/>
        </p:nvSpPr>
        <p:spPr>
          <a:xfrm>
            <a:off x="914400" y="1239603"/>
            <a:ext cx="9968230" cy="75755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The </a:t>
            </a:r>
            <a:r>
              <a:rPr sz="2400" spc="-5" dirty="0">
                <a:latin typeface="Times New Roman"/>
                <a:cs typeface="Times New Roman"/>
              </a:rPr>
              <a:t>final </a:t>
            </a:r>
            <a:r>
              <a:rPr sz="2400" dirty="0">
                <a:latin typeface="Times New Roman"/>
                <a:cs typeface="Times New Roman"/>
              </a:rPr>
              <a:t>design of checkers learning system can be described </a:t>
            </a:r>
            <a:r>
              <a:rPr sz="2400" spc="-5" dirty="0">
                <a:latin typeface="Times New Roman"/>
                <a:cs typeface="Times New Roman"/>
              </a:rPr>
              <a:t>by four</a:t>
            </a:r>
            <a:r>
              <a:rPr sz="2400" spc="-130" dirty="0">
                <a:latin typeface="Times New Roman"/>
                <a:cs typeface="Times New Roman"/>
              </a:rPr>
              <a:t> </a:t>
            </a:r>
            <a:r>
              <a:rPr sz="2400" dirty="0">
                <a:latin typeface="Times New Roman"/>
                <a:cs typeface="Times New Roman"/>
              </a:rPr>
              <a:t>distinct</a:t>
            </a:r>
          </a:p>
          <a:p>
            <a:pPr marL="12700">
              <a:lnSpc>
                <a:spcPct val="100000"/>
              </a:lnSpc>
              <a:spcBef>
                <a:spcPts val="5"/>
              </a:spcBef>
            </a:pPr>
            <a:r>
              <a:rPr sz="2400" dirty="0">
                <a:latin typeface="Times New Roman"/>
                <a:cs typeface="Times New Roman"/>
              </a:rPr>
              <a:t>program </a:t>
            </a:r>
            <a:r>
              <a:rPr sz="2400" spc="-5" dirty="0">
                <a:latin typeface="Times New Roman"/>
                <a:cs typeface="Times New Roman"/>
              </a:rPr>
              <a:t>modules </a:t>
            </a:r>
            <a:r>
              <a:rPr sz="2400" dirty="0">
                <a:latin typeface="Times New Roman"/>
                <a:cs typeface="Times New Roman"/>
              </a:rPr>
              <a:t>that represent the central </a:t>
            </a:r>
            <a:r>
              <a:rPr sz="2400" spc="-5" dirty="0">
                <a:latin typeface="Times New Roman"/>
                <a:cs typeface="Times New Roman"/>
              </a:rPr>
              <a:t>components </a:t>
            </a:r>
            <a:r>
              <a:rPr sz="2400" dirty="0">
                <a:latin typeface="Times New Roman"/>
                <a:cs typeface="Times New Roman"/>
              </a:rPr>
              <a:t>in </a:t>
            </a:r>
            <a:r>
              <a:rPr sz="2400" spc="-5" dirty="0">
                <a:latin typeface="Times New Roman"/>
                <a:cs typeface="Times New Roman"/>
              </a:rPr>
              <a:t>many </a:t>
            </a:r>
            <a:r>
              <a:rPr sz="2400" dirty="0">
                <a:latin typeface="Times New Roman"/>
                <a:cs typeface="Times New Roman"/>
              </a:rPr>
              <a:t>learning</a:t>
            </a:r>
            <a:r>
              <a:rPr sz="2400" spc="-80" dirty="0">
                <a:latin typeface="Times New Roman"/>
                <a:cs typeface="Times New Roman"/>
              </a:rPr>
              <a:t> </a:t>
            </a:r>
            <a:r>
              <a:rPr sz="2400" spc="-5" dirty="0">
                <a:latin typeface="Times New Roman"/>
                <a:cs typeface="Times New Roman"/>
              </a:rPr>
              <a:t>systems</a:t>
            </a:r>
            <a:endParaRPr sz="2400" dirty="0">
              <a:latin typeface="Times New Roman"/>
              <a:cs typeface="Times New Roman"/>
            </a:endParaRPr>
          </a:p>
        </p:txBody>
      </p:sp>
      <p:sp>
        <p:nvSpPr>
          <p:cNvPr id="4" name="object 4"/>
          <p:cNvSpPr/>
          <p:nvPr/>
        </p:nvSpPr>
        <p:spPr>
          <a:xfrm>
            <a:off x="3369488" y="2057571"/>
            <a:ext cx="6307912" cy="456975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38</a:t>
            </a:fld>
            <a:endParaRPr dirty="0"/>
          </a:p>
        </p:txBody>
      </p:sp>
      <p:sp>
        <p:nvSpPr>
          <p:cNvPr id="7" name="Rectangle 6">
            <a:extLst>
              <a:ext uri="{FF2B5EF4-FFF2-40B4-BE49-F238E27FC236}">
                <a16:creationId xmlns:a16="http://schemas.microsoft.com/office/drawing/2014/main" id="{237D822D-02A2-4403-B4E8-7BC9D82A59E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D466D16-6FA3-4FCA-9652-96471ED7A47B}"/>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BC3BBE5-4DD0-E620-8449-C1EF882158AE}"/>
              </a:ext>
            </a:extLst>
          </p:cNvPr>
          <p:cNvPicPr>
            <a:picLocks noChangeAspect="1"/>
          </p:cNvPicPr>
          <p:nvPr/>
        </p:nvPicPr>
        <p:blipFill>
          <a:blip r:embed="rId3"/>
          <a:stretch>
            <a:fillRect/>
          </a:stretch>
        </p:blipFill>
        <p:spPr>
          <a:xfrm>
            <a:off x="381000" y="2384423"/>
            <a:ext cx="1926966" cy="186941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39</a:t>
            </a:fld>
            <a:endParaRPr dirty="0"/>
          </a:p>
        </p:txBody>
      </p:sp>
      <p:sp>
        <p:nvSpPr>
          <p:cNvPr id="2" name="object 2"/>
          <p:cNvSpPr txBox="1"/>
          <p:nvPr/>
        </p:nvSpPr>
        <p:spPr>
          <a:xfrm>
            <a:off x="920432" y="1007135"/>
            <a:ext cx="10351135" cy="4781550"/>
          </a:xfrm>
          <a:prstGeom prst="rect">
            <a:avLst/>
          </a:prstGeom>
        </p:spPr>
        <p:txBody>
          <a:bodyPr vert="horz" wrap="square" lIns="0" tIns="12700" rIns="0" bIns="0" rtlCol="0">
            <a:spAutoFit/>
          </a:bodyPr>
          <a:lstStyle/>
          <a:p>
            <a:pPr marL="50800" marR="372110" algn="just">
              <a:lnSpc>
                <a:spcPct val="100000"/>
              </a:lnSpc>
              <a:spcBef>
                <a:spcPts val="100"/>
              </a:spcBef>
              <a:buFont typeface="Times New Roman"/>
              <a:buAutoNum type="arabicPeriod"/>
              <a:tabLst>
                <a:tab pos="356235" algn="l"/>
              </a:tabLst>
            </a:pPr>
            <a:r>
              <a:rPr sz="2400" b="1" i="1" spc="-5" dirty="0">
                <a:latin typeface="Times New Roman"/>
                <a:cs typeface="Times New Roman"/>
              </a:rPr>
              <a:t>The </a:t>
            </a:r>
            <a:r>
              <a:rPr sz="2400" b="1" i="1" dirty="0">
                <a:latin typeface="Times New Roman"/>
                <a:cs typeface="Times New Roman"/>
              </a:rPr>
              <a:t>Performance System </a:t>
            </a:r>
            <a:r>
              <a:rPr sz="2400" dirty="0">
                <a:latin typeface="Times New Roman"/>
                <a:cs typeface="Times New Roman"/>
              </a:rPr>
              <a:t>is the </a:t>
            </a:r>
            <a:r>
              <a:rPr sz="2400" spc="-5" dirty="0">
                <a:latin typeface="Times New Roman"/>
                <a:cs typeface="Times New Roman"/>
              </a:rPr>
              <a:t>module </a:t>
            </a:r>
            <a:r>
              <a:rPr sz="2400" dirty="0">
                <a:latin typeface="Times New Roman"/>
                <a:cs typeface="Times New Roman"/>
              </a:rPr>
              <a:t>that </a:t>
            </a:r>
            <a:r>
              <a:rPr sz="2400" spc="-5" dirty="0">
                <a:latin typeface="Times New Roman"/>
                <a:cs typeface="Times New Roman"/>
              </a:rPr>
              <a:t>must </a:t>
            </a:r>
            <a:r>
              <a:rPr sz="2400" dirty="0">
                <a:latin typeface="Times New Roman"/>
                <a:cs typeface="Times New Roman"/>
              </a:rPr>
              <a:t>solve the given</a:t>
            </a:r>
            <a:r>
              <a:rPr sz="2400" spc="-95" dirty="0">
                <a:latin typeface="Times New Roman"/>
                <a:cs typeface="Times New Roman"/>
              </a:rPr>
              <a:t> </a:t>
            </a:r>
            <a:r>
              <a:rPr sz="2400" spc="-5" dirty="0">
                <a:latin typeface="Times New Roman"/>
                <a:cs typeface="Times New Roman"/>
              </a:rPr>
              <a:t>performance  </a:t>
            </a:r>
            <a:r>
              <a:rPr sz="2400" dirty="0">
                <a:latin typeface="Times New Roman"/>
                <a:cs typeface="Times New Roman"/>
              </a:rPr>
              <a:t>task by using the learned </a:t>
            </a:r>
            <a:r>
              <a:rPr sz="2400" spc="-10" dirty="0">
                <a:latin typeface="Times New Roman"/>
                <a:cs typeface="Times New Roman"/>
              </a:rPr>
              <a:t>target</a:t>
            </a:r>
            <a:r>
              <a:rPr sz="2400" spc="-80" dirty="0">
                <a:latin typeface="Times New Roman"/>
                <a:cs typeface="Times New Roman"/>
              </a:rPr>
              <a:t> </a:t>
            </a:r>
            <a:r>
              <a:rPr sz="2400" dirty="0">
                <a:latin typeface="Times New Roman"/>
                <a:cs typeface="Times New Roman"/>
              </a:rPr>
              <a:t>function(s).</a:t>
            </a:r>
          </a:p>
          <a:p>
            <a:pPr marL="50800" marR="42545" algn="just">
              <a:lnSpc>
                <a:spcPct val="100000"/>
              </a:lnSpc>
            </a:pPr>
            <a:r>
              <a:rPr sz="2400" dirty="0">
                <a:latin typeface="Times New Roman"/>
                <a:cs typeface="Times New Roman"/>
              </a:rPr>
              <a:t>It takes an </a:t>
            </a:r>
            <a:r>
              <a:rPr sz="2400" spc="-5" dirty="0">
                <a:latin typeface="Times New Roman"/>
                <a:cs typeface="Times New Roman"/>
              </a:rPr>
              <a:t>instance </a:t>
            </a:r>
            <a:r>
              <a:rPr sz="2400" dirty="0">
                <a:latin typeface="Times New Roman"/>
                <a:cs typeface="Times New Roman"/>
              </a:rPr>
              <a:t>of a new </a:t>
            </a:r>
            <a:r>
              <a:rPr sz="2400" spc="-5" dirty="0">
                <a:latin typeface="Times New Roman"/>
                <a:cs typeface="Times New Roman"/>
              </a:rPr>
              <a:t>problem </a:t>
            </a:r>
            <a:r>
              <a:rPr sz="2400" dirty="0">
                <a:latin typeface="Times New Roman"/>
                <a:cs typeface="Times New Roman"/>
              </a:rPr>
              <a:t>(new game) as </a:t>
            </a:r>
            <a:r>
              <a:rPr sz="2400" spc="-5" dirty="0">
                <a:latin typeface="Times New Roman"/>
                <a:cs typeface="Times New Roman"/>
              </a:rPr>
              <a:t>input and </a:t>
            </a:r>
            <a:r>
              <a:rPr sz="2400" dirty="0">
                <a:latin typeface="Times New Roman"/>
                <a:cs typeface="Times New Roman"/>
              </a:rPr>
              <a:t>produces a </a:t>
            </a:r>
            <a:r>
              <a:rPr sz="2400" spc="-5" dirty="0">
                <a:latin typeface="Times New Roman"/>
                <a:cs typeface="Times New Roman"/>
              </a:rPr>
              <a:t>trace </a:t>
            </a:r>
            <a:r>
              <a:rPr sz="2400" dirty="0">
                <a:latin typeface="Times New Roman"/>
                <a:cs typeface="Times New Roman"/>
              </a:rPr>
              <a:t>of  its solution </a:t>
            </a:r>
            <a:r>
              <a:rPr sz="2400" spc="-5" dirty="0">
                <a:latin typeface="Times New Roman"/>
                <a:cs typeface="Times New Roman"/>
              </a:rPr>
              <a:t>(game </a:t>
            </a:r>
            <a:r>
              <a:rPr sz="2400" dirty="0">
                <a:latin typeface="Times New Roman"/>
                <a:cs typeface="Times New Roman"/>
              </a:rPr>
              <a:t>history) as</a:t>
            </a:r>
            <a:r>
              <a:rPr sz="2400" spc="-50" dirty="0">
                <a:latin typeface="Times New Roman"/>
                <a:cs typeface="Times New Roman"/>
              </a:rPr>
              <a:t> </a:t>
            </a:r>
            <a:r>
              <a:rPr sz="2400" dirty="0">
                <a:latin typeface="Times New Roman"/>
                <a:cs typeface="Times New Roman"/>
              </a:rPr>
              <a:t>output.</a:t>
            </a:r>
          </a:p>
          <a:p>
            <a:pPr marL="50800" marR="43815" algn="just">
              <a:lnSpc>
                <a:spcPct val="100000"/>
              </a:lnSpc>
            </a:pPr>
            <a:r>
              <a:rPr sz="2400" dirty="0">
                <a:latin typeface="Times New Roman"/>
                <a:cs typeface="Times New Roman"/>
              </a:rPr>
              <a:t>In </a:t>
            </a:r>
            <a:r>
              <a:rPr sz="2400" spc="-5" dirty="0">
                <a:latin typeface="Times New Roman"/>
                <a:cs typeface="Times New Roman"/>
              </a:rPr>
              <a:t>checkers game, </a:t>
            </a:r>
            <a:r>
              <a:rPr sz="2400" dirty="0">
                <a:latin typeface="Times New Roman"/>
                <a:cs typeface="Times New Roman"/>
              </a:rPr>
              <a:t>the </a:t>
            </a:r>
            <a:r>
              <a:rPr sz="2400" spc="-5" dirty="0">
                <a:latin typeface="Times New Roman"/>
                <a:cs typeface="Times New Roman"/>
              </a:rPr>
              <a:t>strategy </a:t>
            </a:r>
            <a:r>
              <a:rPr sz="2400" dirty="0">
                <a:latin typeface="Times New Roman"/>
                <a:cs typeface="Times New Roman"/>
              </a:rPr>
              <a:t>used by the </a:t>
            </a:r>
            <a:r>
              <a:rPr sz="2400" spc="-5" dirty="0">
                <a:latin typeface="Times New Roman"/>
                <a:cs typeface="Times New Roman"/>
              </a:rPr>
              <a:t>Performance </a:t>
            </a:r>
            <a:r>
              <a:rPr sz="2400" dirty="0">
                <a:latin typeface="Times New Roman"/>
                <a:cs typeface="Times New Roman"/>
              </a:rPr>
              <a:t>System to </a:t>
            </a:r>
            <a:r>
              <a:rPr sz="2400" spc="-5" dirty="0">
                <a:latin typeface="Times New Roman"/>
                <a:cs typeface="Times New Roman"/>
              </a:rPr>
              <a:t>select </a:t>
            </a:r>
            <a:r>
              <a:rPr sz="2400" dirty="0">
                <a:latin typeface="Times New Roman"/>
                <a:cs typeface="Times New Roman"/>
              </a:rPr>
              <a:t>its </a:t>
            </a:r>
            <a:r>
              <a:rPr sz="2400" spc="-5" dirty="0">
                <a:latin typeface="Times New Roman"/>
                <a:cs typeface="Times New Roman"/>
              </a:rPr>
              <a:t>next  move </a:t>
            </a:r>
            <a:r>
              <a:rPr sz="2400" dirty="0">
                <a:latin typeface="Times New Roman"/>
                <a:cs typeface="Times New Roman"/>
              </a:rPr>
              <a:t>at </a:t>
            </a:r>
            <a:r>
              <a:rPr sz="2400" spc="-5" dirty="0">
                <a:latin typeface="Times New Roman"/>
                <a:cs typeface="Times New Roman"/>
              </a:rPr>
              <a:t>each </a:t>
            </a:r>
            <a:r>
              <a:rPr sz="2400" dirty="0">
                <a:latin typeface="Times New Roman"/>
                <a:cs typeface="Times New Roman"/>
              </a:rPr>
              <a:t>step is </a:t>
            </a:r>
            <a:r>
              <a:rPr sz="2400" spc="-5" dirty="0">
                <a:latin typeface="Times New Roman"/>
                <a:cs typeface="Times New Roman"/>
              </a:rPr>
              <a:t>determined </a:t>
            </a:r>
            <a:r>
              <a:rPr sz="2400" dirty="0">
                <a:latin typeface="Times New Roman"/>
                <a:cs typeface="Times New Roman"/>
              </a:rPr>
              <a:t>by </a:t>
            </a:r>
            <a:r>
              <a:rPr sz="2400" spc="-5" dirty="0">
                <a:latin typeface="Times New Roman"/>
                <a:cs typeface="Times New Roman"/>
              </a:rPr>
              <a:t>the </a:t>
            </a:r>
            <a:r>
              <a:rPr sz="2400" dirty="0">
                <a:latin typeface="Times New Roman"/>
                <a:cs typeface="Times New Roman"/>
              </a:rPr>
              <a:t>learned </a:t>
            </a:r>
            <a:r>
              <a:rPr sz="2000" spc="-5" dirty="0">
                <a:latin typeface="Calibri"/>
                <a:cs typeface="Calibri"/>
              </a:rPr>
              <a:t>V</a:t>
            </a:r>
            <a:r>
              <a:rPr sz="2400" spc="-5" dirty="0">
                <a:latin typeface="Calibri"/>
                <a:cs typeface="Calibri"/>
              </a:rPr>
              <a:t>̂ </a:t>
            </a:r>
            <a:r>
              <a:rPr sz="2400" spc="-5" dirty="0">
                <a:latin typeface="Times New Roman"/>
                <a:cs typeface="Times New Roman"/>
              </a:rPr>
              <a:t>evaluation function. Therefore, we  expect its performance to improve </a:t>
            </a:r>
            <a:r>
              <a:rPr sz="2400" spc="-10" dirty="0">
                <a:latin typeface="Times New Roman"/>
                <a:cs typeface="Times New Roman"/>
              </a:rPr>
              <a:t>as </a:t>
            </a:r>
            <a:r>
              <a:rPr sz="2400" spc="-5" dirty="0">
                <a:latin typeface="Times New Roman"/>
                <a:cs typeface="Times New Roman"/>
              </a:rPr>
              <a:t>this evaluation function becomes increasingly  </a:t>
            </a:r>
            <a:r>
              <a:rPr sz="2400" dirty="0">
                <a:latin typeface="Times New Roman"/>
                <a:cs typeface="Times New Roman"/>
              </a:rPr>
              <a:t>accurate.</a:t>
            </a:r>
          </a:p>
          <a:p>
            <a:pPr>
              <a:lnSpc>
                <a:spcPct val="100000"/>
              </a:lnSpc>
              <a:spcBef>
                <a:spcPts val="40"/>
              </a:spcBef>
            </a:pPr>
            <a:endParaRPr sz="2400" dirty="0">
              <a:latin typeface="Times New Roman"/>
              <a:cs typeface="Times New Roman"/>
            </a:endParaRPr>
          </a:p>
          <a:p>
            <a:pPr marL="50800" marR="43180" indent="-635" algn="just">
              <a:lnSpc>
                <a:spcPct val="100699"/>
              </a:lnSpc>
              <a:buFont typeface="Times New Roman"/>
              <a:buAutoNum type="arabicPeriod" startAt="2"/>
              <a:tabLst>
                <a:tab pos="366395" algn="l"/>
              </a:tabLst>
            </a:pPr>
            <a:r>
              <a:rPr sz="2400" b="1" i="1" spc="-5" dirty="0">
                <a:latin typeface="Times New Roman"/>
                <a:cs typeface="Times New Roman"/>
              </a:rPr>
              <a:t>The Critic </a:t>
            </a:r>
            <a:r>
              <a:rPr sz="2400" spc="-5" dirty="0">
                <a:latin typeface="Times New Roman"/>
                <a:cs typeface="Times New Roman"/>
              </a:rPr>
              <a:t>takes </a:t>
            </a:r>
            <a:r>
              <a:rPr sz="2400" dirty="0">
                <a:latin typeface="Times New Roman"/>
                <a:cs typeface="Times New Roman"/>
              </a:rPr>
              <a:t>as </a:t>
            </a:r>
            <a:r>
              <a:rPr sz="2400" spc="-5" dirty="0">
                <a:latin typeface="Times New Roman"/>
                <a:cs typeface="Times New Roman"/>
              </a:rPr>
              <a:t>input the history or trace </a:t>
            </a:r>
            <a:r>
              <a:rPr sz="2400" spc="-10" dirty="0">
                <a:latin typeface="Times New Roman"/>
                <a:cs typeface="Times New Roman"/>
              </a:rPr>
              <a:t>of </a:t>
            </a:r>
            <a:r>
              <a:rPr sz="2400" dirty="0">
                <a:latin typeface="Times New Roman"/>
                <a:cs typeface="Times New Roman"/>
              </a:rPr>
              <a:t>the </a:t>
            </a:r>
            <a:r>
              <a:rPr sz="2400" spc="-5" dirty="0">
                <a:latin typeface="Times New Roman"/>
                <a:cs typeface="Times New Roman"/>
              </a:rPr>
              <a:t>game </a:t>
            </a:r>
            <a:r>
              <a:rPr sz="2400" dirty="0">
                <a:latin typeface="Times New Roman"/>
                <a:cs typeface="Times New Roman"/>
              </a:rPr>
              <a:t>and produces as </a:t>
            </a:r>
            <a:r>
              <a:rPr sz="2400" spc="-5" dirty="0">
                <a:latin typeface="Times New Roman"/>
                <a:cs typeface="Times New Roman"/>
              </a:rPr>
              <a:t>output  </a:t>
            </a:r>
            <a:r>
              <a:rPr sz="2400" dirty="0">
                <a:latin typeface="Times New Roman"/>
                <a:cs typeface="Times New Roman"/>
              </a:rPr>
              <a:t>a </a:t>
            </a:r>
            <a:r>
              <a:rPr sz="2400" spc="-5" dirty="0">
                <a:latin typeface="Times New Roman"/>
                <a:cs typeface="Times New Roman"/>
              </a:rPr>
              <a:t>set </a:t>
            </a:r>
            <a:r>
              <a:rPr sz="2400" dirty="0">
                <a:latin typeface="Times New Roman"/>
                <a:cs typeface="Times New Roman"/>
              </a:rPr>
              <a:t>of </a:t>
            </a:r>
            <a:r>
              <a:rPr sz="2400" spc="-5" dirty="0">
                <a:latin typeface="Times New Roman"/>
                <a:cs typeface="Times New Roman"/>
              </a:rPr>
              <a:t>training examples </a:t>
            </a:r>
            <a:r>
              <a:rPr sz="2400" dirty="0">
                <a:latin typeface="Times New Roman"/>
                <a:cs typeface="Times New Roman"/>
              </a:rPr>
              <a:t>of the </a:t>
            </a:r>
            <a:r>
              <a:rPr sz="2400" spc="-10" dirty="0">
                <a:latin typeface="Times New Roman"/>
                <a:cs typeface="Times New Roman"/>
              </a:rPr>
              <a:t>target </a:t>
            </a:r>
            <a:r>
              <a:rPr sz="2400" spc="-5" dirty="0">
                <a:latin typeface="Times New Roman"/>
                <a:cs typeface="Times New Roman"/>
              </a:rPr>
              <a:t>function. As </a:t>
            </a:r>
            <a:r>
              <a:rPr sz="2400" dirty="0">
                <a:latin typeface="Times New Roman"/>
                <a:cs typeface="Times New Roman"/>
              </a:rPr>
              <a:t>shown in </a:t>
            </a:r>
            <a:r>
              <a:rPr sz="2400" spc="-5" dirty="0">
                <a:latin typeface="Times New Roman"/>
                <a:cs typeface="Times New Roman"/>
              </a:rPr>
              <a:t>the diagram, </a:t>
            </a:r>
            <a:r>
              <a:rPr sz="2400" dirty="0">
                <a:latin typeface="Times New Roman"/>
                <a:cs typeface="Times New Roman"/>
              </a:rPr>
              <a:t>each  </a:t>
            </a:r>
            <a:r>
              <a:rPr sz="2400" spc="-5" dirty="0">
                <a:latin typeface="Times New Roman"/>
                <a:cs typeface="Times New Roman"/>
              </a:rPr>
              <a:t>training </a:t>
            </a:r>
            <a:r>
              <a:rPr sz="2400" spc="-10" dirty="0">
                <a:latin typeface="Times New Roman"/>
                <a:cs typeface="Times New Roman"/>
              </a:rPr>
              <a:t>example </a:t>
            </a:r>
            <a:r>
              <a:rPr sz="2400" dirty="0">
                <a:latin typeface="Times New Roman"/>
                <a:cs typeface="Times New Roman"/>
              </a:rPr>
              <a:t>in </a:t>
            </a:r>
            <a:r>
              <a:rPr sz="2400" spc="-5" dirty="0">
                <a:latin typeface="Times New Roman"/>
                <a:cs typeface="Times New Roman"/>
              </a:rPr>
              <a:t>this </a:t>
            </a:r>
            <a:r>
              <a:rPr sz="2400" dirty="0">
                <a:latin typeface="Times New Roman"/>
                <a:cs typeface="Times New Roman"/>
              </a:rPr>
              <a:t>case </a:t>
            </a:r>
            <a:r>
              <a:rPr sz="2400" spc="-5" dirty="0">
                <a:latin typeface="Times New Roman"/>
                <a:cs typeface="Times New Roman"/>
              </a:rPr>
              <a:t>corresponds </a:t>
            </a:r>
            <a:r>
              <a:rPr sz="2400" dirty="0">
                <a:latin typeface="Times New Roman"/>
                <a:cs typeface="Times New Roman"/>
              </a:rPr>
              <a:t>to </a:t>
            </a:r>
            <a:r>
              <a:rPr sz="2400" spc="-5" dirty="0">
                <a:latin typeface="Times New Roman"/>
                <a:cs typeface="Times New Roman"/>
              </a:rPr>
              <a:t>some game </a:t>
            </a:r>
            <a:r>
              <a:rPr sz="2400" dirty="0">
                <a:latin typeface="Times New Roman"/>
                <a:cs typeface="Times New Roman"/>
              </a:rPr>
              <a:t>state in the trace, along  with an </a:t>
            </a:r>
            <a:r>
              <a:rPr sz="2400" spc="-5" dirty="0">
                <a:latin typeface="Times New Roman"/>
                <a:cs typeface="Times New Roman"/>
              </a:rPr>
              <a:t>estimate V</a:t>
            </a:r>
            <a:r>
              <a:rPr sz="2400" spc="-7" baseline="-20833" dirty="0">
                <a:latin typeface="Times New Roman"/>
                <a:cs typeface="Times New Roman"/>
              </a:rPr>
              <a:t>train </a:t>
            </a:r>
            <a:r>
              <a:rPr sz="2400" dirty="0">
                <a:latin typeface="Times New Roman"/>
                <a:cs typeface="Times New Roman"/>
              </a:rPr>
              <a:t>of the </a:t>
            </a:r>
            <a:r>
              <a:rPr sz="2400" spc="-10" dirty="0">
                <a:latin typeface="Times New Roman"/>
                <a:cs typeface="Times New Roman"/>
              </a:rPr>
              <a:t>target </a:t>
            </a:r>
            <a:r>
              <a:rPr sz="2400" dirty="0">
                <a:latin typeface="Times New Roman"/>
                <a:cs typeface="Times New Roman"/>
              </a:rPr>
              <a:t>function value for this</a:t>
            </a:r>
            <a:r>
              <a:rPr sz="2400" spc="-290" dirty="0">
                <a:latin typeface="Times New Roman"/>
                <a:cs typeface="Times New Roman"/>
              </a:rPr>
              <a:t> </a:t>
            </a:r>
            <a:r>
              <a:rPr sz="2400" spc="-5" dirty="0">
                <a:latin typeface="Times New Roman"/>
                <a:cs typeface="Times New Roman"/>
              </a:rPr>
              <a:t>example.</a:t>
            </a:r>
            <a:endParaRPr sz="2400" dirty="0">
              <a:latin typeface="Times New Roman"/>
              <a:cs typeface="Times New Roman"/>
            </a:endParaRPr>
          </a:p>
        </p:txBody>
      </p:sp>
      <p:sp>
        <p:nvSpPr>
          <p:cNvPr id="5" name="Rectangle 4">
            <a:extLst>
              <a:ext uri="{FF2B5EF4-FFF2-40B4-BE49-F238E27FC236}">
                <a16:creationId xmlns:a16="http://schemas.microsoft.com/office/drawing/2014/main" id="{66D572CF-708F-4D6D-A5B8-40A588B99FB6}"/>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a:t>
            </a:fld>
            <a:endParaRPr dirty="0"/>
          </a:p>
        </p:txBody>
      </p:sp>
      <p:sp>
        <p:nvSpPr>
          <p:cNvPr id="2" name="object 2"/>
          <p:cNvSpPr txBox="1">
            <a:spLocks noGrp="1"/>
          </p:cNvSpPr>
          <p:nvPr>
            <p:ph type="title"/>
          </p:nvPr>
        </p:nvSpPr>
        <p:spPr>
          <a:xfrm>
            <a:off x="304800" y="302413"/>
            <a:ext cx="10370702" cy="690574"/>
          </a:xfrm>
          <a:prstGeom prst="rect">
            <a:avLst/>
          </a:prstGeom>
        </p:spPr>
        <p:txBody>
          <a:bodyPr vert="horz" wrap="square" lIns="0" tIns="13335" rIns="0" bIns="0" rtlCol="0">
            <a:spAutoFit/>
          </a:bodyPr>
          <a:lstStyle/>
          <a:p>
            <a:pPr marL="12700">
              <a:lnSpc>
                <a:spcPct val="100000"/>
              </a:lnSpc>
              <a:spcBef>
                <a:spcPts val="105"/>
              </a:spcBef>
            </a:pPr>
            <a:r>
              <a:rPr sz="4400" spc="-5" dirty="0"/>
              <a:t>Introduction</a:t>
            </a:r>
            <a:r>
              <a:rPr lang="en-GB" sz="4400" spc="-5" dirty="0"/>
              <a:t>: ML Applications</a:t>
            </a:r>
            <a:endParaRPr sz="4400" dirty="0"/>
          </a:p>
        </p:txBody>
      </p:sp>
      <p:sp>
        <p:nvSpPr>
          <p:cNvPr id="6" name="Rectangle 5">
            <a:extLst>
              <a:ext uri="{FF2B5EF4-FFF2-40B4-BE49-F238E27FC236}">
                <a16:creationId xmlns:a16="http://schemas.microsoft.com/office/drawing/2014/main" id="{2602D936-9C65-4D73-840B-C34A8C23C3E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4552FEE-AFFC-4EEE-B629-9B27AB119888}"/>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C7CF627-2974-4331-B8A9-E9E028CA4283}"/>
              </a:ext>
            </a:extLst>
          </p:cNvPr>
          <p:cNvPicPr>
            <a:picLocks noChangeAspect="1"/>
          </p:cNvPicPr>
          <p:nvPr/>
        </p:nvPicPr>
        <p:blipFill>
          <a:blip r:embed="rId2"/>
          <a:stretch>
            <a:fillRect/>
          </a:stretch>
        </p:blipFill>
        <p:spPr>
          <a:xfrm>
            <a:off x="1088458" y="2282791"/>
            <a:ext cx="4401693" cy="2597121"/>
          </a:xfrm>
          <a:prstGeom prst="rect">
            <a:avLst/>
          </a:prstGeom>
        </p:spPr>
      </p:pic>
      <p:pic>
        <p:nvPicPr>
          <p:cNvPr id="10" name="Picture 9">
            <a:extLst>
              <a:ext uri="{FF2B5EF4-FFF2-40B4-BE49-F238E27FC236}">
                <a16:creationId xmlns:a16="http://schemas.microsoft.com/office/drawing/2014/main" id="{FBBC12B4-47C6-4CA6-96AF-C3C7CFD95F31}"/>
              </a:ext>
            </a:extLst>
          </p:cNvPr>
          <p:cNvPicPr>
            <a:picLocks noChangeAspect="1"/>
          </p:cNvPicPr>
          <p:nvPr/>
        </p:nvPicPr>
        <p:blipFill>
          <a:blip r:embed="rId3"/>
          <a:stretch>
            <a:fillRect/>
          </a:stretch>
        </p:blipFill>
        <p:spPr>
          <a:xfrm>
            <a:off x="5464360" y="2426121"/>
            <a:ext cx="6486706" cy="2005758"/>
          </a:xfrm>
          <a:prstGeom prst="rect">
            <a:avLst/>
          </a:prstGeom>
        </p:spPr>
      </p:pic>
    </p:spTree>
    <p:extLst>
      <p:ext uri="{BB962C8B-B14F-4D97-AF65-F5344CB8AC3E}">
        <p14:creationId xmlns:p14="http://schemas.microsoft.com/office/powerpoint/2010/main" val="2071563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40</a:t>
            </a:fld>
            <a:endParaRPr dirty="0"/>
          </a:p>
        </p:txBody>
      </p:sp>
      <p:sp>
        <p:nvSpPr>
          <p:cNvPr id="2" name="object 2"/>
          <p:cNvSpPr txBox="1"/>
          <p:nvPr/>
        </p:nvSpPr>
        <p:spPr>
          <a:xfrm>
            <a:off x="937777" y="917919"/>
            <a:ext cx="10349865" cy="4781550"/>
          </a:xfrm>
          <a:prstGeom prst="rect">
            <a:avLst/>
          </a:prstGeom>
        </p:spPr>
        <p:txBody>
          <a:bodyPr vert="horz" wrap="square" lIns="0" tIns="12700" rIns="0" bIns="0" rtlCol="0">
            <a:spAutoFit/>
          </a:bodyPr>
          <a:lstStyle/>
          <a:p>
            <a:pPr marL="50800" marR="604520" indent="-635">
              <a:lnSpc>
                <a:spcPct val="100000"/>
              </a:lnSpc>
              <a:spcBef>
                <a:spcPts val="100"/>
              </a:spcBef>
              <a:buFont typeface="Times New Roman"/>
              <a:buAutoNum type="arabicPeriod" startAt="3"/>
              <a:tabLst>
                <a:tab pos="356235" algn="l"/>
              </a:tabLst>
            </a:pPr>
            <a:r>
              <a:rPr sz="2400" b="1" i="1" spc="-5" dirty="0">
                <a:latin typeface="Times New Roman"/>
                <a:cs typeface="Times New Roman"/>
              </a:rPr>
              <a:t>The </a:t>
            </a:r>
            <a:r>
              <a:rPr sz="2400" b="1" i="1" dirty="0">
                <a:latin typeface="Times New Roman"/>
                <a:cs typeface="Times New Roman"/>
              </a:rPr>
              <a:t>Generalizer </a:t>
            </a:r>
            <a:r>
              <a:rPr sz="2400" dirty="0">
                <a:latin typeface="Times New Roman"/>
                <a:cs typeface="Times New Roman"/>
              </a:rPr>
              <a:t>takes as input the training </a:t>
            </a:r>
            <a:r>
              <a:rPr sz="2400" spc="-5" dirty="0">
                <a:latin typeface="Times New Roman"/>
                <a:cs typeface="Times New Roman"/>
              </a:rPr>
              <a:t>examples </a:t>
            </a:r>
            <a:r>
              <a:rPr sz="2400" dirty="0">
                <a:latin typeface="Times New Roman"/>
                <a:cs typeface="Times New Roman"/>
              </a:rPr>
              <a:t>and produces an</a:t>
            </a:r>
            <a:r>
              <a:rPr sz="2400" spc="-135" dirty="0">
                <a:latin typeface="Times New Roman"/>
                <a:cs typeface="Times New Roman"/>
              </a:rPr>
              <a:t> </a:t>
            </a:r>
            <a:r>
              <a:rPr sz="2400" dirty="0">
                <a:latin typeface="Times New Roman"/>
                <a:cs typeface="Times New Roman"/>
              </a:rPr>
              <a:t>output  hypothesis that is its </a:t>
            </a:r>
            <a:r>
              <a:rPr sz="2400" spc="-5" dirty="0">
                <a:latin typeface="Times New Roman"/>
                <a:cs typeface="Times New Roman"/>
              </a:rPr>
              <a:t>estimate </a:t>
            </a:r>
            <a:r>
              <a:rPr sz="2400" dirty="0">
                <a:latin typeface="Times New Roman"/>
                <a:cs typeface="Times New Roman"/>
              </a:rPr>
              <a:t>of the </a:t>
            </a:r>
            <a:r>
              <a:rPr sz="2400" spc="-10" dirty="0">
                <a:latin typeface="Times New Roman"/>
                <a:cs typeface="Times New Roman"/>
              </a:rPr>
              <a:t>target</a:t>
            </a:r>
            <a:r>
              <a:rPr sz="2400" spc="-105" dirty="0">
                <a:latin typeface="Times New Roman"/>
                <a:cs typeface="Times New Roman"/>
              </a:rPr>
              <a:t> </a:t>
            </a:r>
            <a:r>
              <a:rPr sz="2400" dirty="0">
                <a:latin typeface="Times New Roman"/>
                <a:cs typeface="Times New Roman"/>
              </a:rPr>
              <a:t>function.</a:t>
            </a:r>
          </a:p>
          <a:p>
            <a:pPr marL="50800" marR="43180">
              <a:lnSpc>
                <a:spcPct val="100000"/>
              </a:lnSpc>
            </a:pPr>
            <a:r>
              <a:rPr sz="2400" dirty="0">
                <a:latin typeface="Times New Roman"/>
                <a:cs typeface="Times New Roman"/>
              </a:rPr>
              <a:t>It </a:t>
            </a:r>
            <a:r>
              <a:rPr sz="2400" spc="-5" dirty="0">
                <a:latin typeface="Times New Roman"/>
                <a:cs typeface="Times New Roman"/>
              </a:rPr>
              <a:t>generalizes </a:t>
            </a:r>
            <a:r>
              <a:rPr sz="2400" dirty="0">
                <a:latin typeface="Times New Roman"/>
                <a:cs typeface="Times New Roman"/>
              </a:rPr>
              <a:t>from the </a:t>
            </a:r>
            <a:r>
              <a:rPr sz="2400" spc="-5" dirty="0">
                <a:latin typeface="Times New Roman"/>
                <a:cs typeface="Times New Roman"/>
              </a:rPr>
              <a:t>specific training examples, hypothesizing </a:t>
            </a:r>
            <a:r>
              <a:rPr sz="2400" dirty="0">
                <a:latin typeface="Times New Roman"/>
                <a:cs typeface="Times New Roman"/>
              </a:rPr>
              <a:t>a </a:t>
            </a:r>
            <a:r>
              <a:rPr sz="2400" spc="-5" dirty="0">
                <a:latin typeface="Times New Roman"/>
                <a:cs typeface="Times New Roman"/>
              </a:rPr>
              <a:t>general function  </a:t>
            </a:r>
            <a:r>
              <a:rPr sz="2400" dirty="0">
                <a:latin typeface="Times New Roman"/>
                <a:cs typeface="Times New Roman"/>
              </a:rPr>
              <a:t>that covers these </a:t>
            </a:r>
            <a:r>
              <a:rPr sz="2400" spc="-5" dirty="0">
                <a:latin typeface="Times New Roman"/>
                <a:cs typeface="Times New Roman"/>
              </a:rPr>
              <a:t>examples </a:t>
            </a:r>
            <a:r>
              <a:rPr sz="2400" dirty="0">
                <a:latin typeface="Times New Roman"/>
                <a:cs typeface="Times New Roman"/>
              </a:rPr>
              <a:t>and other cases beyond the training</a:t>
            </a:r>
            <a:r>
              <a:rPr sz="2400" spc="-120" dirty="0">
                <a:latin typeface="Times New Roman"/>
                <a:cs typeface="Times New Roman"/>
              </a:rPr>
              <a:t> </a:t>
            </a:r>
            <a:r>
              <a:rPr sz="2400" spc="-5" dirty="0">
                <a:latin typeface="Times New Roman"/>
                <a:cs typeface="Times New Roman"/>
              </a:rPr>
              <a:t>examples.</a:t>
            </a:r>
            <a:endParaRPr sz="2400" dirty="0">
              <a:latin typeface="Times New Roman"/>
              <a:cs typeface="Times New Roman"/>
            </a:endParaRPr>
          </a:p>
          <a:p>
            <a:pPr marL="50800" marR="43180">
              <a:lnSpc>
                <a:spcPts val="2820"/>
              </a:lnSpc>
              <a:spcBef>
                <a:spcPts val="145"/>
              </a:spcBef>
            </a:pPr>
            <a:r>
              <a:rPr sz="2400" dirty="0">
                <a:latin typeface="Times New Roman"/>
                <a:cs typeface="Times New Roman"/>
              </a:rPr>
              <a:t>In our </a:t>
            </a:r>
            <a:r>
              <a:rPr sz="2400" spc="-5" dirty="0">
                <a:latin typeface="Times New Roman"/>
                <a:cs typeface="Times New Roman"/>
              </a:rPr>
              <a:t>example, the Generalizer </a:t>
            </a:r>
            <a:r>
              <a:rPr sz="2400" dirty="0">
                <a:latin typeface="Times New Roman"/>
                <a:cs typeface="Times New Roman"/>
              </a:rPr>
              <a:t>corresponds to </a:t>
            </a:r>
            <a:r>
              <a:rPr sz="2400" spc="-5" dirty="0">
                <a:latin typeface="Times New Roman"/>
                <a:cs typeface="Times New Roman"/>
              </a:rPr>
              <a:t>the </a:t>
            </a:r>
            <a:r>
              <a:rPr sz="2400" dirty="0">
                <a:latin typeface="Times New Roman"/>
                <a:cs typeface="Times New Roman"/>
              </a:rPr>
              <a:t>LMS </a:t>
            </a:r>
            <a:r>
              <a:rPr sz="2400" spc="-5" dirty="0">
                <a:latin typeface="Times New Roman"/>
                <a:cs typeface="Times New Roman"/>
              </a:rPr>
              <a:t>algorithm, </a:t>
            </a:r>
            <a:r>
              <a:rPr sz="2400" dirty="0">
                <a:latin typeface="Times New Roman"/>
                <a:cs typeface="Times New Roman"/>
              </a:rPr>
              <a:t>and the </a:t>
            </a:r>
            <a:r>
              <a:rPr sz="2400" spc="-10" dirty="0">
                <a:latin typeface="Times New Roman"/>
                <a:cs typeface="Times New Roman"/>
              </a:rPr>
              <a:t>output  </a:t>
            </a:r>
            <a:r>
              <a:rPr sz="2400" dirty="0">
                <a:latin typeface="Times New Roman"/>
                <a:cs typeface="Times New Roman"/>
              </a:rPr>
              <a:t>hypothesis is the function </a:t>
            </a:r>
            <a:r>
              <a:rPr sz="2000" dirty="0">
                <a:latin typeface="Calibri"/>
                <a:cs typeface="Calibri"/>
              </a:rPr>
              <a:t>V</a:t>
            </a:r>
            <a:r>
              <a:rPr sz="2400" dirty="0">
                <a:latin typeface="Calibri"/>
                <a:cs typeface="Calibri"/>
              </a:rPr>
              <a:t>̂ </a:t>
            </a:r>
            <a:r>
              <a:rPr sz="2400" dirty="0">
                <a:latin typeface="Times New Roman"/>
                <a:cs typeface="Times New Roman"/>
              </a:rPr>
              <a:t>described by the learned weights </a:t>
            </a:r>
            <a:r>
              <a:rPr sz="2400" spc="-5" dirty="0">
                <a:latin typeface="Times New Roman"/>
                <a:cs typeface="Times New Roman"/>
              </a:rPr>
              <a:t>w</a:t>
            </a:r>
            <a:r>
              <a:rPr sz="2400" spc="-7" baseline="-20833" dirty="0">
                <a:latin typeface="Times New Roman"/>
                <a:cs typeface="Times New Roman"/>
              </a:rPr>
              <a:t>0</a:t>
            </a:r>
            <a:r>
              <a:rPr sz="2400" spc="-5" dirty="0">
                <a:latin typeface="Times New Roman"/>
                <a:cs typeface="Times New Roman"/>
              </a:rPr>
              <a:t>, </a:t>
            </a:r>
            <a:r>
              <a:rPr sz="2400" dirty="0">
                <a:latin typeface="Times New Roman"/>
                <a:cs typeface="Times New Roman"/>
              </a:rPr>
              <a:t>. . . ,</a:t>
            </a:r>
            <a:r>
              <a:rPr sz="2400" spc="-114" dirty="0">
                <a:latin typeface="Times New Roman"/>
                <a:cs typeface="Times New Roman"/>
              </a:rPr>
              <a:t> </a:t>
            </a:r>
            <a:r>
              <a:rPr sz="2400" spc="-10" dirty="0">
                <a:latin typeface="Times New Roman"/>
                <a:cs typeface="Times New Roman"/>
              </a:rPr>
              <a:t>W</a:t>
            </a:r>
            <a:r>
              <a:rPr sz="2400" spc="-15" baseline="-20833" dirty="0">
                <a:latin typeface="Times New Roman"/>
                <a:cs typeface="Times New Roman"/>
              </a:rPr>
              <a:t>6</a:t>
            </a:r>
            <a:r>
              <a:rPr sz="2400" spc="-10" dirty="0">
                <a:latin typeface="Times New Roman"/>
                <a:cs typeface="Times New Roman"/>
              </a:rPr>
              <a:t>.</a:t>
            </a:r>
            <a:endParaRPr sz="2400" dirty="0">
              <a:latin typeface="Times New Roman"/>
              <a:cs typeface="Times New Roman"/>
            </a:endParaRPr>
          </a:p>
          <a:p>
            <a:pPr>
              <a:lnSpc>
                <a:spcPct val="100000"/>
              </a:lnSpc>
              <a:spcBef>
                <a:spcPts val="40"/>
              </a:spcBef>
            </a:pPr>
            <a:endParaRPr sz="2450" dirty="0">
              <a:latin typeface="Times New Roman"/>
              <a:cs typeface="Times New Roman"/>
            </a:endParaRPr>
          </a:p>
          <a:p>
            <a:pPr marL="50800" marR="41910" algn="just">
              <a:lnSpc>
                <a:spcPct val="100000"/>
              </a:lnSpc>
              <a:buFont typeface="Times New Roman"/>
              <a:buAutoNum type="arabicPeriod" startAt="4"/>
              <a:tabLst>
                <a:tab pos="384810" algn="l"/>
              </a:tabLst>
            </a:pPr>
            <a:r>
              <a:rPr sz="2400" b="1" i="1" spc="-5" dirty="0">
                <a:latin typeface="Times New Roman"/>
                <a:cs typeface="Times New Roman"/>
              </a:rPr>
              <a:t>The Experiment Generator </a:t>
            </a:r>
            <a:r>
              <a:rPr sz="2400" spc="-5" dirty="0">
                <a:latin typeface="Times New Roman"/>
                <a:cs typeface="Times New Roman"/>
              </a:rPr>
              <a:t>takes </a:t>
            </a:r>
            <a:r>
              <a:rPr sz="2400" dirty="0">
                <a:latin typeface="Times New Roman"/>
                <a:cs typeface="Times New Roman"/>
              </a:rPr>
              <a:t>as </a:t>
            </a:r>
            <a:r>
              <a:rPr sz="2400" spc="-5" dirty="0">
                <a:latin typeface="Times New Roman"/>
                <a:cs typeface="Times New Roman"/>
              </a:rPr>
              <a:t>input the current hypothesis </a:t>
            </a:r>
            <a:r>
              <a:rPr sz="2400" dirty="0">
                <a:latin typeface="Times New Roman"/>
                <a:cs typeface="Times New Roman"/>
              </a:rPr>
              <a:t>and outputs a  new </a:t>
            </a:r>
            <a:r>
              <a:rPr sz="2400" spc="-5" dirty="0">
                <a:latin typeface="Times New Roman"/>
                <a:cs typeface="Times New Roman"/>
              </a:rPr>
              <a:t>problem </a:t>
            </a:r>
            <a:r>
              <a:rPr sz="2400" dirty="0">
                <a:latin typeface="Times New Roman"/>
                <a:cs typeface="Times New Roman"/>
              </a:rPr>
              <a:t>(i.e., </a:t>
            </a:r>
            <a:r>
              <a:rPr sz="2400" spc="-5" dirty="0">
                <a:latin typeface="Times New Roman"/>
                <a:cs typeface="Times New Roman"/>
              </a:rPr>
              <a:t>initial </a:t>
            </a:r>
            <a:r>
              <a:rPr sz="2400" dirty="0">
                <a:latin typeface="Times New Roman"/>
                <a:cs typeface="Times New Roman"/>
              </a:rPr>
              <a:t>board </a:t>
            </a:r>
            <a:r>
              <a:rPr sz="2400" spc="-5" dirty="0">
                <a:latin typeface="Times New Roman"/>
                <a:cs typeface="Times New Roman"/>
              </a:rPr>
              <a:t>state) </a:t>
            </a:r>
            <a:r>
              <a:rPr sz="2400" dirty="0">
                <a:latin typeface="Times New Roman"/>
                <a:cs typeface="Times New Roman"/>
              </a:rPr>
              <a:t>for the </a:t>
            </a:r>
            <a:r>
              <a:rPr sz="2400" spc="-5" dirty="0">
                <a:latin typeface="Times New Roman"/>
                <a:cs typeface="Times New Roman"/>
              </a:rPr>
              <a:t>Performance </a:t>
            </a:r>
            <a:r>
              <a:rPr sz="2400" dirty="0">
                <a:latin typeface="Times New Roman"/>
                <a:cs typeface="Times New Roman"/>
              </a:rPr>
              <a:t>System to explore. Its  role is to </a:t>
            </a:r>
            <a:r>
              <a:rPr sz="2400" spc="-5" dirty="0">
                <a:latin typeface="Times New Roman"/>
                <a:cs typeface="Times New Roman"/>
              </a:rPr>
              <a:t>pick </a:t>
            </a:r>
            <a:r>
              <a:rPr sz="2400" dirty="0">
                <a:latin typeface="Times New Roman"/>
                <a:cs typeface="Times New Roman"/>
              </a:rPr>
              <a:t>new </a:t>
            </a:r>
            <a:r>
              <a:rPr sz="2400" spc="-5" dirty="0">
                <a:latin typeface="Times New Roman"/>
                <a:cs typeface="Times New Roman"/>
              </a:rPr>
              <a:t>practice problems </a:t>
            </a:r>
            <a:r>
              <a:rPr sz="2400" dirty="0">
                <a:latin typeface="Times New Roman"/>
                <a:cs typeface="Times New Roman"/>
              </a:rPr>
              <a:t>that </a:t>
            </a:r>
            <a:r>
              <a:rPr sz="2400" spc="-10" dirty="0">
                <a:latin typeface="Times New Roman"/>
                <a:cs typeface="Times New Roman"/>
              </a:rPr>
              <a:t>will </a:t>
            </a:r>
            <a:r>
              <a:rPr sz="2400" spc="-5" dirty="0">
                <a:latin typeface="Times New Roman"/>
                <a:cs typeface="Times New Roman"/>
              </a:rPr>
              <a:t>maximize the learning </a:t>
            </a:r>
            <a:r>
              <a:rPr sz="2400" dirty="0">
                <a:latin typeface="Times New Roman"/>
                <a:cs typeface="Times New Roman"/>
              </a:rPr>
              <a:t>rate </a:t>
            </a:r>
            <a:r>
              <a:rPr sz="2400" spc="-5" dirty="0">
                <a:latin typeface="Times New Roman"/>
                <a:cs typeface="Times New Roman"/>
              </a:rPr>
              <a:t>of </a:t>
            </a:r>
            <a:r>
              <a:rPr sz="2400" dirty="0">
                <a:latin typeface="Times New Roman"/>
                <a:cs typeface="Times New Roman"/>
              </a:rPr>
              <a:t>the  overall</a:t>
            </a:r>
            <a:r>
              <a:rPr sz="2400" spc="-30" dirty="0">
                <a:latin typeface="Times New Roman"/>
                <a:cs typeface="Times New Roman"/>
              </a:rPr>
              <a:t> </a:t>
            </a:r>
            <a:r>
              <a:rPr sz="2400" spc="-5" dirty="0">
                <a:latin typeface="Times New Roman"/>
                <a:cs typeface="Times New Roman"/>
              </a:rPr>
              <a:t>system.</a:t>
            </a:r>
            <a:endParaRPr sz="2400" dirty="0">
              <a:latin typeface="Times New Roman"/>
              <a:cs typeface="Times New Roman"/>
            </a:endParaRPr>
          </a:p>
          <a:p>
            <a:pPr marL="50800" marR="382905" algn="just">
              <a:lnSpc>
                <a:spcPct val="100000"/>
              </a:lnSpc>
              <a:spcBef>
                <a:spcPts val="5"/>
              </a:spcBef>
            </a:pPr>
            <a:r>
              <a:rPr sz="2400" dirty="0">
                <a:latin typeface="Times New Roman"/>
                <a:cs typeface="Times New Roman"/>
              </a:rPr>
              <a:t>In our </a:t>
            </a:r>
            <a:r>
              <a:rPr sz="2400" spc="-5" dirty="0">
                <a:latin typeface="Times New Roman"/>
                <a:cs typeface="Times New Roman"/>
              </a:rPr>
              <a:t>example, </a:t>
            </a:r>
            <a:r>
              <a:rPr sz="2400" dirty="0">
                <a:latin typeface="Times New Roman"/>
                <a:cs typeface="Times New Roman"/>
              </a:rPr>
              <a:t>the </a:t>
            </a:r>
            <a:r>
              <a:rPr sz="2400" spc="-5" dirty="0">
                <a:latin typeface="Times New Roman"/>
                <a:cs typeface="Times New Roman"/>
              </a:rPr>
              <a:t>Experiment </a:t>
            </a:r>
            <a:r>
              <a:rPr sz="2400" dirty="0">
                <a:latin typeface="Times New Roman"/>
                <a:cs typeface="Times New Roman"/>
              </a:rPr>
              <a:t>Generator always proposes the </a:t>
            </a:r>
            <a:r>
              <a:rPr sz="2400" spc="-5" dirty="0">
                <a:latin typeface="Times New Roman"/>
                <a:cs typeface="Times New Roman"/>
              </a:rPr>
              <a:t>same </a:t>
            </a:r>
            <a:r>
              <a:rPr sz="2400" dirty="0">
                <a:latin typeface="Times New Roman"/>
                <a:cs typeface="Times New Roman"/>
              </a:rPr>
              <a:t>initial</a:t>
            </a:r>
            <a:r>
              <a:rPr sz="2400" spc="-85" dirty="0">
                <a:latin typeface="Times New Roman"/>
                <a:cs typeface="Times New Roman"/>
              </a:rPr>
              <a:t> </a:t>
            </a:r>
            <a:r>
              <a:rPr sz="2400" spc="-5" dirty="0">
                <a:latin typeface="Times New Roman"/>
                <a:cs typeface="Times New Roman"/>
              </a:rPr>
              <a:t>game  </a:t>
            </a:r>
            <a:r>
              <a:rPr sz="2400" dirty="0">
                <a:latin typeface="Times New Roman"/>
                <a:cs typeface="Times New Roman"/>
              </a:rPr>
              <a:t>board to begin a new</a:t>
            </a:r>
            <a:r>
              <a:rPr sz="2400" spc="-35" dirty="0">
                <a:latin typeface="Times New Roman"/>
                <a:cs typeface="Times New Roman"/>
              </a:rPr>
              <a:t> </a:t>
            </a:r>
            <a:r>
              <a:rPr sz="2400" spc="-5" dirty="0">
                <a:latin typeface="Times New Roman"/>
                <a:cs typeface="Times New Roman"/>
              </a:rPr>
              <a:t>game.</a:t>
            </a:r>
            <a:endParaRPr sz="2400" dirty="0">
              <a:latin typeface="Times New Roman"/>
              <a:cs typeface="Times New Roman"/>
            </a:endParaRPr>
          </a:p>
        </p:txBody>
      </p:sp>
      <p:sp>
        <p:nvSpPr>
          <p:cNvPr id="5" name="Rectangle 4">
            <a:extLst>
              <a:ext uri="{FF2B5EF4-FFF2-40B4-BE49-F238E27FC236}">
                <a16:creationId xmlns:a16="http://schemas.microsoft.com/office/drawing/2014/main" id="{982B68DB-A837-444E-BC0F-BC4B0F4082F8}"/>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62741"/>
            <a:ext cx="9902825" cy="757555"/>
          </a:xfrm>
          <a:prstGeom prst="rect">
            <a:avLst/>
          </a:prstGeom>
        </p:spPr>
        <p:txBody>
          <a:bodyPr vert="horz" wrap="square" lIns="0" tIns="12700" rIns="0" bIns="0" rtlCol="0">
            <a:spAutoFit/>
          </a:bodyPr>
          <a:lstStyle/>
          <a:p>
            <a:pPr marL="12700">
              <a:lnSpc>
                <a:spcPct val="100000"/>
              </a:lnSpc>
              <a:spcBef>
                <a:spcPts val="100"/>
              </a:spcBef>
            </a:pPr>
            <a:r>
              <a:rPr sz="2400" b="0" dirty="0">
                <a:latin typeface="Times New Roman"/>
                <a:cs typeface="Times New Roman"/>
              </a:rPr>
              <a:t>The sequence of design choices </a:t>
            </a:r>
            <a:r>
              <a:rPr sz="2400" b="0" spc="-5" dirty="0">
                <a:latin typeface="Times New Roman"/>
                <a:cs typeface="Times New Roman"/>
              </a:rPr>
              <a:t>made for </a:t>
            </a:r>
            <a:r>
              <a:rPr sz="2400" b="0" dirty="0">
                <a:latin typeface="Times New Roman"/>
                <a:cs typeface="Times New Roman"/>
              </a:rPr>
              <a:t>the checkers program is </a:t>
            </a:r>
            <a:r>
              <a:rPr sz="2400" b="0" spc="-5" dirty="0">
                <a:latin typeface="Times New Roman"/>
                <a:cs typeface="Times New Roman"/>
              </a:rPr>
              <a:t>summarized</a:t>
            </a:r>
            <a:r>
              <a:rPr sz="2400" b="0" spc="-105" dirty="0">
                <a:latin typeface="Times New Roman"/>
                <a:cs typeface="Times New Roman"/>
              </a:rPr>
              <a:t> </a:t>
            </a:r>
            <a:r>
              <a:rPr sz="2400" b="0" dirty="0">
                <a:latin typeface="Times New Roman"/>
                <a:cs typeface="Times New Roman"/>
              </a:rPr>
              <a:t>in</a:t>
            </a:r>
            <a:endParaRPr sz="2400" dirty="0">
              <a:latin typeface="Times New Roman"/>
              <a:cs typeface="Times New Roman"/>
            </a:endParaRPr>
          </a:p>
          <a:p>
            <a:pPr marL="12700">
              <a:lnSpc>
                <a:spcPct val="100000"/>
              </a:lnSpc>
              <a:spcBef>
                <a:spcPts val="5"/>
              </a:spcBef>
            </a:pPr>
            <a:r>
              <a:rPr sz="2400" b="0" dirty="0">
                <a:latin typeface="Times New Roman"/>
                <a:cs typeface="Times New Roman"/>
              </a:rPr>
              <a:t>below</a:t>
            </a:r>
            <a:r>
              <a:rPr sz="2400" b="0" spc="-5" dirty="0">
                <a:latin typeface="Times New Roman"/>
                <a:cs typeface="Times New Roman"/>
              </a:rPr>
              <a:t> </a:t>
            </a:r>
            <a:r>
              <a:rPr sz="2400" b="0" dirty="0">
                <a:latin typeface="Times New Roman"/>
                <a:cs typeface="Times New Roman"/>
              </a:rPr>
              <a:t>figure</a:t>
            </a:r>
            <a:endParaRPr sz="2400" dirty="0">
              <a:latin typeface="Times New Roman"/>
              <a:cs typeface="Times New Roman"/>
            </a:endParaRPr>
          </a:p>
        </p:txBody>
      </p:sp>
      <p:sp>
        <p:nvSpPr>
          <p:cNvPr id="3" name="object 3"/>
          <p:cNvSpPr/>
          <p:nvPr/>
        </p:nvSpPr>
        <p:spPr>
          <a:xfrm>
            <a:off x="4038600" y="924557"/>
            <a:ext cx="4413779" cy="554043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41</a:t>
            </a:fld>
            <a:endParaRPr dirty="0"/>
          </a:p>
        </p:txBody>
      </p:sp>
      <p:sp>
        <p:nvSpPr>
          <p:cNvPr id="6" name="Rectangle 5">
            <a:extLst>
              <a:ext uri="{FF2B5EF4-FFF2-40B4-BE49-F238E27FC236}">
                <a16:creationId xmlns:a16="http://schemas.microsoft.com/office/drawing/2014/main" id="{0893F79C-C3B8-458A-AB8C-B0A902AF358B}"/>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7B8AEF8-E98A-EA2D-FF91-0C20C74E964F}"/>
              </a:ext>
            </a:extLst>
          </p:cNvPr>
          <p:cNvPicPr>
            <a:picLocks noChangeAspect="1"/>
          </p:cNvPicPr>
          <p:nvPr/>
        </p:nvPicPr>
        <p:blipFill>
          <a:blip r:embed="rId3"/>
          <a:stretch>
            <a:fillRect/>
          </a:stretch>
        </p:blipFill>
        <p:spPr>
          <a:xfrm>
            <a:off x="914400" y="2057400"/>
            <a:ext cx="1926966" cy="186941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42</a:t>
            </a:fld>
            <a:endParaRPr dirty="0"/>
          </a:p>
        </p:txBody>
      </p:sp>
      <p:sp>
        <p:nvSpPr>
          <p:cNvPr id="6" name="Rectangle 5">
            <a:extLst>
              <a:ext uri="{FF2B5EF4-FFF2-40B4-BE49-F238E27FC236}">
                <a16:creationId xmlns:a16="http://schemas.microsoft.com/office/drawing/2014/main" id="{88E2F92B-29C3-4E89-BD84-DA4157F57A98}"/>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letter&#10;&#10;Description automatically generated">
            <a:extLst>
              <a:ext uri="{FF2B5EF4-FFF2-40B4-BE49-F238E27FC236}">
                <a16:creationId xmlns:a16="http://schemas.microsoft.com/office/drawing/2014/main" id="{D8081C2D-0C2E-4DEB-9FF8-4F84C9186738}"/>
              </a:ext>
            </a:extLst>
          </p:cNvPr>
          <p:cNvPicPr>
            <a:picLocks noChangeAspect="1"/>
          </p:cNvPicPr>
          <p:nvPr/>
        </p:nvPicPr>
        <p:blipFill rotWithShape="1">
          <a:blip r:embed="rId2">
            <a:extLst>
              <a:ext uri="{28A0092B-C50C-407E-A947-70E740481C1C}">
                <a14:useLocalDpi xmlns:a14="http://schemas.microsoft.com/office/drawing/2010/main" val="0"/>
              </a:ext>
            </a:extLst>
          </a:blip>
          <a:srcRect l="1087" t="2002" b="2826"/>
          <a:stretch/>
        </p:blipFill>
        <p:spPr>
          <a:xfrm>
            <a:off x="3276600" y="252093"/>
            <a:ext cx="6172200" cy="6007787"/>
          </a:xfrm>
          <a:prstGeom prst="rect">
            <a:avLst/>
          </a:prstGeom>
        </p:spPr>
      </p:pic>
    </p:spTree>
    <p:extLst>
      <p:ext uri="{BB962C8B-B14F-4D97-AF65-F5344CB8AC3E}">
        <p14:creationId xmlns:p14="http://schemas.microsoft.com/office/powerpoint/2010/main" val="1316400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43</a:t>
            </a:fld>
            <a:endParaRPr dirty="0"/>
          </a:p>
        </p:txBody>
      </p:sp>
      <p:sp>
        <p:nvSpPr>
          <p:cNvPr id="6" name="Rectangle 5">
            <a:extLst>
              <a:ext uri="{FF2B5EF4-FFF2-40B4-BE49-F238E27FC236}">
                <a16:creationId xmlns:a16="http://schemas.microsoft.com/office/drawing/2014/main" id="{88E2F92B-29C3-4E89-BD84-DA4157F57A98}"/>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with low confidence">
            <a:extLst>
              <a:ext uri="{FF2B5EF4-FFF2-40B4-BE49-F238E27FC236}">
                <a16:creationId xmlns:a16="http://schemas.microsoft.com/office/drawing/2014/main" id="{134707CA-0ED6-492B-B7E8-7DE3F3C654E1}"/>
              </a:ext>
            </a:extLst>
          </p:cNvPr>
          <p:cNvPicPr>
            <a:picLocks noChangeAspect="1"/>
          </p:cNvPicPr>
          <p:nvPr/>
        </p:nvPicPr>
        <p:blipFill rotWithShape="1">
          <a:blip r:embed="rId2">
            <a:extLst>
              <a:ext uri="{28A0092B-C50C-407E-A947-70E740481C1C}">
                <a14:useLocalDpi xmlns:a14="http://schemas.microsoft.com/office/drawing/2010/main" val="0"/>
              </a:ext>
            </a:extLst>
          </a:blip>
          <a:srcRect l="1936" t="5351" b="3129"/>
          <a:stretch/>
        </p:blipFill>
        <p:spPr>
          <a:xfrm>
            <a:off x="3733801" y="188544"/>
            <a:ext cx="5767318" cy="6276443"/>
          </a:xfrm>
          <a:prstGeom prst="rect">
            <a:avLst/>
          </a:prstGeom>
        </p:spPr>
      </p:pic>
    </p:spTree>
    <p:extLst>
      <p:ext uri="{BB962C8B-B14F-4D97-AF65-F5344CB8AC3E}">
        <p14:creationId xmlns:p14="http://schemas.microsoft.com/office/powerpoint/2010/main" val="1000665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44</a:t>
            </a:fld>
            <a:endParaRPr dirty="0"/>
          </a:p>
        </p:txBody>
      </p:sp>
      <p:sp>
        <p:nvSpPr>
          <p:cNvPr id="2" name="object 2"/>
          <p:cNvSpPr txBox="1">
            <a:spLocks noGrp="1"/>
          </p:cNvSpPr>
          <p:nvPr>
            <p:ph type="title"/>
          </p:nvPr>
        </p:nvSpPr>
        <p:spPr>
          <a:xfrm>
            <a:off x="304800" y="448440"/>
            <a:ext cx="6248400" cy="505908"/>
          </a:xfrm>
          <a:prstGeom prst="rect">
            <a:avLst/>
          </a:prstGeom>
        </p:spPr>
        <p:txBody>
          <a:bodyPr vert="horz" wrap="square" lIns="0" tIns="13335" rIns="0" bIns="0" rtlCol="0">
            <a:spAutoFit/>
          </a:bodyPr>
          <a:lstStyle/>
          <a:p>
            <a:pPr marL="12700">
              <a:lnSpc>
                <a:spcPct val="100000"/>
              </a:lnSpc>
              <a:spcBef>
                <a:spcPts val="105"/>
              </a:spcBef>
            </a:pPr>
            <a:r>
              <a:rPr sz="3200" dirty="0">
                <a:latin typeface="Times New Roman"/>
                <a:cs typeface="Times New Roman"/>
              </a:rPr>
              <a:t>Issues </a:t>
            </a:r>
            <a:r>
              <a:rPr sz="3200" spc="-5" dirty="0">
                <a:latin typeface="Times New Roman"/>
                <a:cs typeface="Times New Roman"/>
              </a:rPr>
              <a:t>in </a:t>
            </a:r>
            <a:r>
              <a:rPr sz="3200" dirty="0">
                <a:latin typeface="Times New Roman"/>
                <a:cs typeface="Times New Roman"/>
              </a:rPr>
              <a:t>Machine</a:t>
            </a:r>
            <a:r>
              <a:rPr sz="3200" spc="-45" dirty="0">
                <a:latin typeface="Times New Roman"/>
                <a:cs typeface="Times New Roman"/>
              </a:rPr>
              <a:t> </a:t>
            </a:r>
            <a:r>
              <a:rPr sz="3200" dirty="0">
                <a:latin typeface="Times New Roman"/>
                <a:cs typeface="Times New Roman"/>
              </a:rPr>
              <a:t>Learning</a:t>
            </a:r>
          </a:p>
        </p:txBody>
      </p:sp>
      <p:sp>
        <p:nvSpPr>
          <p:cNvPr id="3" name="object 3"/>
          <p:cNvSpPr txBox="1"/>
          <p:nvPr/>
        </p:nvSpPr>
        <p:spPr>
          <a:xfrm>
            <a:off x="965099" y="1503421"/>
            <a:ext cx="10290175" cy="4475584"/>
          </a:xfrm>
          <a:prstGeom prst="rect">
            <a:avLst/>
          </a:prstGeom>
        </p:spPr>
        <p:txBody>
          <a:bodyPr vert="horz" wrap="square" lIns="0" tIns="12700" rIns="0" bIns="0" rtlCol="0">
            <a:spAutoFit/>
          </a:bodyPr>
          <a:lstStyle/>
          <a:p>
            <a:pPr marL="354965" marR="6350" indent="-342900" algn="just">
              <a:lnSpc>
                <a:spcPct val="100000"/>
              </a:lnSpc>
              <a:spcBef>
                <a:spcPts val="100"/>
              </a:spcBef>
              <a:buFont typeface="Arial"/>
              <a:buChar char="•"/>
              <a:tabLst>
                <a:tab pos="355600" algn="l"/>
              </a:tabLst>
            </a:pPr>
            <a:r>
              <a:rPr sz="2400" b="1" spc="-5" dirty="0">
                <a:latin typeface="Times New Roman"/>
                <a:cs typeface="Times New Roman"/>
              </a:rPr>
              <a:t>What algorithms </a:t>
            </a:r>
            <a:r>
              <a:rPr sz="2400" b="1" dirty="0">
                <a:latin typeface="Times New Roman"/>
                <a:cs typeface="Times New Roman"/>
              </a:rPr>
              <a:t>exist for </a:t>
            </a:r>
            <a:r>
              <a:rPr sz="2400" b="1" spc="-5" dirty="0">
                <a:latin typeface="Times New Roman"/>
                <a:cs typeface="Times New Roman"/>
              </a:rPr>
              <a:t>learning general </a:t>
            </a:r>
            <a:r>
              <a:rPr sz="2400" b="1" spc="-10" dirty="0">
                <a:latin typeface="Times New Roman"/>
                <a:cs typeface="Times New Roman"/>
              </a:rPr>
              <a:t>target </a:t>
            </a:r>
            <a:r>
              <a:rPr sz="2400" b="1" dirty="0">
                <a:latin typeface="Times New Roman"/>
                <a:cs typeface="Times New Roman"/>
              </a:rPr>
              <a:t>functions from specific </a:t>
            </a:r>
            <a:r>
              <a:rPr sz="2400" b="1" spc="-5" dirty="0">
                <a:latin typeface="Times New Roman"/>
                <a:cs typeface="Times New Roman"/>
              </a:rPr>
              <a:t>training  examples?</a:t>
            </a:r>
            <a:r>
              <a:rPr sz="2400" spc="-5" dirty="0">
                <a:latin typeface="Times New Roman"/>
                <a:cs typeface="Times New Roman"/>
              </a:rPr>
              <a:t> In </a:t>
            </a:r>
            <a:r>
              <a:rPr sz="2400" dirty="0">
                <a:latin typeface="Times New Roman"/>
                <a:cs typeface="Times New Roman"/>
              </a:rPr>
              <a:t>what </a:t>
            </a:r>
            <a:r>
              <a:rPr sz="2400" spc="-5" dirty="0">
                <a:latin typeface="Times New Roman"/>
                <a:cs typeface="Times New Roman"/>
              </a:rPr>
              <a:t>settings will particular algorithms </a:t>
            </a:r>
            <a:r>
              <a:rPr sz="2400" spc="-10" dirty="0">
                <a:latin typeface="Times New Roman"/>
                <a:cs typeface="Times New Roman"/>
              </a:rPr>
              <a:t>converge </a:t>
            </a:r>
            <a:r>
              <a:rPr sz="2400" dirty="0">
                <a:latin typeface="Times New Roman"/>
                <a:cs typeface="Times New Roman"/>
              </a:rPr>
              <a:t>to the </a:t>
            </a:r>
            <a:r>
              <a:rPr sz="2400" spc="-5" dirty="0">
                <a:latin typeface="Times New Roman"/>
                <a:cs typeface="Times New Roman"/>
              </a:rPr>
              <a:t>desired  </a:t>
            </a:r>
            <a:r>
              <a:rPr sz="2400" dirty="0">
                <a:latin typeface="Times New Roman"/>
                <a:cs typeface="Times New Roman"/>
              </a:rPr>
              <a:t>function, </a:t>
            </a:r>
            <a:r>
              <a:rPr sz="2400" spc="-5" dirty="0">
                <a:latin typeface="Times New Roman"/>
                <a:cs typeface="Times New Roman"/>
              </a:rPr>
              <a:t>given </a:t>
            </a:r>
            <a:r>
              <a:rPr sz="2400" spc="-10" dirty="0">
                <a:latin typeface="Times New Roman"/>
                <a:cs typeface="Times New Roman"/>
              </a:rPr>
              <a:t>sufficient </a:t>
            </a:r>
            <a:r>
              <a:rPr sz="2400" spc="-5" dirty="0">
                <a:latin typeface="Times New Roman"/>
                <a:cs typeface="Times New Roman"/>
              </a:rPr>
              <a:t>training data? Which algorithms </a:t>
            </a:r>
            <a:r>
              <a:rPr sz="2400" dirty="0">
                <a:latin typeface="Times New Roman"/>
                <a:cs typeface="Times New Roman"/>
              </a:rPr>
              <a:t>perform best </a:t>
            </a:r>
            <a:r>
              <a:rPr sz="2400" spc="-10" dirty="0">
                <a:latin typeface="Times New Roman"/>
                <a:cs typeface="Times New Roman"/>
              </a:rPr>
              <a:t>for  </a:t>
            </a:r>
            <a:r>
              <a:rPr sz="2400" dirty="0">
                <a:latin typeface="Times New Roman"/>
                <a:cs typeface="Times New Roman"/>
              </a:rPr>
              <a:t>which types of </a:t>
            </a:r>
            <a:r>
              <a:rPr sz="2400" spc="-5" dirty="0">
                <a:latin typeface="Times New Roman"/>
                <a:cs typeface="Times New Roman"/>
              </a:rPr>
              <a:t>problems </a:t>
            </a:r>
            <a:r>
              <a:rPr sz="2400" dirty="0">
                <a:latin typeface="Times New Roman"/>
                <a:cs typeface="Times New Roman"/>
              </a:rPr>
              <a:t>and</a:t>
            </a:r>
            <a:r>
              <a:rPr sz="2400" spc="-15" dirty="0">
                <a:latin typeface="Times New Roman"/>
                <a:cs typeface="Times New Roman"/>
              </a:rPr>
              <a:t> </a:t>
            </a:r>
            <a:r>
              <a:rPr sz="2400" spc="-5" dirty="0">
                <a:latin typeface="Times New Roman"/>
                <a:cs typeface="Times New Roman"/>
              </a:rPr>
              <a:t>representations?</a:t>
            </a:r>
            <a:endParaRPr sz="2400" dirty="0">
              <a:latin typeface="Times New Roman"/>
              <a:cs typeface="Times New Roman"/>
            </a:endParaRPr>
          </a:p>
          <a:p>
            <a:pPr>
              <a:lnSpc>
                <a:spcPct val="100000"/>
              </a:lnSpc>
              <a:spcBef>
                <a:spcPts val="5"/>
              </a:spcBef>
              <a:buFont typeface="Arial"/>
              <a:buChar char="•"/>
            </a:pPr>
            <a:endParaRPr sz="2500" dirty="0">
              <a:latin typeface="Times New Roman"/>
              <a:cs typeface="Times New Roman"/>
            </a:endParaRPr>
          </a:p>
          <a:p>
            <a:pPr marL="354965" marR="5080" indent="-342900" algn="just">
              <a:lnSpc>
                <a:spcPct val="100000"/>
              </a:lnSpc>
              <a:spcBef>
                <a:spcPts val="5"/>
              </a:spcBef>
              <a:buFont typeface="Arial"/>
              <a:buChar char="•"/>
              <a:tabLst>
                <a:tab pos="355600" algn="l"/>
              </a:tabLst>
            </a:pPr>
            <a:r>
              <a:rPr sz="2400" b="1" spc="-5" dirty="0">
                <a:latin typeface="Times New Roman"/>
                <a:cs typeface="Times New Roman"/>
              </a:rPr>
              <a:t>How much training data </a:t>
            </a:r>
            <a:r>
              <a:rPr sz="2400" b="1" dirty="0">
                <a:latin typeface="Times New Roman"/>
                <a:cs typeface="Times New Roman"/>
              </a:rPr>
              <a:t>is </a:t>
            </a:r>
            <a:r>
              <a:rPr sz="2400" b="1" spc="-10" dirty="0">
                <a:latin typeface="Times New Roman"/>
                <a:cs typeface="Times New Roman"/>
              </a:rPr>
              <a:t>sufficient</a:t>
            </a:r>
            <a:r>
              <a:rPr sz="2400" spc="-10" dirty="0">
                <a:latin typeface="Times New Roman"/>
                <a:cs typeface="Times New Roman"/>
              </a:rPr>
              <a:t>? What </a:t>
            </a:r>
            <a:r>
              <a:rPr sz="2400" spc="-5" dirty="0">
                <a:latin typeface="Times New Roman"/>
                <a:cs typeface="Times New Roman"/>
              </a:rPr>
              <a:t>general bounds </a:t>
            </a:r>
            <a:r>
              <a:rPr sz="2400" dirty="0">
                <a:latin typeface="Times New Roman"/>
                <a:cs typeface="Times New Roman"/>
              </a:rPr>
              <a:t>can </a:t>
            </a:r>
            <a:r>
              <a:rPr sz="2400" spc="-10" dirty="0">
                <a:latin typeface="Times New Roman"/>
                <a:cs typeface="Times New Roman"/>
              </a:rPr>
              <a:t>be </a:t>
            </a:r>
            <a:r>
              <a:rPr sz="2400" spc="-5" dirty="0">
                <a:latin typeface="Times New Roman"/>
                <a:cs typeface="Times New Roman"/>
              </a:rPr>
              <a:t>found </a:t>
            </a:r>
            <a:r>
              <a:rPr sz="2400" dirty="0">
                <a:latin typeface="Times New Roman"/>
                <a:cs typeface="Times New Roman"/>
              </a:rPr>
              <a:t>to  </a:t>
            </a:r>
            <a:r>
              <a:rPr sz="2400" spc="-5" dirty="0">
                <a:latin typeface="Times New Roman"/>
                <a:cs typeface="Times New Roman"/>
              </a:rPr>
              <a:t>relate </a:t>
            </a:r>
            <a:r>
              <a:rPr sz="2400" dirty="0">
                <a:latin typeface="Times New Roman"/>
                <a:cs typeface="Times New Roman"/>
              </a:rPr>
              <a:t>the </a:t>
            </a:r>
            <a:r>
              <a:rPr sz="2400" spc="-5" dirty="0">
                <a:latin typeface="Times New Roman"/>
                <a:cs typeface="Times New Roman"/>
              </a:rPr>
              <a:t>confidence </a:t>
            </a:r>
            <a:r>
              <a:rPr sz="2400" dirty="0">
                <a:latin typeface="Times New Roman"/>
                <a:cs typeface="Times New Roman"/>
              </a:rPr>
              <a:t>in </a:t>
            </a:r>
            <a:r>
              <a:rPr sz="2400" spc="-5" dirty="0">
                <a:latin typeface="Times New Roman"/>
                <a:cs typeface="Times New Roman"/>
              </a:rPr>
              <a:t>learned hypotheses </a:t>
            </a:r>
            <a:r>
              <a:rPr sz="2400" dirty="0">
                <a:latin typeface="Times New Roman"/>
                <a:cs typeface="Times New Roman"/>
              </a:rPr>
              <a:t>to </a:t>
            </a:r>
            <a:r>
              <a:rPr sz="2400" spc="-5" dirty="0">
                <a:latin typeface="Times New Roman"/>
                <a:cs typeface="Times New Roman"/>
              </a:rPr>
              <a:t>the amount </a:t>
            </a:r>
            <a:r>
              <a:rPr sz="2400" dirty="0">
                <a:latin typeface="Times New Roman"/>
                <a:cs typeface="Times New Roman"/>
              </a:rPr>
              <a:t>of training </a:t>
            </a:r>
            <a:r>
              <a:rPr sz="2400" spc="-5" dirty="0">
                <a:latin typeface="Times New Roman"/>
                <a:cs typeface="Times New Roman"/>
              </a:rPr>
              <a:t>experience  </a:t>
            </a:r>
            <a:r>
              <a:rPr sz="2400" dirty="0">
                <a:latin typeface="Times New Roman"/>
                <a:cs typeface="Times New Roman"/>
              </a:rPr>
              <a:t>and the character of the </a:t>
            </a:r>
            <a:r>
              <a:rPr sz="2400" spc="-5" dirty="0">
                <a:latin typeface="Times New Roman"/>
                <a:cs typeface="Times New Roman"/>
              </a:rPr>
              <a:t>learner's </a:t>
            </a:r>
            <a:r>
              <a:rPr sz="2400" dirty="0">
                <a:latin typeface="Times New Roman"/>
                <a:cs typeface="Times New Roman"/>
              </a:rPr>
              <a:t>hypothesis</a:t>
            </a:r>
            <a:r>
              <a:rPr sz="2400" spc="-75" dirty="0">
                <a:latin typeface="Times New Roman"/>
                <a:cs typeface="Times New Roman"/>
              </a:rPr>
              <a:t> </a:t>
            </a:r>
            <a:r>
              <a:rPr sz="2400" dirty="0">
                <a:latin typeface="Times New Roman"/>
                <a:cs typeface="Times New Roman"/>
              </a:rPr>
              <a:t>space?</a:t>
            </a:r>
          </a:p>
          <a:p>
            <a:pPr>
              <a:lnSpc>
                <a:spcPct val="100000"/>
              </a:lnSpc>
              <a:spcBef>
                <a:spcPts val="5"/>
              </a:spcBef>
              <a:buFont typeface="Arial"/>
              <a:buChar char="•"/>
            </a:pPr>
            <a:endParaRPr sz="2500" dirty="0">
              <a:latin typeface="Times New Roman"/>
              <a:cs typeface="Times New Roman"/>
            </a:endParaRPr>
          </a:p>
          <a:p>
            <a:pPr marL="354965" marR="5080" indent="-342900" algn="just">
              <a:lnSpc>
                <a:spcPct val="100000"/>
              </a:lnSpc>
              <a:buFont typeface="Arial"/>
              <a:buChar char="•"/>
              <a:tabLst>
                <a:tab pos="355600" algn="l"/>
              </a:tabLst>
            </a:pPr>
            <a:r>
              <a:rPr sz="2400" b="1" spc="-5" dirty="0">
                <a:latin typeface="Times New Roman"/>
                <a:cs typeface="Times New Roman"/>
              </a:rPr>
              <a:t>When </a:t>
            </a:r>
            <a:r>
              <a:rPr sz="2400" b="1" dirty="0">
                <a:latin typeface="Times New Roman"/>
                <a:cs typeface="Times New Roman"/>
              </a:rPr>
              <a:t>and how can prior knowledge held by the </a:t>
            </a:r>
            <a:r>
              <a:rPr sz="2400" b="1" spc="-5" dirty="0">
                <a:latin typeface="Times New Roman"/>
                <a:cs typeface="Times New Roman"/>
              </a:rPr>
              <a:t>learner </a:t>
            </a:r>
            <a:r>
              <a:rPr sz="2400" b="1" dirty="0">
                <a:latin typeface="Times New Roman"/>
                <a:cs typeface="Times New Roman"/>
              </a:rPr>
              <a:t>guide the process of  </a:t>
            </a:r>
            <a:r>
              <a:rPr sz="2400" b="1" spc="-5" dirty="0">
                <a:latin typeface="Times New Roman"/>
                <a:cs typeface="Times New Roman"/>
              </a:rPr>
              <a:t>generalizing </a:t>
            </a:r>
            <a:r>
              <a:rPr sz="2400" b="1" dirty="0">
                <a:latin typeface="Times New Roman"/>
                <a:cs typeface="Times New Roman"/>
              </a:rPr>
              <a:t>from examples? </a:t>
            </a:r>
            <a:r>
              <a:rPr sz="2400" dirty="0">
                <a:latin typeface="Times New Roman"/>
                <a:cs typeface="Times New Roman"/>
              </a:rPr>
              <a:t>Can </a:t>
            </a:r>
            <a:r>
              <a:rPr sz="2400" spc="-5" dirty="0">
                <a:latin typeface="Times New Roman"/>
                <a:cs typeface="Times New Roman"/>
              </a:rPr>
              <a:t>prior knowledge </a:t>
            </a:r>
            <a:r>
              <a:rPr sz="2400" dirty="0">
                <a:latin typeface="Times New Roman"/>
                <a:cs typeface="Times New Roman"/>
              </a:rPr>
              <a:t>be </a:t>
            </a:r>
            <a:r>
              <a:rPr sz="2400" spc="-5" dirty="0">
                <a:latin typeface="Times New Roman"/>
                <a:cs typeface="Times New Roman"/>
              </a:rPr>
              <a:t>helpful </a:t>
            </a:r>
            <a:r>
              <a:rPr sz="2400" dirty="0">
                <a:latin typeface="Times New Roman"/>
                <a:cs typeface="Times New Roman"/>
              </a:rPr>
              <a:t>even when </a:t>
            </a:r>
            <a:r>
              <a:rPr sz="2400" spc="-5" dirty="0">
                <a:latin typeface="Times New Roman"/>
                <a:cs typeface="Times New Roman"/>
              </a:rPr>
              <a:t>it </a:t>
            </a:r>
            <a:r>
              <a:rPr sz="2400" dirty="0">
                <a:latin typeface="Times New Roman"/>
                <a:cs typeface="Times New Roman"/>
              </a:rPr>
              <a:t>is  only </a:t>
            </a:r>
            <a:r>
              <a:rPr sz="2400" spc="-5" dirty="0">
                <a:latin typeface="Times New Roman"/>
                <a:cs typeface="Times New Roman"/>
              </a:rPr>
              <a:t>approximately</a:t>
            </a:r>
            <a:r>
              <a:rPr sz="2400" spc="-40" dirty="0">
                <a:latin typeface="Times New Roman"/>
                <a:cs typeface="Times New Roman"/>
              </a:rPr>
              <a:t> </a:t>
            </a:r>
            <a:r>
              <a:rPr sz="2400" dirty="0">
                <a:latin typeface="Times New Roman"/>
                <a:cs typeface="Times New Roman"/>
              </a:rPr>
              <a:t>correct?</a:t>
            </a:r>
          </a:p>
        </p:txBody>
      </p:sp>
      <p:sp>
        <p:nvSpPr>
          <p:cNvPr id="6" name="Rectangle 5">
            <a:extLst>
              <a:ext uri="{FF2B5EF4-FFF2-40B4-BE49-F238E27FC236}">
                <a16:creationId xmlns:a16="http://schemas.microsoft.com/office/drawing/2014/main" id="{728F32B8-B8C3-4E43-A1D7-1F9334EC4EF9}"/>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EE2FB58-6933-4C4B-81F2-94C936FDDA68}"/>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45</a:t>
            </a:fld>
            <a:endParaRPr dirty="0"/>
          </a:p>
        </p:txBody>
      </p:sp>
      <p:sp>
        <p:nvSpPr>
          <p:cNvPr id="2" name="object 2"/>
          <p:cNvSpPr txBox="1"/>
          <p:nvPr/>
        </p:nvSpPr>
        <p:spPr>
          <a:xfrm>
            <a:off x="998102" y="1738655"/>
            <a:ext cx="10289540" cy="3367589"/>
          </a:xfrm>
          <a:prstGeom prst="rect">
            <a:avLst/>
          </a:prstGeom>
        </p:spPr>
        <p:txBody>
          <a:bodyPr vert="horz" wrap="square" lIns="0" tIns="12700" rIns="0" bIns="0" rtlCol="0">
            <a:spAutoFit/>
          </a:bodyPr>
          <a:lstStyle/>
          <a:p>
            <a:pPr marL="354965" indent="-342900">
              <a:lnSpc>
                <a:spcPct val="100000"/>
              </a:lnSpc>
              <a:spcBef>
                <a:spcPts val="100"/>
              </a:spcBef>
              <a:buFont typeface="Arial"/>
              <a:buChar char="•"/>
              <a:tabLst>
                <a:tab pos="354965" algn="l"/>
                <a:tab pos="355600" algn="l"/>
              </a:tabLst>
            </a:pPr>
            <a:r>
              <a:rPr sz="2400" b="1" spc="-5" dirty="0">
                <a:latin typeface="Times New Roman"/>
                <a:cs typeface="Times New Roman"/>
              </a:rPr>
              <a:t>What </a:t>
            </a:r>
            <a:r>
              <a:rPr sz="2400" b="1" dirty="0">
                <a:latin typeface="Times New Roman"/>
                <a:cs typeface="Times New Roman"/>
              </a:rPr>
              <a:t>is the best </a:t>
            </a:r>
            <a:r>
              <a:rPr sz="2400" b="1" spc="-5" dirty="0">
                <a:latin typeface="Times New Roman"/>
                <a:cs typeface="Times New Roman"/>
              </a:rPr>
              <a:t>strategy for choosing </a:t>
            </a:r>
            <a:r>
              <a:rPr sz="2400" b="1" dirty="0">
                <a:latin typeface="Times New Roman"/>
                <a:cs typeface="Times New Roman"/>
              </a:rPr>
              <a:t>a </a:t>
            </a:r>
            <a:r>
              <a:rPr sz="2400" b="1" spc="-5" dirty="0">
                <a:latin typeface="Times New Roman"/>
                <a:cs typeface="Times New Roman"/>
              </a:rPr>
              <a:t>useful next training experience</a:t>
            </a:r>
            <a:r>
              <a:rPr sz="2400" spc="-5" dirty="0">
                <a:latin typeface="Times New Roman"/>
                <a:cs typeface="Times New Roman"/>
              </a:rPr>
              <a:t>, </a:t>
            </a:r>
            <a:r>
              <a:rPr sz="2400" dirty="0">
                <a:latin typeface="Times New Roman"/>
                <a:cs typeface="Times New Roman"/>
              </a:rPr>
              <a:t>and</a:t>
            </a:r>
            <a:r>
              <a:rPr sz="2400" spc="80" dirty="0">
                <a:latin typeface="Times New Roman"/>
                <a:cs typeface="Times New Roman"/>
              </a:rPr>
              <a:t> </a:t>
            </a:r>
            <a:r>
              <a:rPr sz="2400" spc="-5" dirty="0">
                <a:latin typeface="Times New Roman"/>
                <a:cs typeface="Times New Roman"/>
              </a:rPr>
              <a:t>how</a:t>
            </a:r>
            <a:r>
              <a:rPr lang="en-GB" sz="2400" spc="-5" dirty="0">
                <a:latin typeface="Times New Roman"/>
                <a:cs typeface="Times New Roman"/>
              </a:rPr>
              <a:t> </a:t>
            </a:r>
            <a:r>
              <a:rPr sz="2400" dirty="0">
                <a:latin typeface="Times New Roman"/>
                <a:cs typeface="Times New Roman"/>
              </a:rPr>
              <a:t>does the choice of this strategy alter the </a:t>
            </a:r>
            <a:r>
              <a:rPr sz="2400" spc="-5" dirty="0">
                <a:latin typeface="Times New Roman"/>
                <a:cs typeface="Times New Roman"/>
              </a:rPr>
              <a:t>complexity </a:t>
            </a:r>
            <a:r>
              <a:rPr sz="2400" dirty="0">
                <a:latin typeface="Times New Roman"/>
                <a:cs typeface="Times New Roman"/>
              </a:rPr>
              <a:t>of the learning</a:t>
            </a:r>
            <a:r>
              <a:rPr sz="2400" spc="-170" dirty="0">
                <a:latin typeface="Times New Roman"/>
                <a:cs typeface="Times New Roman"/>
              </a:rPr>
              <a:t> </a:t>
            </a:r>
            <a:r>
              <a:rPr sz="2400" spc="-5" dirty="0">
                <a:latin typeface="Times New Roman"/>
                <a:cs typeface="Times New Roman"/>
              </a:rPr>
              <a:t>problem?</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354965" marR="5080" indent="-342900" algn="just">
              <a:lnSpc>
                <a:spcPct val="100000"/>
              </a:lnSpc>
              <a:buFont typeface="Arial"/>
              <a:buChar char="•"/>
              <a:tabLst>
                <a:tab pos="355600" algn="l"/>
              </a:tabLst>
            </a:pPr>
            <a:r>
              <a:rPr sz="2400" b="1" spc="-5" dirty="0">
                <a:latin typeface="Times New Roman"/>
                <a:cs typeface="Times New Roman"/>
              </a:rPr>
              <a:t>What </a:t>
            </a:r>
            <a:r>
              <a:rPr sz="2400" b="1" dirty="0">
                <a:latin typeface="Times New Roman"/>
                <a:cs typeface="Times New Roman"/>
              </a:rPr>
              <a:t>is the </a:t>
            </a:r>
            <a:r>
              <a:rPr sz="2400" b="1" spc="-5" dirty="0">
                <a:latin typeface="Times New Roman"/>
                <a:cs typeface="Times New Roman"/>
              </a:rPr>
              <a:t>best </a:t>
            </a:r>
            <a:r>
              <a:rPr sz="2400" b="1" dirty="0">
                <a:latin typeface="Times New Roman"/>
                <a:cs typeface="Times New Roman"/>
              </a:rPr>
              <a:t>way </a:t>
            </a:r>
            <a:r>
              <a:rPr sz="2400" b="1" spc="-5" dirty="0">
                <a:latin typeface="Times New Roman"/>
                <a:cs typeface="Times New Roman"/>
              </a:rPr>
              <a:t>to reduce the learning </a:t>
            </a:r>
            <a:r>
              <a:rPr sz="2400" b="1" dirty="0">
                <a:latin typeface="Times New Roman"/>
                <a:cs typeface="Times New Roman"/>
              </a:rPr>
              <a:t>task to one or </a:t>
            </a:r>
            <a:r>
              <a:rPr sz="2400" b="1" spc="-5" dirty="0">
                <a:latin typeface="Times New Roman"/>
                <a:cs typeface="Times New Roman"/>
              </a:rPr>
              <a:t>more function  approximation problems</a:t>
            </a:r>
            <a:r>
              <a:rPr sz="2400" spc="-5" dirty="0">
                <a:latin typeface="Times New Roman"/>
                <a:cs typeface="Times New Roman"/>
              </a:rPr>
              <a:t>? </a:t>
            </a:r>
            <a:r>
              <a:rPr sz="2400" dirty="0">
                <a:latin typeface="Times New Roman"/>
                <a:cs typeface="Times New Roman"/>
              </a:rPr>
              <a:t>Put another </a:t>
            </a:r>
            <a:r>
              <a:rPr sz="2400" spc="-40" dirty="0">
                <a:latin typeface="Times New Roman"/>
                <a:cs typeface="Times New Roman"/>
              </a:rPr>
              <a:t>way, </a:t>
            </a:r>
            <a:r>
              <a:rPr sz="2400" dirty="0">
                <a:latin typeface="Times New Roman"/>
                <a:cs typeface="Times New Roman"/>
              </a:rPr>
              <a:t>what </a:t>
            </a:r>
            <a:r>
              <a:rPr sz="2400" spc="-5" dirty="0">
                <a:latin typeface="Times New Roman"/>
                <a:cs typeface="Times New Roman"/>
              </a:rPr>
              <a:t>specific functions </a:t>
            </a:r>
            <a:r>
              <a:rPr sz="2400" dirty="0">
                <a:latin typeface="Times New Roman"/>
                <a:cs typeface="Times New Roman"/>
              </a:rPr>
              <a:t>should </a:t>
            </a:r>
            <a:r>
              <a:rPr sz="2400" spc="-5" dirty="0">
                <a:latin typeface="Times New Roman"/>
                <a:cs typeface="Times New Roman"/>
              </a:rPr>
              <a:t>the  </a:t>
            </a:r>
            <a:r>
              <a:rPr sz="2400" dirty="0">
                <a:latin typeface="Times New Roman"/>
                <a:cs typeface="Times New Roman"/>
              </a:rPr>
              <a:t>system </a:t>
            </a:r>
            <a:r>
              <a:rPr sz="2400" spc="-5" dirty="0">
                <a:latin typeface="Times New Roman"/>
                <a:cs typeface="Times New Roman"/>
              </a:rPr>
              <a:t>attempt </a:t>
            </a:r>
            <a:r>
              <a:rPr sz="2400" dirty="0">
                <a:latin typeface="Times New Roman"/>
                <a:cs typeface="Times New Roman"/>
              </a:rPr>
              <a:t>to learn? Can this </a:t>
            </a:r>
            <a:r>
              <a:rPr sz="2400" spc="-5" dirty="0">
                <a:latin typeface="Times New Roman"/>
                <a:cs typeface="Times New Roman"/>
              </a:rPr>
              <a:t>process </a:t>
            </a:r>
            <a:r>
              <a:rPr sz="2400" dirty="0">
                <a:latin typeface="Times New Roman"/>
                <a:cs typeface="Times New Roman"/>
              </a:rPr>
              <a:t>itself be</a:t>
            </a:r>
            <a:r>
              <a:rPr sz="2400" spc="-105" dirty="0">
                <a:latin typeface="Times New Roman"/>
                <a:cs typeface="Times New Roman"/>
              </a:rPr>
              <a:t> </a:t>
            </a:r>
            <a:r>
              <a:rPr sz="2400" spc="-5" dirty="0">
                <a:latin typeface="Times New Roman"/>
                <a:cs typeface="Times New Roman"/>
              </a:rPr>
              <a:t>automated?</a:t>
            </a:r>
            <a:endParaRPr sz="2400" dirty="0">
              <a:latin typeface="Times New Roman"/>
              <a:cs typeface="Times New Roman"/>
            </a:endParaRPr>
          </a:p>
          <a:p>
            <a:pPr>
              <a:lnSpc>
                <a:spcPct val="100000"/>
              </a:lnSpc>
              <a:spcBef>
                <a:spcPts val="5"/>
              </a:spcBef>
              <a:buFont typeface="Arial"/>
              <a:buChar char="•"/>
            </a:pPr>
            <a:endParaRPr sz="2500" dirty="0">
              <a:latin typeface="Times New Roman"/>
              <a:cs typeface="Times New Roman"/>
            </a:endParaRPr>
          </a:p>
          <a:p>
            <a:pPr marL="354965" indent="-342900">
              <a:lnSpc>
                <a:spcPct val="100000"/>
              </a:lnSpc>
              <a:buFont typeface="Arial"/>
              <a:buChar char="•"/>
              <a:tabLst>
                <a:tab pos="354965" algn="l"/>
                <a:tab pos="355600" algn="l"/>
              </a:tabLst>
            </a:pPr>
            <a:r>
              <a:rPr sz="2400" b="1" dirty="0">
                <a:latin typeface="Times New Roman"/>
                <a:cs typeface="Times New Roman"/>
              </a:rPr>
              <a:t>How can </a:t>
            </a:r>
            <a:r>
              <a:rPr sz="2400" b="1" spc="-5" dirty="0">
                <a:latin typeface="Times New Roman"/>
                <a:cs typeface="Times New Roman"/>
              </a:rPr>
              <a:t>the learner automatically alter its representation </a:t>
            </a:r>
            <a:r>
              <a:rPr sz="2400" b="1" dirty="0">
                <a:latin typeface="Times New Roman"/>
                <a:cs typeface="Times New Roman"/>
              </a:rPr>
              <a:t>to improve </a:t>
            </a:r>
            <a:r>
              <a:rPr sz="2400" b="1" spc="-5" dirty="0">
                <a:latin typeface="Times New Roman"/>
                <a:cs typeface="Times New Roman"/>
              </a:rPr>
              <a:t>its ability</a:t>
            </a:r>
            <a:r>
              <a:rPr sz="2400" b="1" spc="140" dirty="0">
                <a:latin typeface="Times New Roman"/>
                <a:cs typeface="Times New Roman"/>
              </a:rPr>
              <a:t> </a:t>
            </a:r>
            <a:r>
              <a:rPr sz="2400" b="1" spc="-10" dirty="0">
                <a:latin typeface="Times New Roman"/>
                <a:cs typeface="Times New Roman"/>
              </a:rPr>
              <a:t>to</a:t>
            </a:r>
            <a:r>
              <a:rPr lang="en-GB" sz="2400" b="1" spc="-10" dirty="0">
                <a:latin typeface="Times New Roman"/>
                <a:cs typeface="Times New Roman"/>
              </a:rPr>
              <a:t> </a:t>
            </a:r>
            <a:r>
              <a:rPr sz="2400" b="1" dirty="0">
                <a:latin typeface="Times New Roman"/>
                <a:cs typeface="Times New Roman"/>
              </a:rPr>
              <a:t>represent and learn the </a:t>
            </a:r>
            <a:r>
              <a:rPr sz="2400" b="1" spc="-10" dirty="0">
                <a:latin typeface="Times New Roman"/>
                <a:cs typeface="Times New Roman"/>
              </a:rPr>
              <a:t>target</a:t>
            </a:r>
            <a:r>
              <a:rPr sz="2400" b="1" spc="-80" dirty="0">
                <a:latin typeface="Times New Roman"/>
                <a:cs typeface="Times New Roman"/>
              </a:rPr>
              <a:t> </a:t>
            </a:r>
            <a:r>
              <a:rPr sz="2400" b="1" dirty="0">
                <a:latin typeface="Times New Roman"/>
                <a:cs typeface="Times New Roman"/>
              </a:rPr>
              <a:t>function?</a:t>
            </a:r>
          </a:p>
        </p:txBody>
      </p:sp>
      <p:sp>
        <p:nvSpPr>
          <p:cNvPr id="5" name="Rectangle 4">
            <a:extLst>
              <a:ext uri="{FF2B5EF4-FFF2-40B4-BE49-F238E27FC236}">
                <a16:creationId xmlns:a16="http://schemas.microsoft.com/office/drawing/2014/main" id="{0D0B1AE4-6567-4A8B-935B-E28E03288BBE}"/>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E040350-D279-47F1-A319-F0EA2FEB01C4}"/>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 name="object 2">
            <a:extLst>
              <a:ext uri="{FF2B5EF4-FFF2-40B4-BE49-F238E27FC236}">
                <a16:creationId xmlns:a16="http://schemas.microsoft.com/office/drawing/2014/main" id="{A6C427EB-24E9-415C-8C8F-6E790DE42FCA}"/>
              </a:ext>
            </a:extLst>
          </p:cNvPr>
          <p:cNvSpPr txBox="1">
            <a:spLocks/>
          </p:cNvSpPr>
          <p:nvPr/>
        </p:nvSpPr>
        <p:spPr>
          <a:xfrm>
            <a:off x="304800" y="448440"/>
            <a:ext cx="6248400" cy="505908"/>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US" sz="3200" b="1" kern="0" dirty="0">
                <a:solidFill>
                  <a:sysClr val="windowText" lastClr="000000"/>
                </a:solidFill>
                <a:latin typeface="Times New Roman"/>
                <a:cs typeface="Times New Roman"/>
              </a:rPr>
              <a:t>Issues </a:t>
            </a:r>
            <a:r>
              <a:rPr lang="en-US" sz="3200" b="1" kern="0" spc="-5" dirty="0">
                <a:solidFill>
                  <a:sysClr val="windowText" lastClr="000000"/>
                </a:solidFill>
                <a:latin typeface="Times New Roman"/>
                <a:cs typeface="Times New Roman"/>
              </a:rPr>
              <a:t>in </a:t>
            </a:r>
            <a:r>
              <a:rPr lang="en-US" sz="3200" b="1" kern="0" dirty="0">
                <a:solidFill>
                  <a:sysClr val="windowText" lastClr="000000"/>
                </a:solidFill>
                <a:latin typeface="Times New Roman"/>
                <a:cs typeface="Times New Roman"/>
              </a:rPr>
              <a:t>Machine</a:t>
            </a:r>
            <a:r>
              <a:rPr lang="en-US" sz="3200" b="1" kern="0" spc="-45" dirty="0">
                <a:solidFill>
                  <a:sysClr val="windowText" lastClr="000000"/>
                </a:solidFill>
                <a:latin typeface="Times New Roman"/>
                <a:cs typeface="Times New Roman"/>
              </a:rPr>
              <a:t> </a:t>
            </a:r>
            <a:r>
              <a:rPr lang="en-US" sz="3200" b="1" kern="0" dirty="0">
                <a:solidFill>
                  <a:sysClr val="windowText" lastClr="000000"/>
                </a:solidFill>
                <a:latin typeface="Times New Roman"/>
                <a:cs typeface="Times New Roman"/>
              </a:rPr>
              <a:t>Learning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46</a:t>
            </a:fld>
            <a:endParaRPr dirty="0"/>
          </a:p>
        </p:txBody>
      </p:sp>
      <p:sp>
        <p:nvSpPr>
          <p:cNvPr id="2" name="object 2"/>
          <p:cNvSpPr txBox="1">
            <a:spLocks noGrp="1"/>
          </p:cNvSpPr>
          <p:nvPr>
            <p:ph type="title"/>
          </p:nvPr>
        </p:nvSpPr>
        <p:spPr>
          <a:xfrm>
            <a:off x="457200" y="445770"/>
            <a:ext cx="4309110" cy="697230"/>
          </a:xfrm>
          <a:prstGeom prst="rect">
            <a:avLst/>
          </a:prstGeom>
        </p:spPr>
        <p:txBody>
          <a:bodyPr vert="horz" wrap="square" lIns="0" tIns="13335" rIns="0" bIns="0" rtlCol="0">
            <a:spAutoFit/>
          </a:bodyPr>
          <a:lstStyle/>
          <a:p>
            <a:pPr marL="12700">
              <a:lnSpc>
                <a:spcPct val="100000"/>
              </a:lnSpc>
              <a:spcBef>
                <a:spcPts val="105"/>
              </a:spcBef>
            </a:pPr>
            <a:r>
              <a:rPr sz="4400" spc="-5" dirty="0"/>
              <a:t>Concept</a:t>
            </a:r>
            <a:r>
              <a:rPr sz="4400" spc="-60" dirty="0"/>
              <a:t> </a:t>
            </a:r>
            <a:r>
              <a:rPr sz="4400" spc="-5" dirty="0"/>
              <a:t>Learning</a:t>
            </a:r>
            <a:endParaRPr sz="4400" dirty="0"/>
          </a:p>
        </p:txBody>
      </p:sp>
      <p:sp>
        <p:nvSpPr>
          <p:cNvPr id="3" name="object 3"/>
          <p:cNvSpPr txBox="1"/>
          <p:nvPr/>
        </p:nvSpPr>
        <p:spPr>
          <a:xfrm>
            <a:off x="916940" y="1811465"/>
            <a:ext cx="10360025" cy="4237186"/>
          </a:xfrm>
          <a:prstGeom prst="rect">
            <a:avLst/>
          </a:prstGeom>
        </p:spPr>
        <p:txBody>
          <a:bodyPr vert="horz" wrap="square" lIns="0" tIns="48895" rIns="0" bIns="0" rtlCol="0">
            <a:spAutoFit/>
          </a:bodyPr>
          <a:lstStyle/>
          <a:p>
            <a:pPr marL="241300" marR="5080" indent="-228600" algn="just">
              <a:lnSpc>
                <a:spcPct val="90100"/>
              </a:lnSpc>
              <a:spcBef>
                <a:spcPts val="385"/>
              </a:spcBef>
              <a:buFont typeface="Arial"/>
              <a:buChar char="•"/>
              <a:tabLst>
                <a:tab pos="241300" algn="l"/>
              </a:tabLst>
            </a:pPr>
            <a:r>
              <a:rPr sz="2400" dirty="0">
                <a:latin typeface="Times New Roman"/>
                <a:cs typeface="Times New Roman"/>
              </a:rPr>
              <a:t>Learning </a:t>
            </a:r>
            <a:r>
              <a:rPr sz="2400" spc="-5" dirty="0">
                <a:latin typeface="Times New Roman"/>
                <a:cs typeface="Times New Roman"/>
              </a:rPr>
              <a:t>involves acquiring general concepts from specific training examples.  Example: People continually learn general concepts </a:t>
            </a:r>
            <a:r>
              <a:rPr sz="2400" dirty="0">
                <a:latin typeface="Times New Roman"/>
                <a:cs typeface="Times New Roman"/>
              </a:rPr>
              <a:t>or </a:t>
            </a:r>
            <a:r>
              <a:rPr sz="2400" spc="-5" dirty="0">
                <a:latin typeface="Times New Roman"/>
                <a:cs typeface="Times New Roman"/>
              </a:rPr>
              <a:t>categories </a:t>
            </a:r>
            <a:r>
              <a:rPr sz="2400" dirty="0">
                <a:latin typeface="Times New Roman"/>
                <a:cs typeface="Times New Roman"/>
              </a:rPr>
              <a:t>such as "bird,"  </a:t>
            </a:r>
            <a:r>
              <a:rPr sz="2400" spc="-15" dirty="0">
                <a:latin typeface="Times New Roman"/>
                <a:cs typeface="Times New Roman"/>
              </a:rPr>
              <a:t>"car," </a:t>
            </a:r>
            <a:r>
              <a:rPr sz="2400" dirty="0">
                <a:latin typeface="Times New Roman"/>
                <a:cs typeface="Times New Roman"/>
              </a:rPr>
              <a:t>"situations in which I should study </a:t>
            </a:r>
            <a:r>
              <a:rPr sz="2400" spc="-5" dirty="0">
                <a:latin typeface="Times New Roman"/>
                <a:cs typeface="Times New Roman"/>
              </a:rPr>
              <a:t>more </a:t>
            </a:r>
            <a:r>
              <a:rPr sz="2400" dirty="0">
                <a:latin typeface="Times New Roman"/>
                <a:cs typeface="Times New Roman"/>
              </a:rPr>
              <a:t>in order to pass the </a:t>
            </a:r>
            <a:r>
              <a:rPr sz="2400" spc="-5" dirty="0">
                <a:latin typeface="Times New Roman"/>
                <a:cs typeface="Times New Roman"/>
              </a:rPr>
              <a:t>exam,"</a:t>
            </a:r>
            <a:r>
              <a:rPr sz="2400" spc="-145" dirty="0">
                <a:latin typeface="Times New Roman"/>
                <a:cs typeface="Times New Roman"/>
              </a:rPr>
              <a:t> </a:t>
            </a:r>
            <a:r>
              <a:rPr sz="2400" dirty="0">
                <a:latin typeface="Times New Roman"/>
                <a:cs typeface="Times New Roman"/>
              </a:rPr>
              <a:t>etc.</a:t>
            </a:r>
          </a:p>
          <a:p>
            <a:pPr marL="241300" marR="6985" indent="-228600" algn="just">
              <a:lnSpc>
                <a:spcPts val="2590"/>
              </a:lnSpc>
              <a:spcBef>
                <a:spcPts val="1035"/>
              </a:spcBef>
              <a:buFont typeface="Arial"/>
              <a:buChar char="•"/>
              <a:tabLst>
                <a:tab pos="241935" algn="l"/>
              </a:tabLst>
            </a:pPr>
            <a:r>
              <a:rPr sz="2400" dirty="0">
                <a:latin typeface="Times New Roman"/>
                <a:cs typeface="Times New Roman"/>
              </a:rPr>
              <a:t>Each </a:t>
            </a:r>
            <a:r>
              <a:rPr sz="2400" spc="-5" dirty="0">
                <a:latin typeface="Times New Roman"/>
                <a:cs typeface="Times New Roman"/>
              </a:rPr>
              <a:t>such concept can </a:t>
            </a:r>
            <a:r>
              <a:rPr sz="2400" dirty="0">
                <a:latin typeface="Times New Roman"/>
                <a:cs typeface="Times New Roman"/>
              </a:rPr>
              <a:t>be </a:t>
            </a:r>
            <a:r>
              <a:rPr sz="2400" spc="-5" dirty="0">
                <a:latin typeface="Times New Roman"/>
                <a:cs typeface="Times New Roman"/>
              </a:rPr>
              <a:t>viewed as describing some </a:t>
            </a:r>
            <a:r>
              <a:rPr sz="2400" dirty="0">
                <a:latin typeface="Times New Roman"/>
                <a:cs typeface="Times New Roman"/>
              </a:rPr>
              <a:t>subset of </a:t>
            </a:r>
            <a:r>
              <a:rPr sz="2400" spc="-5" dirty="0">
                <a:latin typeface="Times New Roman"/>
                <a:cs typeface="Times New Roman"/>
              </a:rPr>
              <a:t>objects </a:t>
            </a:r>
            <a:r>
              <a:rPr sz="2400" dirty="0">
                <a:latin typeface="Times New Roman"/>
                <a:cs typeface="Times New Roman"/>
              </a:rPr>
              <a:t>or </a:t>
            </a:r>
            <a:r>
              <a:rPr sz="2400" spc="-5" dirty="0">
                <a:latin typeface="Times New Roman"/>
                <a:cs typeface="Times New Roman"/>
              </a:rPr>
              <a:t>events  defined </a:t>
            </a:r>
            <a:r>
              <a:rPr sz="2400" dirty="0">
                <a:latin typeface="Times New Roman"/>
                <a:cs typeface="Times New Roman"/>
              </a:rPr>
              <a:t>over a </a:t>
            </a:r>
            <a:r>
              <a:rPr sz="2400" spc="-10" dirty="0">
                <a:latin typeface="Times New Roman"/>
                <a:cs typeface="Times New Roman"/>
              </a:rPr>
              <a:t>larger</a:t>
            </a:r>
            <a:r>
              <a:rPr sz="2400" spc="-40" dirty="0">
                <a:latin typeface="Times New Roman"/>
                <a:cs typeface="Times New Roman"/>
              </a:rPr>
              <a:t> </a:t>
            </a:r>
            <a:r>
              <a:rPr sz="2400" dirty="0">
                <a:latin typeface="Times New Roman"/>
                <a:cs typeface="Times New Roman"/>
              </a:rPr>
              <a:t>set</a:t>
            </a:r>
          </a:p>
          <a:p>
            <a:pPr marL="241300" marR="5715" indent="-229235" algn="just">
              <a:lnSpc>
                <a:spcPts val="2590"/>
              </a:lnSpc>
              <a:spcBef>
                <a:spcPts val="1015"/>
              </a:spcBef>
              <a:buFont typeface="Arial"/>
              <a:buChar char="•"/>
              <a:tabLst>
                <a:tab pos="241935" algn="l"/>
              </a:tabLst>
            </a:pPr>
            <a:r>
              <a:rPr sz="2400" spc="-15" dirty="0">
                <a:latin typeface="Times New Roman"/>
                <a:cs typeface="Times New Roman"/>
              </a:rPr>
              <a:t>Alternatively, </a:t>
            </a:r>
            <a:r>
              <a:rPr sz="2400" dirty="0">
                <a:latin typeface="Times New Roman"/>
                <a:cs typeface="Times New Roman"/>
              </a:rPr>
              <a:t>each </a:t>
            </a:r>
            <a:r>
              <a:rPr sz="2400" b="1" spc="-5" dirty="0">
                <a:latin typeface="Times New Roman"/>
                <a:cs typeface="Times New Roman"/>
              </a:rPr>
              <a:t>concept </a:t>
            </a:r>
            <a:r>
              <a:rPr sz="2400" b="1" dirty="0">
                <a:latin typeface="Times New Roman"/>
                <a:cs typeface="Times New Roman"/>
              </a:rPr>
              <a:t>can be thought of as a </a:t>
            </a:r>
            <a:r>
              <a:rPr sz="2400" b="1" spc="-5" dirty="0">
                <a:latin typeface="Times New Roman"/>
                <a:cs typeface="Times New Roman"/>
              </a:rPr>
              <a:t>Boolean-valued </a:t>
            </a:r>
            <a:r>
              <a:rPr sz="2400" b="1" dirty="0">
                <a:latin typeface="Times New Roman"/>
                <a:cs typeface="Times New Roman"/>
              </a:rPr>
              <a:t>function  defined </a:t>
            </a:r>
            <a:r>
              <a:rPr sz="2400" b="1" spc="-5" dirty="0">
                <a:latin typeface="Times New Roman"/>
                <a:cs typeface="Times New Roman"/>
              </a:rPr>
              <a:t>over </a:t>
            </a:r>
            <a:r>
              <a:rPr sz="2400" b="1" dirty="0">
                <a:latin typeface="Times New Roman"/>
                <a:cs typeface="Times New Roman"/>
              </a:rPr>
              <a:t>this </a:t>
            </a:r>
            <a:r>
              <a:rPr sz="2400" b="1" spc="-10" dirty="0">
                <a:latin typeface="Times New Roman"/>
                <a:cs typeface="Times New Roman"/>
              </a:rPr>
              <a:t>larger </a:t>
            </a:r>
            <a:r>
              <a:rPr sz="2400" b="1" spc="-5" dirty="0">
                <a:latin typeface="Times New Roman"/>
                <a:cs typeface="Times New Roman"/>
              </a:rPr>
              <a:t>set.</a:t>
            </a:r>
            <a:r>
              <a:rPr sz="2400" spc="-5" dirty="0">
                <a:latin typeface="Times New Roman"/>
                <a:cs typeface="Times New Roman"/>
              </a:rPr>
              <a:t> (Example: A </a:t>
            </a:r>
            <a:r>
              <a:rPr sz="2400" dirty="0">
                <a:latin typeface="Times New Roman"/>
                <a:cs typeface="Times New Roman"/>
              </a:rPr>
              <a:t>function defined </a:t>
            </a:r>
            <a:r>
              <a:rPr sz="2400" spc="-5" dirty="0">
                <a:latin typeface="Times New Roman"/>
                <a:cs typeface="Times New Roman"/>
              </a:rPr>
              <a:t>over all animals, </a:t>
            </a:r>
            <a:r>
              <a:rPr sz="2400" dirty="0">
                <a:latin typeface="Times New Roman"/>
                <a:cs typeface="Times New Roman"/>
              </a:rPr>
              <a:t>whose  value is true </a:t>
            </a:r>
            <a:r>
              <a:rPr sz="2400" spc="-5" dirty="0">
                <a:latin typeface="Times New Roman"/>
                <a:cs typeface="Times New Roman"/>
              </a:rPr>
              <a:t>for </a:t>
            </a:r>
            <a:r>
              <a:rPr sz="2400" dirty="0">
                <a:latin typeface="Times New Roman"/>
                <a:cs typeface="Times New Roman"/>
              </a:rPr>
              <a:t>birds and </a:t>
            </a:r>
            <a:r>
              <a:rPr sz="2400" spc="-5" dirty="0">
                <a:latin typeface="Times New Roman"/>
                <a:cs typeface="Times New Roman"/>
              </a:rPr>
              <a:t>false for </a:t>
            </a:r>
            <a:r>
              <a:rPr sz="2400" dirty="0">
                <a:latin typeface="Times New Roman"/>
                <a:cs typeface="Times New Roman"/>
              </a:rPr>
              <a:t>other</a:t>
            </a:r>
            <a:r>
              <a:rPr sz="2400" spc="-60" dirty="0">
                <a:latin typeface="Times New Roman"/>
                <a:cs typeface="Times New Roman"/>
              </a:rPr>
              <a:t> </a:t>
            </a:r>
            <a:r>
              <a:rPr sz="2400" dirty="0">
                <a:latin typeface="Times New Roman"/>
                <a:cs typeface="Times New Roman"/>
              </a:rPr>
              <a:t>animals).</a:t>
            </a:r>
          </a:p>
          <a:p>
            <a:pPr>
              <a:lnSpc>
                <a:spcPct val="100000"/>
              </a:lnSpc>
            </a:pPr>
            <a:endParaRPr sz="2400" dirty="0">
              <a:latin typeface="Times New Roman"/>
              <a:cs typeface="Times New Roman"/>
            </a:endParaRPr>
          </a:p>
          <a:p>
            <a:pPr marL="12700" marR="206375">
              <a:lnSpc>
                <a:spcPts val="2590"/>
              </a:lnSpc>
              <a:spcBef>
                <a:spcPts val="1835"/>
              </a:spcBef>
            </a:pPr>
            <a:r>
              <a:rPr sz="2400" b="1" spc="-5" dirty="0">
                <a:latin typeface="Times New Roman"/>
                <a:cs typeface="Times New Roman"/>
              </a:rPr>
              <a:t>Concept </a:t>
            </a:r>
            <a:r>
              <a:rPr sz="2400" b="1" dirty="0">
                <a:latin typeface="Times New Roman"/>
                <a:cs typeface="Times New Roman"/>
              </a:rPr>
              <a:t>learning </a:t>
            </a:r>
            <a:r>
              <a:rPr sz="2400" spc="-5" dirty="0">
                <a:latin typeface="Times New Roman"/>
                <a:cs typeface="Times New Roman"/>
              </a:rPr>
              <a:t>- </a:t>
            </a:r>
            <a:r>
              <a:rPr sz="2400" b="1" dirty="0">
                <a:latin typeface="Times New Roman"/>
                <a:cs typeface="Times New Roman"/>
              </a:rPr>
              <a:t>Inferring a Boolean-valued function </a:t>
            </a:r>
            <a:r>
              <a:rPr sz="2400" b="1" spc="-5" dirty="0">
                <a:latin typeface="Times New Roman"/>
                <a:cs typeface="Times New Roman"/>
              </a:rPr>
              <a:t>from </a:t>
            </a:r>
            <a:r>
              <a:rPr sz="2400" b="1" dirty="0">
                <a:latin typeface="Times New Roman"/>
                <a:cs typeface="Times New Roman"/>
              </a:rPr>
              <a:t>training </a:t>
            </a:r>
            <a:r>
              <a:rPr sz="2400" b="1" spc="-5" dirty="0">
                <a:latin typeface="Times New Roman"/>
                <a:cs typeface="Times New Roman"/>
              </a:rPr>
              <a:t>examples</a:t>
            </a:r>
            <a:r>
              <a:rPr sz="2400" b="1" spc="-85" dirty="0">
                <a:latin typeface="Times New Roman"/>
                <a:cs typeface="Times New Roman"/>
              </a:rPr>
              <a:t> </a:t>
            </a:r>
            <a:r>
              <a:rPr sz="2400" b="1" dirty="0">
                <a:latin typeface="Times New Roman"/>
                <a:cs typeface="Times New Roman"/>
              </a:rPr>
              <a:t>of  its input and</a:t>
            </a:r>
            <a:r>
              <a:rPr sz="2400" b="1" spc="-35" dirty="0">
                <a:latin typeface="Times New Roman"/>
                <a:cs typeface="Times New Roman"/>
              </a:rPr>
              <a:t> </a:t>
            </a:r>
            <a:r>
              <a:rPr sz="2400" b="1" dirty="0">
                <a:latin typeface="Times New Roman"/>
                <a:cs typeface="Times New Roman"/>
              </a:rPr>
              <a:t>output</a:t>
            </a:r>
          </a:p>
        </p:txBody>
      </p:sp>
      <p:sp>
        <p:nvSpPr>
          <p:cNvPr id="6" name="Rectangle 5">
            <a:extLst>
              <a:ext uri="{FF2B5EF4-FFF2-40B4-BE49-F238E27FC236}">
                <a16:creationId xmlns:a16="http://schemas.microsoft.com/office/drawing/2014/main" id="{024075A5-4A1E-47BD-9F6F-3862A2A1E463}"/>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EBF63DA-3030-4CC4-82F1-D818B6AA5303}"/>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93991"/>
            <a:ext cx="6115050" cy="697230"/>
          </a:xfrm>
          <a:prstGeom prst="rect">
            <a:avLst/>
          </a:prstGeom>
        </p:spPr>
        <p:txBody>
          <a:bodyPr vert="horz" wrap="square" lIns="0" tIns="13335" rIns="0" bIns="0" rtlCol="0">
            <a:spAutoFit/>
          </a:bodyPr>
          <a:lstStyle/>
          <a:p>
            <a:pPr marL="12700">
              <a:lnSpc>
                <a:spcPct val="100000"/>
              </a:lnSpc>
              <a:spcBef>
                <a:spcPts val="105"/>
              </a:spcBef>
            </a:pPr>
            <a:r>
              <a:rPr sz="4400" dirty="0"/>
              <a:t>A Concept </a:t>
            </a:r>
            <a:r>
              <a:rPr sz="4400" spc="-5" dirty="0"/>
              <a:t>Learning</a:t>
            </a:r>
            <a:r>
              <a:rPr sz="4400" spc="-90" dirty="0"/>
              <a:t> </a:t>
            </a:r>
            <a:r>
              <a:rPr sz="4400" dirty="0"/>
              <a:t>Task</a:t>
            </a:r>
          </a:p>
        </p:txBody>
      </p:sp>
      <p:sp>
        <p:nvSpPr>
          <p:cNvPr id="3" name="object 3"/>
          <p:cNvSpPr txBox="1"/>
          <p:nvPr/>
        </p:nvSpPr>
        <p:spPr>
          <a:xfrm>
            <a:off x="965099" y="1506974"/>
            <a:ext cx="9082405" cy="112331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Consider the </a:t>
            </a:r>
            <a:r>
              <a:rPr sz="2400" spc="-5" dirty="0">
                <a:latin typeface="Times New Roman"/>
                <a:cs typeface="Times New Roman"/>
              </a:rPr>
              <a:t>example </a:t>
            </a:r>
            <a:r>
              <a:rPr sz="2400" dirty="0">
                <a:latin typeface="Times New Roman"/>
                <a:cs typeface="Times New Roman"/>
              </a:rPr>
              <a:t>task of learning the </a:t>
            </a:r>
            <a:r>
              <a:rPr sz="2400" spc="-10" dirty="0">
                <a:latin typeface="Times New Roman"/>
                <a:cs typeface="Times New Roman"/>
              </a:rPr>
              <a:t>target</a:t>
            </a:r>
            <a:r>
              <a:rPr sz="2400" spc="-95" dirty="0">
                <a:latin typeface="Times New Roman"/>
                <a:cs typeface="Times New Roman"/>
              </a:rPr>
              <a:t> </a:t>
            </a:r>
            <a:r>
              <a:rPr sz="2400" dirty="0">
                <a:latin typeface="Times New Roman"/>
                <a:cs typeface="Times New Roman"/>
              </a:rPr>
              <a:t>concept</a:t>
            </a:r>
          </a:p>
          <a:p>
            <a:pPr>
              <a:lnSpc>
                <a:spcPct val="100000"/>
              </a:lnSpc>
              <a:spcBef>
                <a:spcPts val="5"/>
              </a:spcBef>
            </a:pPr>
            <a:endParaRPr sz="2500" dirty="0">
              <a:latin typeface="Times New Roman"/>
              <a:cs typeface="Times New Roman"/>
            </a:endParaRPr>
          </a:p>
          <a:p>
            <a:pPr marL="1214755">
              <a:lnSpc>
                <a:spcPct val="100000"/>
              </a:lnSpc>
            </a:pPr>
            <a:r>
              <a:rPr sz="2400" spc="-5" dirty="0">
                <a:latin typeface="Times New Roman"/>
                <a:cs typeface="Times New Roman"/>
              </a:rPr>
              <a:t>"Days </a:t>
            </a:r>
            <a:r>
              <a:rPr sz="2400" dirty="0">
                <a:latin typeface="Times New Roman"/>
                <a:cs typeface="Times New Roman"/>
              </a:rPr>
              <a:t>on which </a:t>
            </a:r>
            <a:r>
              <a:rPr sz="2400" spc="-10" dirty="0">
                <a:latin typeface="Times New Roman"/>
                <a:cs typeface="Times New Roman"/>
              </a:rPr>
              <a:t>my </a:t>
            </a:r>
            <a:r>
              <a:rPr sz="2400" dirty="0">
                <a:latin typeface="Times New Roman"/>
                <a:cs typeface="Times New Roman"/>
              </a:rPr>
              <a:t>friend Aldo enjoys his favorite water</a:t>
            </a:r>
            <a:r>
              <a:rPr sz="2400" spc="-250" dirty="0">
                <a:latin typeface="Times New Roman"/>
                <a:cs typeface="Times New Roman"/>
              </a:rPr>
              <a:t> </a:t>
            </a:r>
            <a:r>
              <a:rPr sz="2400" dirty="0">
                <a:latin typeface="Times New Roman"/>
                <a:cs typeface="Times New Roman"/>
              </a:rPr>
              <a:t>sport."</a:t>
            </a:r>
          </a:p>
        </p:txBody>
      </p:sp>
      <p:graphicFrame>
        <p:nvGraphicFramePr>
          <p:cNvPr id="4" name="object 4"/>
          <p:cNvGraphicFramePr>
            <a:graphicFrameLocks noGrp="1"/>
          </p:cNvGraphicFramePr>
          <p:nvPr>
            <p:extLst>
              <p:ext uri="{D42A27DB-BD31-4B8C-83A1-F6EECF244321}">
                <p14:modId xmlns:p14="http://schemas.microsoft.com/office/powerpoint/2010/main" val="1685504088"/>
              </p:ext>
            </p:extLst>
          </p:nvPr>
        </p:nvGraphicFramePr>
        <p:xfrm>
          <a:off x="1866395" y="2834904"/>
          <a:ext cx="7760335" cy="2803896"/>
        </p:xfrm>
        <a:graphic>
          <a:graphicData uri="http://schemas.openxmlformats.org/drawingml/2006/table">
            <a:tbl>
              <a:tblPr firstRow="1" bandRow="1">
                <a:tableStyleId>{2D5ABB26-0587-4C30-8999-92F81FD0307C}</a:tableStyleId>
              </a:tblPr>
              <a:tblGrid>
                <a:gridCol w="1017905">
                  <a:extLst>
                    <a:ext uri="{9D8B030D-6E8A-4147-A177-3AD203B41FA5}">
                      <a16:colId xmlns:a16="http://schemas.microsoft.com/office/drawing/2014/main" val="20000"/>
                    </a:ext>
                  </a:extLst>
                </a:gridCol>
                <a:gridCol w="767080">
                  <a:extLst>
                    <a:ext uri="{9D8B030D-6E8A-4147-A177-3AD203B41FA5}">
                      <a16:colId xmlns:a16="http://schemas.microsoft.com/office/drawing/2014/main" val="20001"/>
                    </a:ext>
                  </a:extLst>
                </a:gridCol>
                <a:gridCol w="1056005">
                  <a:extLst>
                    <a:ext uri="{9D8B030D-6E8A-4147-A177-3AD203B41FA5}">
                      <a16:colId xmlns:a16="http://schemas.microsoft.com/office/drawing/2014/main" val="20002"/>
                    </a:ext>
                  </a:extLst>
                </a:gridCol>
                <a:gridCol w="1094105">
                  <a:extLst>
                    <a:ext uri="{9D8B030D-6E8A-4147-A177-3AD203B41FA5}">
                      <a16:colId xmlns:a16="http://schemas.microsoft.com/office/drawing/2014/main" val="20003"/>
                    </a:ext>
                  </a:extLst>
                </a:gridCol>
                <a:gridCol w="769620">
                  <a:extLst>
                    <a:ext uri="{9D8B030D-6E8A-4147-A177-3AD203B41FA5}">
                      <a16:colId xmlns:a16="http://schemas.microsoft.com/office/drawing/2014/main" val="20004"/>
                    </a:ext>
                  </a:extLst>
                </a:gridCol>
                <a:gridCol w="781685">
                  <a:extLst>
                    <a:ext uri="{9D8B030D-6E8A-4147-A177-3AD203B41FA5}">
                      <a16:colId xmlns:a16="http://schemas.microsoft.com/office/drawing/2014/main" val="20005"/>
                    </a:ext>
                  </a:extLst>
                </a:gridCol>
                <a:gridCol w="993775">
                  <a:extLst>
                    <a:ext uri="{9D8B030D-6E8A-4147-A177-3AD203B41FA5}">
                      <a16:colId xmlns:a16="http://schemas.microsoft.com/office/drawing/2014/main" val="20006"/>
                    </a:ext>
                  </a:extLst>
                </a:gridCol>
                <a:gridCol w="1280160">
                  <a:extLst>
                    <a:ext uri="{9D8B030D-6E8A-4147-A177-3AD203B41FA5}">
                      <a16:colId xmlns:a16="http://schemas.microsoft.com/office/drawing/2014/main" val="20007"/>
                    </a:ext>
                  </a:extLst>
                </a:gridCol>
              </a:tblGrid>
              <a:tr h="382198">
                <a:tc>
                  <a:txBody>
                    <a:bodyPr/>
                    <a:lstStyle/>
                    <a:p>
                      <a:pPr algn="ctr">
                        <a:lnSpc>
                          <a:spcPct val="100000"/>
                        </a:lnSpc>
                        <a:spcBef>
                          <a:spcPts val="480"/>
                        </a:spcBef>
                      </a:pPr>
                      <a:r>
                        <a:rPr sz="1800" b="1" spc="-5" dirty="0">
                          <a:solidFill>
                            <a:srgbClr val="FFFFFF"/>
                          </a:solidFill>
                          <a:latin typeface="Times New Roman"/>
                          <a:cs typeface="Times New Roman"/>
                        </a:rPr>
                        <a:t>Example</a:t>
                      </a:r>
                      <a:endParaRPr sz="1800">
                        <a:latin typeface="Times New Roman"/>
                        <a:cs typeface="Times New Roman"/>
                      </a:endParaRPr>
                    </a:p>
                  </a:txBody>
                  <a:tcPr marL="0" marR="0" marT="60960"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algn="ctr">
                        <a:lnSpc>
                          <a:spcPct val="100000"/>
                        </a:lnSpc>
                        <a:spcBef>
                          <a:spcPts val="480"/>
                        </a:spcBef>
                      </a:pPr>
                      <a:r>
                        <a:rPr sz="1800" b="1" spc="-10" dirty="0">
                          <a:solidFill>
                            <a:srgbClr val="FFFFFF"/>
                          </a:solidFill>
                          <a:latin typeface="Times New Roman"/>
                          <a:cs typeface="Times New Roman"/>
                        </a:rPr>
                        <a:t>Sky</a:t>
                      </a:r>
                      <a:endParaRPr sz="1800">
                        <a:latin typeface="Times New Roman"/>
                        <a:cs typeface="Times New Roman"/>
                      </a:endParaRPr>
                    </a:p>
                  </a:txBody>
                  <a:tcPr marL="0" marR="0" marT="60960"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marL="1270" algn="ctr">
                        <a:lnSpc>
                          <a:spcPct val="100000"/>
                        </a:lnSpc>
                        <a:spcBef>
                          <a:spcPts val="480"/>
                        </a:spcBef>
                      </a:pPr>
                      <a:r>
                        <a:rPr sz="1800" b="1" spc="-25" dirty="0">
                          <a:solidFill>
                            <a:srgbClr val="FFFFFF"/>
                          </a:solidFill>
                          <a:latin typeface="Times New Roman"/>
                          <a:cs typeface="Times New Roman"/>
                        </a:rPr>
                        <a:t>AirTemp</a:t>
                      </a:r>
                      <a:endParaRPr sz="1800">
                        <a:latin typeface="Times New Roman"/>
                        <a:cs typeface="Times New Roman"/>
                      </a:endParaRPr>
                    </a:p>
                  </a:txBody>
                  <a:tcPr marL="0" marR="0" marT="60960"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algn="ctr">
                        <a:lnSpc>
                          <a:spcPct val="100000"/>
                        </a:lnSpc>
                        <a:spcBef>
                          <a:spcPts val="480"/>
                        </a:spcBef>
                      </a:pPr>
                      <a:r>
                        <a:rPr sz="1800" b="1" dirty="0">
                          <a:solidFill>
                            <a:srgbClr val="FFFFFF"/>
                          </a:solidFill>
                          <a:latin typeface="Times New Roman"/>
                          <a:cs typeface="Times New Roman"/>
                        </a:rPr>
                        <a:t>Humidity</a:t>
                      </a:r>
                      <a:endParaRPr sz="1800">
                        <a:latin typeface="Times New Roman"/>
                        <a:cs typeface="Times New Roman"/>
                      </a:endParaRPr>
                    </a:p>
                  </a:txBody>
                  <a:tcPr marL="0" marR="0" marT="60960"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marL="3175" algn="ctr">
                        <a:lnSpc>
                          <a:spcPct val="100000"/>
                        </a:lnSpc>
                        <a:spcBef>
                          <a:spcPts val="480"/>
                        </a:spcBef>
                      </a:pPr>
                      <a:r>
                        <a:rPr sz="1800" b="1" spc="-10" dirty="0">
                          <a:solidFill>
                            <a:srgbClr val="FFFFFF"/>
                          </a:solidFill>
                          <a:latin typeface="Times New Roman"/>
                          <a:cs typeface="Times New Roman"/>
                        </a:rPr>
                        <a:t>Wind</a:t>
                      </a:r>
                      <a:endParaRPr sz="1800">
                        <a:latin typeface="Times New Roman"/>
                        <a:cs typeface="Times New Roman"/>
                      </a:endParaRPr>
                    </a:p>
                  </a:txBody>
                  <a:tcPr marL="0" marR="0" marT="60960"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marL="3810" algn="ctr">
                        <a:lnSpc>
                          <a:spcPct val="100000"/>
                        </a:lnSpc>
                        <a:spcBef>
                          <a:spcPts val="480"/>
                        </a:spcBef>
                      </a:pPr>
                      <a:r>
                        <a:rPr sz="1800" b="1" spc="-20" dirty="0">
                          <a:solidFill>
                            <a:srgbClr val="FFFFFF"/>
                          </a:solidFill>
                          <a:latin typeface="Times New Roman"/>
                          <a:cs typeface="Times New Roman"/>
                        </a:rPr>
                        <a:t>Water</a:t>
                      </a:r>
                      <a:endParaRPr sz="1800">
                        <a:latin typeface="Times New Roman"/>
                        <a:cs typeface="Times New Roman"/>
                      </a:endParaRPr>
                    </a:p>
                  </a:txBody>
                  <a:tcPr marL="0" marR="0" marT="60960"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algn="ctr">
                        <a:lnSpc>
                          <a:spcPct val="100000"/>
                        </a:lnSpc>
                        <a:spcBef>
                          <a:spcPts val="480"/>
                        </a:spcBef>
                      </a:pPr>
                      <a:r>
                        <a:rPr sz="1800" b="1" spc="-5" dirty="0">
                          <a:solidFill>
                            <a:srgbClr val="FFFFFF"/>
                          </a:solidFill>
                          <a:latin typeface="Times New Roman"/>
                          <a:cs typeface="Times New Roman"/>
                        </a:rPr>
                        <a:t>Forecast</a:t>
                      </a:r>
                      <a:endParaRPr sz="1800">
                        <a:latin typeface="Times New Roman"/>
                        <a:cs typeface="Times New Roman"/>
                      </a:endParaRPr>
                    </a:p>
                  </a:txBody>
                  <a:tcPr marL="0" marR="0" marT="60960"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marL="1270" algn="ctr">
                        <a:lnSpc>
                          <a:spcPct val="100000"/>
                        </a:lnSpc>
                        <a:spcBef>
                          <a:spcPts val="480"/>
                        </a:spcBef>
                      </a:pPr>
                      <a:r>
                        <a:rPr sz="1800" b="1" spc="-5" dirty="0">
                          <a:solidFill>
                            <a:srgbClr val="FFFFFF"/>
                          </a:solidFill>
                          <a:latin typeface="Times New Roman"/>
                          <a:cs typeface="Times New Roman"/>
                        </a:rPr>
                        <a:t>EnjoySport</a:t>
                      </a:r>
                      <a:endParaRPr sz="1800">
                        <a:latin typeface="Times New Roman"/>
                        <a:cs typeface="Times New Roman"/>
                      </a:endParaRPr>
                    </a:p>
                  </a:txBody>
                  <a:tcPr marL="0" marR="0" marT="60960"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extLst>
                  <a:ext uri="{0D108BD9-81ED-4DB2-BD59-A6C34878D82A}">
                    <a16:rowId xmlns:a16="http://schemas.microsoft.com/office/drawing/2014/main" val="10000"/>
                  </a:ext>
                </a:extLst>
              </a:tr>
              <a:tr h="605429">
                <a:tc>
                  <a:txBody>
                    <a:bodyPr/>
                    <a:lstStyle/>
                    <a:p>
                      <a:pPr>
                        <a:lnSpc>
                          <a:spcPct val="100000"/>
                        </a:lnSpc>
                        <a:spcBef>
                          <a:spcPts val="20"/>
                        </a:spcBef>
                      </a:pPr>
                      <a:endParaRPr sz="1500">
                        <a:latin typeface="Times New Roman"/>
                        <a:cs typeface="Times New Roman"/>
                      </a:endParaRPr>
                    </a:p>
                    <a:p>
                      <a:pPr marL="635" algn="ctr">
                        <a:lnSpc>
                          <a:spcPct val="100000"/>
                        </a:lnSpc>
                        <a:spcBef>
                          <a:spcPts val="5"/>
                        </a:spcBef>
                      </a:pPr>
                      <a:r>
                        <a:rPr sz="1400" b="1" dirty="0">
                          <a:solidFill>
                            <a:srgbClr val="FFFFFF"/>
                          </a:solidFill>
                          <a:latin typeface="Calibri"/>
                          <a:cs typeface="Calibri"/>
                        </a:rPr>
                        <a:t>1</a:t>
                      </a:r>
                      <a:endParaRPr sz="1400">
                        <a:latin typeface="Calibri"/>
                        <a:cs typeface="Calibri"/>
                      </a:endParaRPr>
                    </a:p>
                  </a:txBody>
                  <a:tcPr marL="0" marR="0" marT="2540"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5B9AD5"/>
                    </a:solidFill>
                  </a:tcPr>
                </a:tc>
                <a:tc>
                  <a:txBody>
                    <a:bodyPr/>
                    <a:lstStyle/>
                    <a:p>
                      <a:pPr algn="ctr">
                        <a:lnSpc>
                          <a:spcPct val="100000"/>
                        </a:lnSpc>
                        <a:spcBef>
                          <a:spcPts val="1480"/>
                        </a:spcBef>
                      </a:pPr>
                      <a:r>
                        <a:rPr sz="1800" spc="-5" dirty="0">
                          <a:latin typeface="Times New Roman"/>
                          <a:cs typeface="Times New Roman"/>
                        </a:rPr>
                        <a:t>Sunny</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marL="635" algn="ctr">
                        <a:lnSpc>
                          <a:spcPct val="100000"/>
                        </a:lnSpc>
                        <a:spcBef>
                          <a:spcPts val="1480"/>
                        </a:spcBef>
                      </a:pPr>
                      <a:r>
                        <a:rPr sz="1800" spc="-40" dirty="0">
                          <a:latin typeface="Times New Roman"/>
                          <a:cs typeface="Times New Roman"/>
                        </a:rPr>
                        <a:t>Warm</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algn="ctr">
                        <a:lnSpc>
                          <a:spcPct val="100000"/>
                        </a:lnSpc>
                        <a:spcBef>
                          <a:spcPts val="1480"/>
                        </a:spcBef>
                      </a:pPr>
                      <a:r>
                        <a:rPr sz="1800" spc="-5" dirty="0">
                          <a:latin typeface="Times New Roman"/>
                          <a:cs typeface="Times New Roman"/>
                        </a:rPr>
                        <a:t>Normal</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marL="635" algn="ctr">
                        <a:lnSpc>
                          <a:spcPct val="100000"/>
                        </a:lnSpc>
                        <a:spcBef>
                          <a:spcPts val="1480"/>
                        </a:spcBef>
                      </a:pPr>
                      <a:r>
                        <a:rPr sz="1800" dirty="0">
                          <a:latin typeface="Times New Roman"/>
                          <a:cs typeface="Times New Roman"/>
                        </a:rPr>
                        <a:t>Strong</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algn="ctr">
                        <a:lnSpc>
                          <a:spcPct val="100000"/>
                        </a:lnSpc>
                        <a:spcBef>
                          <a:spcPts val="1480"/>
                        </a:spcBef>
                      </a:pPr>
                      <a:r>
                        <a:rPr sz="1800" spc="-40" dirty="0">
                          <a:latin typeface="Times New Roman"/>
                          <a:cs typeface="Times New Roman"/>
                        </a:rPr>
                        <a:t>Warm</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algn="ctr">
                        <a:lnSpc>
                          <a:spcPct val="100000"/>
                        </a:lnSpc>
                        <a:spcBef>
                          <a:spcPts val="1480"/>
                        </a:spcBef>
                      </a:pPr>
                      <a:r>
                        <a:rPr sz="1800" spc="-5" dirty="0">
                          <a:latin typeface="Times New Roman"/>
                          <a:cs typeface="Times New Roman"/>
                        </a:rPr>
                        <a:t>Same</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marL="1270" algn="ctr">
                        <a:lnSpc>
                          <a:spcPct val="100000"/>
                        </a:lnSpc>
                        <a:spcBef>
                          <a:spcPts val="1480"/>
                        </a:spcBef>
                      </a:pPr>
                      <a:r>
                        <a:rPr sz="1800" spc="-65" dirty="0">
                          <a:latin typeface="Times New Roman"/>
                          <a:cs typeface="Times New Roman"/>
                        </a:rPr>
                        <a:t>Yes</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extLst>
                  <a:ext uri="{0D108BD9-81ED-4DB2-BD59-A6C34878D82A}">
                    <a16:rowId xmlns:a16="http://schemas.microsoft.com/office/drawing/2014/main" val="10001"/>
                  </a:ext>
                </a:extLst>
              </a:tr>
              <a:tr h="605423">
                <a:tc>
                  <a:txBody>
                    <a:bodyPr/>
                    <a:lstStyle/>
                    <a:p>
                      <a:pPr>
                        <a:lnSpc>
                          <a:spcPct val="100000"/>
                        </a:lnSpc>
                        <a:spcBef>
                          <a:spcPts val="25"/>
                        </a:spcBef>
                      </a:pPr>
                      <a:endParaRPr sz="1500">
                        <a:latin typeface="Times New Roman"/>
                        <a:cs typeface="Times New Roman"/>
                      </a:endParaRPr>
                    </a:p>
                    <a:p>
                      <a:pPr marL="635" algn="ctr">
                        <a:lnSpc>
                          <a:spcPct val="100000"/>
                        </a:lnSpc>
                      </a:pPr>
                      <a:r>
                        <a:rPr sz="1400" b="1" dirty="0">
                          <a:solidFill>
                            <a:srgbClr val="FFFFFF"/>
                          </a:solidFill>
                          <a:latin typeface="Calibri"/>
                          <a:cs typeface="Calibri"/>
                        </a:rPr>
                        <a:t>2</a:t>
                      </a:r>
                      <a:endParaRPr sz="1400">
                        <a:latin typeface="Calibri"/>
                        <a:cs typeface="Calibri"/>
                      </a:endParaRPr>
                    </a:p>
                  </a:txBody>
                  <a:tcPr marL="0" marR="0" marT="317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5B9AD5"/>
                    </a:solidFill>
                  </a:tcPr>
                </a:tc>
                <a:tc>
                  <a:txBody>
                    <a:bodyPr/>
                    <a:lstStyle/>
                    <a:p>
                      <a:pPr algn="ctr">
                        <a:lnSpc>
                          <a:spcPct val="100000"/>
                        </a:lnSpc>
                        <a:spcBef>
                          <a:spcPts val="1475"/>
                        </a:spcBef>
                      </a:pPr>
                      <a:r>
                        <a:rPr sz="1800" spc="-5" dirty="0">
                          <a:latin typeface="Times New Roman"/>
                          <a:cs typeface="Times New Roman"/>
                        </a:rPr>
                        <a:t>Sunny</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635" algn="ctr">
                        <a:lnSpc>
                          <a:spcPct val="100000"/>
                        </a:lnSpc>
                        <a:spcBef>
                          <a:spcPts val="1475"/>
                        </a:spcBef>
                      </a:pPr>
                      <a:r>
                        <a:rPr sz="1800" spc="-40" dirty="0">
                          <a:latin typeface="Times New Roman"/>
                          <a:cs typeface="Times New Roman"/>
                        </a:rPr>
                        <a:t>Warm</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algn="ctr">
                        <a:lnSpc>
                          <a:spcPct val="100000"/>
                        </a:lnSpc>
                        <a:spcBef>
                          <a:spcPts val="1475"/>
                        </a:spcBef>
                      </a:pPr>
                      <a:r>
                        <a:rPr sz="1800" dirty="0">
                          <a:latin typeface="Times New Roman"/>
                          <a:cs typeface="Times New Roman"/>
                        </a:rPr>
                        <a:t>High</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635" algn="ctr">
                        <a:lnSpc>
                          <a:spcPct val="100000"/>
                        </a:lnSpc>
                        <a:spcBef>
                          <a:spcPts val="1475"/>
                        </a:spcBef>
                      </a:pPr>
                      <a:r>
                        <a:rPr sz="1800" dirty="0">
                          <a:latin typeface="Times New Roman"/>
                          <a:cs typeface="Times New Roman"/>
                        </a:rPr>
                        <a:t>Strong</a:t>
                      </a: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algn="ctr">
                        <a:lnSpc>
                          <a:spcPct val="100000"/>
                        </a:lnSpc>
                        <a:spcBef>
                          <a:spcPts val="1475"/>
                        </a:spcBef>
                      </a:pPr>
                      <a:r>
                        <a:rPr sz="1800" spc="-40" dirty="0">
                          <a:latin typeface="Times New Roman"/>
                          <a:cs typeface="Times New Roman"/>
                        </a:rPr>
                        <a:t>Warm</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algn="ctr">
                        <a:lnSpc>
                          <a:spcPct val="100000"/>
                        </a:lnSpc>
                        <a:spcBef>
                          <a:spcPts val="1475"/>
                        </a:spcBef>
                      </a:pPr>
                      <a:r>
                        <a:rPr sz="1800" spc="-5" dirty="0">
                          <a:latin typeface="Times New Roman"/>
                          <a:cs typeface="Times New Roman"/>
                        </a:rPr>
                        <a:t>Same</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1270" algn="ctr">
                        <a:lnSpc>
                          <a:spcPct val="100000"/>
                        </a:lnSpc>
                        <a:spcBef>
                          <a:spcPts val="1475"/>
                        </a:spcBef>
                      </a:pPr>
                      <a:r>
                        <a:rPr sz="1800" spc="-65" dirty="0">
                          <a:latin typeface="Times New Roman"/>
                          <a:cs typeface="Times New Roman"/>
                        </a:rPr>
                        <a:t>Yes</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extLst>
                  <a:ext uri="{0D108BD9-81ED-4DB2-BD59-A6C34878D82A}">
                    <a16:rowId xmlns:a16="http://schemas.microsoft.com/office/drawing/2014/main" val="10002"/>
                  </a:ext>
                </a:extLst>
              </a:tr>
              <a:tr h="605412">
                <a:tc>
                  <a:txBody>
                    <a:bodyPr/>
                    <a:lstStyle/>
                    <a:p>
                      <a:pPr>
                        <a:lnSpc>
                          <a:spcPct val="100000"/>
                        </a:lnSpc>
                        <a:spcBef>
                          <a:spcPts val="25"/>
                        </a:spcBef>
                      </a:pPr>
                      <a:endParaRPr sz="1500">
                        <a:latin typeface="Times New Roman"/>
                        <a:cs typeface="Times New Roman"/>
                      </a:endParaRPr>
                    </a:p>
                    <a:p>
                      <a:pPr marL="635" algn="ctr">
                        <a:lnSpc>
                          <a:spcPct val="100000"/>
                        </a:lnSpc>
                      </a:pPr>
                      <a:r>
                        <a:rPr sz="1400" b="1" dirty="0">
                          <a:solidFill>
                            <a:srgbClr val="FFFFFF"/>
                          </a:solidFill>
                          <a:latin typeface="Calibri"/>
                          <a:cs typeface="Calibri"/>
                        </a:rPr>
                        <a:t>3</a:t>
                      </a:r>
                      <a:endParaRPr sz="1400">
                        <a:latin typeface="Calibri"/>
                        <a:cs typeface="Calibri"/>
                      </a:endParaRPr>
                    </a:p>
                  </a:txBody>
                  <a:tcPr marL="0" marR="0" marT="317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5B9AD5"/>
                    </a:solidFill>
                  </a:tcPr>
                </a:tc>
                <a:tc>
                  <a:txBody>
                    <a:bodyPr/>
                    <a:lstStyle/>
                    <a:p>
                      <a:pPr algn="ctr">
                        <a:lnSpc>
                          <a:spcPct val="100000"/>
                        </a:lnSpc>
                        <a:spcBef>
                          <a:spcPts val="1475"/>
                        </a:spcBef>
                      </a:pPr>
                      <a:r>
                        <a:rPr sz="1800" dirty="0">
                          <a:latin typeface="Times New Roman"/>
                          <a:cs typeface="Times New Roman"/>
                        </a:rPr>
                        <a:t>Rainy</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algn="ctr">
                        <a:lnSpc>
                          <a:spcPct val="100000"/>
                        </a:lnSpc>
                        <a:spcBef>
                          <a:spcPts val="1475"/>
                        </a:spcBef>
                      </a:pPr>
                      <a:r>
                        <a:rPr sz="1800" dirty="0">
                          <a:latin typeface="Times New Roman"/>
                          <a:cs typeface="Times New Roman"/>
                        </a:rPr>
                        <a:t>Cold</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algn="ctr">
                        <a:lnSpc>
                          <a:spcPct val="100000"/>
                        </a:lnSpc>
                        <a:spcBef>
                          <a:spcPts val="1475"/>
                        </a:spcBef>
                      </a:pPr>
                      <a:r>
                        <a:rPr sz="1800" dirty="0">
                          <a:latin typeface="Times New Roman"/>
                          <a:cs typeface="Times New Roman"/>
                        </a:rPr>
                        <a:t>High</a:t>
                      </a: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marL="635" algn="ctr">
                        <a:lnSpc>
                          <a:spcPct val="100000"/>
                        </a:lnSpc>
                        <a:spcBef>
                          <a:spcPts val="1475"/>
                        </a:spcBef>
                      </a:pPr>
                      <a:r>
                        <a:rPr sz="1800" dirty="0">
                          <a:latin typeface="Times New Roman"/>
                          <a:cs typeface="Times New Roman"/>
                        </a:rPr>
                        <a:t>Strong</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algn="ctr">
                        <a:lnSpc>
                          <a:spcPct val="100000"/>
                        </a:lnSpc>
                        <a:spcBef>
                          <a:spcPts val="1475"/>
                        </a:spcBef>
                      </a:pPr>
                      <a:r>
                        <a:rPr sz="1800" spc="-40" dirty="0">
                          <a:latin typeface="Times New Roman"/>
                          <a:cs typeface="Times New Roman"/>
                        </a:rPr>
                        <a:t>Warm</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algn="ctr">
                        <a:lnSpc>
                          <a:spcPct val="100000"/>
                        </a:lnSpc>
                        <a:spcBef>
                          <a:spcPts val="1475"/>
                        </a:spcBef>
                      </a:pPr>
                      <a:r>
                        <a:rPr sz="1800" dirty="0">
                          <a:latin typeface="Times New Roman"/>
                          <a:cs typeface="Times New Roman"/>
                        </a:rPr>
                        <a:t>Change</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algn="ctr">
                        <a:lnSpc>
                          <a:spcPct val="100000"/>
                        </a:lnSpc>
                        <a:spcBef>
                          <a:spcPts val="1475"/>
                        </a:spcBef>
                      </a:pPr>
                      <a:r>
                        <a:rPr sz="1800" spc="-10" dirty="0">
                          <a:latin typeface="Times New Roman"/>
                          <a:cs typeface="Times New Roman"/>
                        </a:rPr>
                        <a:t>No</a:t>
                      </a:r>
                      <a:endParaRPr sz="1800">
                        <a:latin typeface="Times New Roman"/>
                        <a:cs typeface="Times New Roman"/>
                      </a:endParaRPr>
                    </a:p>
                  </a:txBody>
                  <a:tcPr marL="0" marR="0" marT="1873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extLst>
                  <a:ext uri="{0D108BD9-81ED-4DB2-BD59-A6C34878D82A}">
                    <a16:rowId xmlns:a16="http://schemas.microsoft.com/office/drawing/2014/main" val="10003"/>
                  </a:ext>
                </a:extLst>
              </a:tr>
              <a:tr h="605434">
                <a:tc>
                  <a:txBody>
                    <a:bodyPr/>
                    <a:lstStyle/>
                    <a:p>
                      <a:pPr>
                        <a:lnSpc>
                          <a:spcPct val="100000"/>
                        </a:lnSpc>
                        <a:spcBef>
                          <a:spcPts val="25"/>
                        </a:spcBef>
                      </a:pPr>
                      <a:endParaRPr sz="1500">
                        <a:latin typeface="Times New Roman"/>
                        <a:cs typeface="Times New Roman"/>
                      </a:endParaRPr>
                    </a:p>
                    <a:p>
                      <a:pPr marL="635" algn="ctr">
                        <a:lnSpc>
                          <a:spcPct val="100000"/>
                        </a:lnSpc>
                        <a:spcBef>
                          <a:spcPts val="5"/>
                        </a:spcBef>
                      </a:pPr>
                      <a:r>
                        <a:rPr sz="1400" b="1" dirty="0">
                          <a:solidFill>
                            <a:srgbClr val="FFFFFF"/>
                          </a:solidFill>
                          <a:latin typeface="Calibri"/>
                          <a:cs typeface="Calibri"/>
                        </a:rPr>
                        <a:t>4</a:t>
                      </a:r>
                      <a:endParaRPr sz="1400">
                        <a:latin typeface="Calibri"/>
                        <a:cs typeface="Calibri"/>
                      </a:endParaRPr>
                    </a:p>
                  </a:txBody>
                  <a:tcPr marL="0" marR="0" marT="317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5B9AD5"/>
                    </a:solidFill>
                  </a:tcPr>
                </a:tc>
                <a:tc>
                  <a:txBody>
                    <a:bodyPr/>
                    <a:lstStyle/>
                    <a:p>
                      <a:pPr algn="ctr">
                        <a:lnSpc>
                          <a:spcPct val="100000"/>
                        </a:lnSpc>
                        <a:spcBef>
                          <a:spcPts val="1480"/>
                        </a:spcBef>
                      </a:pPr>
                      <a:r>
                        <a:rPr sz="1800" spc="-5" dirty="0">
                          <a:latin typeface="Times New Roman"/>
                          <a:cs typeface="Times New Roman"/>
                        </a:rPr>
                        <a:t>Sunny</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635" algn="ctr">
                        <a:lnSpc>
                          <a:spcPct val="100000"/>
                        </a:lnSpc>
                        <a:spcBef>
                          <a:spcPts val="1480"/>
                        </a:spcBef>
                      </a:pPr>
                      <a:r>
                        <a:rPr sz="1800" spc="-40" dirty="0">
                          <a:latin typeface="Times New Roman"/>
                          <a:cs typeface="Times New Roman"/>
                        </a:rPr>
                        <a:t>Warm</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algn="ctr">
                        <a:lnSpc>
                          <a:spcPct val="100000"/>
                        </a:lnSpc>
                        <a:spcBef>
                          <a:spcPts val="1480"/>
                        </a:spcBef>
                      </a:pPr>
                      <a:r>
                        <a:rPr sz="1800" dirty="0">
                          <a:latin typeface="Times New Roman"/>
                          <a:cs typeface="Times New Roman"/>
                        </a:rPr>
                        <a:t>High</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635" algn="ctr">
                        <a:lnSpc>
                          <a:spcPct val="100000"/>
                        </a:lnSpc>
                        <a:spcBef>
                          <a:spcPts val="1480"/>
                        </a:spcBef>
                      </a:pPr>
                      <a:r>
                        <a:rPr sz="1800" dirty="0">
                          <a:latin typeface="Times New Roman"/>
                          <a:cs typeface="Times New Roman"/>
                        </a:rPr>
                        <a:t>Strong</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algn="ctr">
                        <a:lnSpc>
                          <a:spcPct val="100000"/>
                        </a:lnSpc>
                        <a:spcBef>
                          <a:spcPts val="1480"/>
                        </a:spcBef>
                      </a:pPr>
                      <a:r>
                        <a:rPr sz="1800" spc="-5" dirty="0">
                          <a:latin typeface="Times New Roman"/>
                          <a:cs typeface="Times New Roman"/>
                        </a:rPr>
                        <a:t>Cool</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algn="ctr">
                        <a:lnSpc>
                          <a:spcPct val="100000"/>
                        </a:lnSpc>
                        <a:spcBef>
                          <a:spcPts val="1480"/>
                        </a:spcBef>
                      </a:pPr>
                      <a:r>
                        <a:rPr sz="1800" dirty="0">
                          <a:latin typeface="Times New Roman"/>
                          <a:cs typeface="Times New Roman"/>
                        </a:rPr>
                        <a:t>Change</a:t>
                      </a:r>
                      <a:endParaRPr sz="1800">
                        <a:latin typeface="Times New Roman"/>
                        <a:cs typeface="Times New Roman"/>
                      </a:endParaRPr>
                    </a:p>
                  </a:txBody>
                  <a:tcPr marL="0" marR="0" marT="1879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1270" algn="ctr">
                        <a:lnSpc>
                          <a:spcPct val="100000"/>
                        </a:lnSpc>
                        <a:spcBef>
                          <a:spcPts val="1480"/>
                        </a:spcBef>
                      </a:pPr>
                      <a:r>
                        <a:rPr sz="1800" spc="-65" dirty="0">
                          <a:latin typeface="Times New Roman"/>
                          <a:cs typeface="Times New Roman"/>
                        </a:rPr>
                        <a:t>Yes</a:t>
                      </a:r>
                      <a:endParaRPr sz="1800" dirty="0">
                        <a:latin typeface="Times New Roman"/>
                        <a:cs typeface="Times New Roman"/>
                      </a:endParaRPr>
                    </a:p>
                  </a:txBody>
                  <a:tcPr marL="0" marR="0" marT="18796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extLst>
                  <a:ext uri="{0D108BD9-81ED-4DB2-BD59-A6C34878D82A}">
                    <a16:rowId xmlns:a16="http://schemas.microsoft.com/office/drawing/2014/main" val="10004"/>
                  </a:ext>
                </a:extLst>
              </a:tr>
            </a:tbl>
          </a:graphicData>
        </a:graphic>
      </p:graphicFrame>
      <p:sp>
        <p:nvSpPr>
          <p:cNvPr id="5" name="object 5"/>
          <p:cNvSpPr txBox="1"/>
          <p:nvPr/>
        </p:nvSpPr>
        <p:spPr>
          <a:xfrm>
            <a:off x="1364497" y="5857699"/>
            <a:ext cx="9923145" cy="566822"/>
          </a:xfrm>
          <a:prstGeom prst="rect">
            <a:avLst/>
          </a:prstGeom>
        </p:spPr>
        <p:txBody>
          <a:bodyPr vert="horz" wrap="square" lIns="0" tIns="12700" rIns="0" bIns="0" rtlCol="0">
            <a:spAutoFit/>
          </a:bodyPr>
          <a:lstStyle/>
          <a:p>
            <a:pPr marL="12700">
              <a:lnSpc>
                <a:spcPct val="100000"/>
              </a:lnSpc>
              <a:spcBef>
                <a:spcPts val="100"/>
              </a:spcBef>
              <a:tabLst>
                <a:tab pos="9754235" algn="l"/>
              </a:tabLst>
            </a:pPr>
            <a:r>
              <a:rPr sz="3600" spc="-262" baseline="2314" dirty="0">
                <a:latin typeface="Times New Roman"/>
                <a:cs typeface="Times New Roman"/>
              </a:rPr>
              <a:t>T</a:t>
            </a:r>
            <a:r>
              <a:rPr sz="3600" baseline="2314" dirty="0">
                <a:latin typeface="Times New Roman"/>
                <a:cs typeface="Times New Roman"/>
              </a:rPr>
              <a:t>abl</a:t>
            </a:r>
            <a:r>
              <a:rPr sz="3600" spc="7" baseline="2314" dirty="0">
                <a:latin typeface="Times New Roman"/>
                <a:cs typeface="Times New Roman"/>
              </a:rPr>
              <a:t>e</a:t>
            </a:r>
            <a:r>
              <a:rPr sz="3600" baseline="2314" dirty="0">
                <a:latin typeface="Times New Roman"/>
                <a:cs typeface="Times New Roman"/>
              </a:rPr>
              <a:t>-</a:t>
            </a:r>
            <a:r>
              <a:rPr sz="3600" spc="-30" baseline="2314" dirty="0">
                <a:latin typeface="Times New Roman"/>
                <a:cs typeface="Times New Roman"/>
              </a:rPr>
              <a:t> </a:t>
            </a:r>
            <a:r>
              <a:rPr sz="3600" baseline="2314" dirty="0">
                <a:latin typeface="Times New Roman"/>
                <a:cs typeface="Times New Roman"/>
              </a:rPr>
              <a:t>Descr</a:t>
            </a:r>
            <a:r>
              <a:rPr sz="3600" spc="7" baseline="2314" dirty="0">
                <a:latin typeface="Times New Roman"/>
                <a:cs typeface="Times New Roman"/>
              </a:rPr>
              <a:t>i</a:t>
            </a:r>
            <a:r>
              <a:rPr sz="3600" baseline="2314" dirty="0">
                <a:latin typeface="Times New Roman"/>
                <a:cs typeface="Times New Roman"/>
              </a:rPr>
              <a:t>bes</a:t>
            </a:r>
            <a:r>
              <a:rPr sz="3600" spc="-22" baseline="2314" dirty="0">
                <a:latin typeface="Times New Roman"/>
                <a:cs typeface="Times New Roman"/>
              </a:rPr>
              <a:t> </a:t>
            </a:r>
            <a:r>
              <a:rPr sz="3600" baseline="2314" dirty="0">
                <a:latin typeface="Times New Roman"/>
                <a:cs typeface="Times New Roman"/>
              </a:rPr>
              <a:t>a set</a:t>
            </a:r>
            <a:r>
              <a:rPr sz="3600" spc="-7" baseline="2314" dirty="0">
                <a:latin typeface="Times New Roman"/>
                <a:cs typeface="Times New Roman"/>
              </a:rPr>
              <a:t> </a:t>
            </a:r>
            <a:r>
              <a:rPr sz="3600" baseline="2314" dirty="0">
                <a:latin typeface="Times New Roman"/>
                <a:cs typeface="Times New Roman"/>
              </a:rPr>
              <a:t>o</a:t>
            </a:r>
            <a:r>
              <a:rPr sz="3600" spc="-157" baseline="2314" dirty="0">
                <a:latin typeface="Times New Roman"/>
                <a:cs typeface="Times New Roman"/>
              </a:rPr>
              <a:t>f</a:t>
            </a:r>
            <a:r>
              <a:rPr lang="en-GB" sz="3600" spc="-157" baseline="2314" dirty="0">
                <a:latin typeface="Times New Roman"/>
                <a:cs typeface="Times New Roman"/>
              </a:rPr>
              <a:t>  sample days, each represented by a set of attributes</a:t>
            </a:r>
            <a:endParaRPr sz="1200" dirty="0">
              <a:latin typeface="Calibri"/>
              <a:cs typeface="Calibri"/>
            </a:endParaRPr>
          </a:p>
        </p:txBody>
      </p:sp>
      <p:sp>
        <p:nvSpPr>
          <p:cNvPr id="6" name="Slide Number Placeholder 5">
            <a:extLst>
              <a:ext uri="{FF2B5EF4-FFF2-40B4-BE49-F238E27FC236}">
                <a16:creationId xmlns:a16="http://schemas.microsoft.com/office/drawing/2014/main" id="{AE6B9706-C0C9-414B-8CE5-6CC6EDC1078D}"/>
              </a:ext>
            </a:extLst>
          </p:cNvPr>
          <p:cNvSpPr>
            <a:spLocks noGrp="1"/>
          </p:cNvSpPr>
          <p:nvPr>
            <p:ph type="sldNum" sz="quarter" idx="7"/>
          </p:nvPr>
        </p:nvSpPr>
        <p:spPr/>
        <p:txBody>
          <a:bodyPr/>
          <a:lstStyle/>
          <a:p>
            <a:pPr marL="25400">
              <a:lnSpc>
                <a:spcPts val="1240"/>
              </a:lnSpc>
            </a:pPr>
            <a:fld id="{81D60167-4931-47E6-BA6A-407CBD079E47}" type="slidenum">
              <a:rPr lang="en-US" smtClean="0"/>
              <a:t>47</a:t>
            </a:fld>
            <a:endParaRPr lang="en-US" dirty="0"/>
          </a:p>
        </p:txBody>
      </p:sp>
      <p:sp>
        <p:nvSpPr>
          <p:cNvPr id="7" name="Rectangle 6">
            <a:extLst>
              <a:ext uri="{FF2B5EF4-FFF2-40B4-BE49-F238E27FC236}">
                <a16:creationId xmlns:a16="http://schemas.microsoft.com/office/drawing/2014/main" id="{3AFF5203-C987-46A5-A6C4-60888042AF6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0D38BCE-FEAB-4395-B0D2-414E79339CB9}"/>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48</a:t>
            </a:fld>
            <a:endParaRPr dirty="0"/>
          </a:p>
        </p:txBody>
      </p:sp>
      <p:sp>
        <p:nvSpPr>
          <p:cNvPr id="2" name="object 2"/>
          <p:cNvSpPr txBox="1">
            <a:spLocks noGrp="1"/>
          </p:cNvSpPr>
          <p:nvPr>
            <p:ph type="ctrTitle"/>
          </p:nvPr>
        </p:nvSpPr>
        <p:spPr>
          <a:prstGeom prst="rect">
            <a:avLst/>
          </a:prstGeom>
        </p:spPr>
        <p:txBody>
          <a:bodyPr vert="horz" wrap="square" lIns="0" tIns="12700" rIns="0" bIns="0" rtlCol="0">
            <a:spAutoFit/>
          </a:bodyPr>
          <a:lstStyle/>
          <a:p>
            <a:pPr marL="39370" marR="5080">
              <a:lnSpc>
                <a:spcPct val="100000"/>
              </a:lnSpc>
              <a:spcBef>
                <a:spcPts val="100"/>
              </a:spcBef>
              <a:tabLst>
                <a:tab pos="658495" algn="l"/>
                <a:tab pos="1814830" algn="l"/>
                <a:tab pos="3380740" algn="l"/>
                <a:tab pos="4605655" algn="l"/>
                <a:tab pos="5732145" algn="l"/>
                <a:tab pos="6130290" algn="l"/>
                <a:tab pos="6663690" algn="l"/>
                <a:tab pos="6943725" algn="l"/>
                <a:tab pos="7916545" algn="l"/>
                <a:tab pos="8856980" algn="l"/>
                <a:tab pos="9356725" algn="l"/>
              </a:tabLst>
            </a:pPr>
            <a:r>
              <a:rPr dirty="0"/>
              <a:t>The	</a:t>
            </a:r>
            <a:r>
              <a:rPr spc="-10" dirty="0"/>
              <a:t>a</a:t>
            </a:r>
            <a:r>
              <a:rPr dirty="0"/>
              <a:t>tt</a:t>
            </a:r>
            <a:r>
              <a:rPr spc="-10" dirty="0"/>
              <a:t>r</a:t>
            </a:r>
            <a:r>
              <a:rPr dirty="0"/>
              <a:t>ib</a:t>
            </a:r>
            <a:r>
              <a:rPr spc="-10" dirty="0"/>
              <a:t>u</a:t>
            </a:r>
            <a:r>
              <a:rPr dirty="0"/>
              <a:t>te	</a:t>
            </a:r>
            <a:r>
              <a:rPr b="1" i="1" spc="-5" dirty="0">
                <a:latin typeface="Times New Roman"/>
                <a:cs typeface="Times New Roman"/>
              </a:rPr>
              <a:t>E</a:t>
            </a:r>
            <a:r>
              <a:rPr b="1" i="1" spc="-15" dirty="0">
                <a:latin typeface="Times New Roman"/>
                <a:cs typeface="Times New Roman"/>
              </a:rPr>
              <a:t>n</a:t>
            </a:r>
            <a:r>
              <a:rPr b="1" i="1" dirty="0">
                <a:latin typeface="Times New Roman"/>
                <a:cs typeface="Times New Roman"/>
              </a:rPr>
              <a:t>joySport	</a:t>
            </a:r>
            <a:r>
              <a:rPr dirty="0"/>
              <a:t>in</a:t>
            </a:r>
            <a:r>
              <a:rPr spc="-10" dirty="0"/>
              <a:t>d</a:t>
            </a:r>
            <a:r>
              <a:rPr dirty="0"/>
              <a:t>ica</a:t>
            </a:r>
            <a:r>
              <a:rPr spc="-10" dirty="0"/>
              <a:t>t</a:t>
            </a:r>
            <a:r>
              <a:rPr dirty="0"/>
              <a:t>es	whether	or	not	a	P</a:t>
            </a:r>
            <a:r>
              <a:rPr spc="-15" dirty="0"/>
              <a:t>e</a:t>
            </a:r>
            <a:r>
              <a:rPr dirty="0"/>
              <a:t>rson	e</a:t>
            </a:r>
            <a:r>
              <a:rPr spc="-10" dirty="0"/>
              <a:t>n</a:t>
            </a:r>
            <a:r>
              <a:rPr dirty="0"/>
              <a:t>joys	</a:t>
            </a:r>
            <a:r>
              <a:rPr spc="-15" dirty="0"/>
              <a:t>h</a:t>
            </a:r>
            <a:r>
              <a:rPr dirty="0"/>
              <a:t>is	favo</a:t>
            </a:r>
            <a:r>
              <a:rPr spc="-15" dirty="0"/>
              <a:t>r</a:t>
            </a:r>
            <a:r>
              <a:rPr dirty="0"/>
              <a:t>ite  water sport on this</a:t>
            </a:r>
            <a:r>
              <a:rPr spc="-35" dirty="0"/>
              <a:t> </a:t>
            </a:r>
            <a:r>
              <a:rPr spc="-40" dirty="0"/>
              <a:t>day.</a:t>
            </a:r>
          </a:p>
        </p:txBody>
      </p:sp>
      <p:sp>
        <p:nvSpPr>
          <p:cNvPr id="3" name="object 3"/>
          <p:cNvSpPr txBox="1"/>
          <p:nvPr/>
        </p:nvSpPr>
        <p:spPr>
          <a:xfrm>
            <a:off x="1167793" y="2362319"/>
            <a:ext cx="9883140" cy="1671955"/>
          </a:xfrm>
          <a:prstGeom prst="rect">
            <a:avLst/>
          </a:prstGeom>
        </p:spPr>
        <p:txBody>
          <a:bodyPr vert="horz" wrap="square" lIns="0" tIns="12700" rIns="0" bIns="0" rtlCol="0">
            <a:spAutoFit/>
          </a:bodyPr>
          <a:lstStyle/>
          <a:p>
            <a:pPr marL="12700" marR="5080" algn="ctr">
              <a:lnSpc>
                <a:spcPct val="100000"/>
              </a:lnSpc>
              <a:spcBef>
                <a:spcPts val="100"/>
              </a:spcBef>
            </a:pPr>
            <a:r>
              <a:rPr sz="3600" dirty="0">
                <a:latin typeface="Times New Roman"/>
                <a:cs typeface="Times New Roman"/>
              </a:rPr>
              <a:t>The task is to </a:t>
            </a:r>
            <a:r>
              <a:rPr sz="3600" spc="-5" dirty="0">
                <a:latin typeface="Times New Roman"/>
                <a:cs typeface="Times New Roman"/>
              </a:rPr>
              <a:t>learn </a:t>
            </a:r>
            <a:r>
              <a:rPr sz="3600" dirty="0">
                <a:latin typeface="Times New Roman"/>
                <a:cs typeface="Times New Roman"/>
              </a:rPr>
              <a:t>to predict the value of</a:t>
            </a:r>
            <a:r>
              <a:rPr sz="3600" spc="-50" dirty="0">
                <a:latin typeface="Times New Roman"/>
                <a:cs typeface="Times New Roman"/>
              </a:rPr>
              <a:t> </a:t>
            </a:r>
            <a:r>
              <a:rPr sz="3600" b="1" i="1" dirty="0">
                <a:latin typeface="Times New Roman"/>
                <a:cs typeface="Times New Roman"/>
              </a:rPr>
              <a:t>EnjoySport  </a:t>
            </a:r>
            <a:r>
              <a:rPr sz="3600" dirty="0">
                <a:latin typeface="Times New Roman"/>
                <a:cs typeface="Times New Roman"/>
              </a:rPr>
              <a:t>for an </a:t>
            </a:r>
            <a:r>
              <a:rPr sz="3600" spc="-5" dirty="0">
                <a:latin typeface="Times New Roman"/>
                <a:cs typeface="Times New Roman"/>
              </a:rPr>
              <a:t>arbitrary </a:t>
            </a:r>
            <a:r>
              <a:rPr sz="3600" spc="-60" dirty="0">
                <a:latin typeface="Times New Roman"/>
                <a:cs typeface="Times New Roman"/>
              </a:rPr>
              <a:t>day, </a:t>
            </a:r>
            <a:r>
              <a:rPr sz="3600" dirty="0">
                <a:latin typeface="Times New Roman"/>
                <a:cs typeface="Times New Roman"/>
              </a:rPr>
              <a:t>based on the </a:t>
            </a:r>
            <a:r>
              <a:rPr sz="3600" spc="-5" dirty="0">
                <a:latin typeface="Times New Roman"/>
                <a:cs typeface="Times New Roman"/>
              </a:rPr>
              <a:t>values </a:t>
            </a:r>
            <a:r>
              <a:rPr sz="3600" dirty="0">
                <a:latin typeface="Times New Roman"/>
                <a:cs typeface="Times New Roman"/>
              </a:rPr>
              <a:t>of its other  </a:t>
            </a:r>
            <a:r>
              <a:rPr sz="3600" spc="-5" dirty="0">
                <a:latin typeface="Times New Roman"/>
                <a:cs typeface="Times New Roman"/>
              </a:rPr>
              <a:t>attributes</a:t>
            </a:r>
            <a:r>
              <a:rPr sz="3600" spc="20" dirty="0">
                <a:latin typeface="Times New Roman"/>
                <a:cs typeface="Times New Roman"/>
              </a:rPr>
              <a:t> </a:t>
            </a:r>
            <a:r>
              <a:rPr sz="3600" dirty="0">
                <a:latin typeface="Times New Roman"/>
                <a:cs typeface="Times New Roman"/>
              </a:rPr>
              <a:t>?</a:t>
            </a:r>
            <a:endParaRPr sz="3600">
              <a:latin typeface="Times New Roman"/>
              <a:cs typeface="Times New Roman"/>
            </a:endParaRPr>
          </a:p>
        </p:txBody>
      </p:sp>
      <p:sp>
        <p:nvSpPr>
          <p:cNvPr id="6" name="Rectangle 5">
            <a:extLst>
              <a:ext uri="{FF2B5EF4-FFF2-40B4-BE49-F238E27FC236}">
                <a16:creationId xmlns:a16="http://schemas.microsoft.com/office/drawing/2014/main" id="{C09A7BEA-C98C-4118-AB64-8AD46BEA2C90}"/>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49</a:t>
            </a:fld>
            <a:endParaRPr dirty="0"/>
          </a:p>
        </p:txBody>
      </p:sp>
      <p:sp>
        <p:nvSpPr>
          <p:cNvPr id="2" name="object 2"/>
          <p:cNvSpPr txBox="1"/>
          <p:nvPr/>
        </p:nvSpPr>
        <p:spPr>
          <a:xfrm>
            <a:off x="965095" y="537458"/>
            <a:ext cx="10289540" cy="4482446"/>
          </a:xfrm>
          <a:prstGeom prst="rect">
            <a:avLst/>
          </a:prstGeom>
        </p:spPr>
        <p:txBody>
          <a:bodyPr vert="horz" wrap="square" lIns="0" tIns="12700" rIns="0" bIns="0" rtlCol="0">
            <a:spAutoFit/>
          </a:bodyPr>
          <a:lstStyle/>
          <a:p>
            <a:pPr marL="12700">
              <a:lnSpc>
                <a:spcPct val="100000"/>
              </a:lnSpc>
              <a:spcBef>
                <a:spcPts val="100"/>
              </a:spcBef>
            </a:pPr>
            <a:r>
              <a:rPr sz="2400" u="heavy" spc="-10" dirty="0">
                <a:uFill>
                  <a:solidFill>
                    <a:srgbClr val="000000"/>
                  </a:solidFill>
                </a:uFill>
                <a:latin typeface="Times New Roman"/>
                <a:cs typeface="Times New Roman"/>
              </a:rPr>
              <a:t>What </a:t>
            </a:r>
            <a:r>
              <a:rPr sz="2400" u="heavy" dirty="0">
                <a:uFill>
                  <a:solidFill>
                    <a:srgbClr val="000000"/>
                  </a:solidFill>
                </a:uFill>
                <a:latin typeface="Times New Roman"/>
                <a:cs typeface="Times New Roman"/>
              </a:rPr>
              <a:t>hypothesis representation is provided to the</a:t>
            </a:r>
            <a:r>
              <a:rPr sz="2400" u="heavy" spc="-85" dirty="0">
                <a:uFill>
                  <a:solidFill>
                    <a:srgbClr val="000000"/>
                  </a:solidFill>
                </a:uFill>
                <a:latin typeface="Times New Roman"/>
                <a:cs typeface="Times New Roman"/>
              </a:rPr>
              <a:t> </a:t>
            </a:r>
            <a:r>
              <a:rPr sz="2400" u="heavy" dirty="0">
                <a:uFill>
                  <a:solidFill>
                    <a:srgbClr val="000000"/>
                  </a:solidFill>
                </a:uFill>
                <a:latin typeface="Times New Roman"/>
                <a:cs typeface="Times New Roman"/>
              </a:rPr>
              <a:t>learner?</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12700" marR="5080">
              <a:lnSpc>
                <a:spcPct val="100000"/>
              </a:lnSpc>
              <a:tabLst>
                <a:tab pos="781685" algn="l"/>
                <a:tab pos="1972310" algn="l"/>
                <a:tab pos="2268220" algn="l"/>
                <a:tab pos="3239135" algn="l"/>
                <a:tab pos="5121275" algn="l"/>
                <a:tab pos="5519420" algn="l"/>
                <a:tab pos="6423025" algn="l"/>
                <a:tab pos="7140575" algn="l"/>
                <a:tab pos="8602345" algn="l"/>
                <a:tab pos="9726930" algn="l"/>
                <a:tab pos="10140315" algn="l"/>
              </a:tabLst>
            </a:pPr>
            <a:r>
              <a:rPr sz="2400" dirty="0">
                <a:latin typeface="Times New Roman"/>
                <a:cs typeface="Times New Roman"/>
              </a:rPr>
              <a:t>Le</a:t>
            </a:r>
            <a:r>
              <a:rPr sz="2400" spc="-10" dirty="0">
                <a:latin typeface="Times New Roman"/>
                <a:cs typeface="Times New Roman"/>
              </a:rPr>
              <a:t>t</a:t>
            </a:r>
            <a:r>
              <a:rPr sz="2400" spc="-130" dirty="0">
                <a:latin typeface="Times New Roman"/>
                <a:cs typeface="Times New Roman"/>
              </a:rPr>
              <a:t>’</a:t>
            </a:r>
            <a:r>
              <a:rPr sz="2400" dirty="0">
                <a:latin typeface="Times New Roman"/>
                <a:cs typeface="Times New Roman"/>
              </a:rPr>
              <a:t>s	con</a:t>
            </a:r>
            <a:r>
              <a:rPr sz="2400" spc="-10" dirty="0">
                <a:latin typeface="Times New Roman"/>
                <a:cs typeface="Times New Roman"/>
              </a:rPr>
              <a:t>s</a:t>
            </a:r>
            <a:r>
              <a:rPr sz="2400" dirty="0">
                <a:latin typeface="Times New Roman"/>
                <a:cs typeface="Times New Roman"/>
              </a:rPr>
              <a:t>i</a:t>
            </a:r>
            <a:r>
              <a:rPr sz="2400" spc="-10" dirty="0">
                <a:latin typeface="Times New Roman"/>
                <a:cs typeface="Times New Roman"/>
              </a:rPr>
              <a:t>d</a:t>
            </a:r>
            <a:r>
              <a:rPr sz="2400" dirty="0">
                <a:latin typeface="Times New Roman"/>
                <a:cs typeface="Times New Roman"/>
              </a:rPr>
              <a:t>er	a	</a:t>
            </a:r>
            <a:r>
              <a:rPr sz="2400" spc="-15" dirty="0">
                <a:latin typeface="Times New Roman"/>
                <a:cs typeface="Times New Roman"/>
              </a:rPr>
              <a:t>s</a:t>
            </a:r>
            <a:r>
              <a:rPr sz="2400" dirty="0">
                <a:latin typeface="Times New Roman"/>
                <a:cs typeface="Times New Roman"/>
              </a:rPr>
              <a:t>i</a:t>
            </a:r>
            <a:r>
              <a:rPr sz="2400" spc="-15" dirty="0">
                <a:latin typeface="Times New Roman"/>
                <a:cs typeface="Times New Roman"/>
              </a:rPr>
              <a:t>m</a:t>
            </a:r>
            <a:r>
              <a:rPr sz="2400" dirty="0">
                <a:latin typeface="Times New Roman"/>
                <a:cs typeface="Times New Roman"/>
              </a:rPr>
              <a:t>ple	represen</a:t>
            </a:r>
            <a:r>
              <a:rPr sz="2400" spc="-15" dirty="0">
                <a:latin typeface="Times New Roman"/>
                <a:cs typeface="Times New Roman"/>
              </a:rPr>
              <a:t>t</a:t>
            </a:r>
            <a:r>
              <a:rPr sz="2400" spc="-10" dirty="0">
                <a:latin typeface="Times New Roman"/>
                <a:cs typeface="Times New Roman"/>
              </a:rPr>
              <a:t>a</a:t>
            </a:r>
            <a:r>
              <a:rPr sz="2400" dirty="0">
                <a:latin typeface="Times New Roman"/>
                <a:cs typeface="Times New Roman"/>
              </a:rPr>
              <a:t>tion	in	wh</a:t>
            </a:r>
            <a:r>
              <a:rPr sz="2400" spc="-15" dirty="0">
                <a:latin typeface="Times New Roman"/>
                <a:cs typeface="Times New Roman"/>
              </a:rPr>
              <a:t>i</a:t>
            </a:r>
            <a:r>
              <a:rPr sz="2400" dirty="0">
                <a:latin typeface="Times New Roman"/>
                <a:cs typeface="Times New Roman"/>
              </a:rPr>
              <a:t>ch	</a:t>
            </a:r>
            <a:r>
              <a:rPr sz="2400" spc="-10" dirty="0">
                <a:latin typeface="Times New Roman"/>
                <a:cs typeface="Times New Roman"/>
              </a:rPr>
              <a:t>e</a:t>
            </a:r>
            <a:r>
              <a:rPr sz="2400" dirty="0">
                <a:latin typeface="Times New Roman"/>
                <a:cs typeface="Times New Roman"/>
              </a:rPr>
              <a:t>ach	h</a:t>
            </a:r>
            <a:r>
              <a:rPr sz="2400" spc="-15" dirty="0">
                <a:latin typeface="Times New Roman"/>
                <a:cs typeface="Times New Roman"/>
              </a:rPr>
              <a:t>y</a:t>
            </a:r>
            <a:r>
              <a:rPr sz="2400" dirty="0">
                <a:latin typeface="Times New Roman"/>
                <a:cs typeface="Times New Roman"/>
              </a:rPr>
              <a:t>pothesis	c</a:t>
            </a:r>
            <a:r>
              <a:rPr sz="2400" spc="-10" dirty="0">
                <a:latin typeface="Times New Roman"/>
                <a:cs typeface="Times New Roman"/>
              </a:rPr>
              <a:t>o</a:t>
            </a:r>
            <a:r>
              <a:rPr sz="2400" spc="-5" dirty="0">
                <a:latin typeface="Times New Roman"/>
                <a:cs typeface="Times New Roman"/>
              </a:rPr>
              <a:t>nsi</a:t>
            </a:r>
            <a:r>
              <a:rPr sz="2400" dirty="0">
                <a:latin typeface="Times New Roman"/>
                <a:cs typeface="Times New Roman"/>
              </a:rPr>
              <a:t>sts	of	a  conjunction of constraints on the instance</a:t>
            </a:r>
            <a:r>
              <a:rPr sz="2400" spc="-110" dirty="0">
                <a:latin typeface="Times New Roman"/>
                <a:cs typeface="Times New Roman"/>
              </a:rPr>
              <a:t> </a:t>
            </a:r>
            <a:r>
              <a:rPr sz="2400" dirty="0">
                <a:latin typeface="Times New Roman"/>
                <a:cs typeface="Times New Roman"/>
              </a:rPr>
              <a:t>attributes.</a:t>
            </a:r>
          </a:p>
          <a:p>
            <a:pPr>
              <a:lnSpc>
                <a:spcPct val="100000"/>
              </a:lnSpc>
              <a:spcBef>
                <a:spcPts val="10"/>
              </a:spcBef>
            </a:pPr>
            <a:endParaRPr sz="2500" dirty="0">
              <a:latin typeface="Times New Roman"/>
              <a:cs typeface="Times New Roman"/>
            </a:endParaRPr>
          </a:p>
          <a:p>
            <a:pPr marL="12700" marR="5080">
              <a:lnSpc>
                <a:spcPct val="100000"/>
              </a:lnSpc>
            </a:pPr>
            <a:r>
              <a:rPr sz="2400" dirty="0">
                <a:latin typeface="Times New Roman"/>
                <a:cs typeface="Times New Roman"/>
              </a:rPr>
              <a:t>Let </a:t>
            </a:r>
            <a:r>
              <a:rPr sz="2400" spc="-5" dirty="0">
                <a:latin typeface="Times New Roman"/>
                <a:cs typeface="Times New Roman"/>
              </a:rPr>
              <a:t>each hypothesis </a:t>
            </a:r>
            <a:r>
              <a:rPr sz="2400" dirty="0">
                <a:latin typeface="Times New Roman"/>
                <a:cs typeface="Times New Roman"/>
              </a:rPr>
              <a:t>be a </a:t>
            </a:r>
            <a:r>
              <a:rPr sz="2400" spc="-5" dirty="0">
                <a:latin typeface="Times New Roman"/>
                <a:cs typeface="Times New Roman"/>
              </a:rPr>
              <a:t>vector </a:t>
            </a:r>
            <a:r>
              <a:rPr sz="2400" dirty="0">
                <a:latin typeface="Times New Roman"/>
                <a:cs typeface="Times New Roman"/>
              </a:rPr>
              <a:t>of six </a:t>
            </a:r>
            <a:r>
              <a:rPr sz="2400" spc="-5" dirty="0">
                <a:latin typeface="Times New Roman"/>
                <a:cs typeface="Times New Roman"/>
              </a:rPr>
              <a:t>constraints, specifying </a:t>
            </a:r>
            <a:r>
              <a:rPr sz="2400" dirty="0">
                <a:latin typeface="Times New Roman"/>
                <a:cs typeface="Times New Roman"/>
              </a:rPr>
              <a:t>the </a:t>
            </a:r>
            <a:r>
              <a:rPr sz="2400" spc="-5" dirty="0">
                <a:latin typeface="Times New Roman"/>
                <a:cs typeface="Times New Roman"/>
              </a:rPr>
              <a:t>values </a:t>
            </a:r>
            <a:r>
              <a:rPr sz="2400" dirty="0">
                <a:latin typeface="Times New Roman"/>
                <a:cs typeface="Times New Roman"/>
              </a:rPr>
              <a:t>of the six  attributes </a:t>
            </a:r>
            <a:r>
              <a:rPr sz="2400" b="1" spc="-45" dirty="0">
                <a:latin typeface="Times New Roman"/>
                <a:cs typeface="Times New Roman"/>
              </a:rPr>
              <a:t>Sky, </a:t>
            </a:r>
            <a:r>
              <a:rPr sz="2400" b="1" spc="-25" dirty="0">
                <a:latin typeface="Times New Roman"/>
                <a:cs typeface="Times New Roman"/>
              </a:rPr>
              <a:t>AirTemp, </a:t>
            </a:r>
            <a:r>
              <a:rPr sz="2400" b="1" spc="-20" dirty="0">
                <a:latin typeface="Times New Roman"/>
                <a:cs typeface="Times New Roman"/>
              </a:rPr>
              <a:t>Humidity, </a:t>
            </a:r>
            <a:r>
              <a:rPr sz="2400" b="1" spc="-25" dirty="0">
                <a:latin typeface="Times New Roman"/>
                <a:cs typeface="Times New Roman"/>
              </a:rPr>
              <a:t>Wind, </a:t>
            </a:r>
            <a:r>
              <a:rPr sz="2400" b="1" spc="-55" dirty="0">
                <a:latin typeface="Times New Roman"/>
                <a:cs typeface="Times New Roman"/>
              </a:rPr>
              <a:t>Water, </a:t>
            </a:r>
            <a:r>
              <a:rPr sz="2400" b="1" dirty="0">
                <a:latin typeface="Times New Roman"/>
                <a:cs typeface="Times New Roman"/>
              </a:rPr>
              <a:t>and</a:t>
            </a:r>
            <a:r>
              <a:rPr sz="2400" b="1" spc="-80" dirty="0">
                <a:latin typeface="Times New Roman"/>
                <a:cs typeface="Times New Roman"/>
              </a:rPr>
              <a:t> </a:t>
            </a:r>
            <a:r>
              <a:rPr sz="2400" b="1" dirty="0">
                <a:latin typeface="Times New Roman"/>
                <a:cs typeface="Times New Roman"/>
              </a:rPr>
              <a:t>Forecast</a:t>
            </a:r>
            <a:r>
              <a:rPr sz="2400" dirty="0">
                <a:latin typeface="Times New Roman"/>
                <a:cs typeface="Times New Roman"/>
              </a:rPr>
              <a:t>.</a:t>
            </a:r>
          </a:p>
          <a:p>
            <a:pPr>
              <a:lnSpc>
                <a:spcPct val="100000"/>
              </a:lnSpc>
              <a:spcBef>
                <a:spcPts val="5"/>
              </a:spcBef>
            </a:pPr>
            <a:endParaRPr sz="2500" dirty="0">
              <a:latin typeface="Times New Roman"/>
              <a:cs typeface="Times New Roman"/>
            </a:endParaRPr>
          </a:p>
          <a:p>
            <a:pPr marL="12700">
              <a:lnSpc>
                <a:spcPct val="100000"/>
              </a:lnSpc>
            </a:pPr>
            <a:r>
              <a:rPr sz="2400" spc="-5" dirty="0">
                <a:latin typeface="Times New Roman"/>
                <a:cs typeface="Times New Roman"/>
              </a:rPr>
              <a:t>For </a:t>
            </a:r>
            <a:r>
              <a:rPr sz="2400" dirty="0">
                <a:latin typeface="Times New Roman"/>
                <a:cs typeface="Times New Roman"/>
              </a:rPr>
              <a:t>each </a:t>
            </a:r>
            <a:r>
              <a:rPr sz="2400" spc="-5" dirty="0">
                <a:latin typeface="Times New Roman"/>
                <a:cs typeface="Times New Roman"/>
              </a:rPr>
              <a:t>attribute, </a:t>
            </a:r>
            <a:r>
              <a:rPr sz="2400" b="1" dirty="0">
                <a:latin typeface="Times New Roman"/>
                <a:cs typeface="Times New Roman"/>
              </a:rPr>
              <a:t>the hypothesis will</a:t>
            </a:r>
            <a:r>
              <a:rPr sz="2400" b="1" spc="-65" dirty="0">
                <a:latin typeface="Times New Roman"/>
                <a:cs typeface="Times New Roman"/>
              </a:rPr>
              <a:t> </a:t>
            </a:r>
            <a:r>
              <a:rPr sz="2400" b="1" dirty="0">
                <a:latin typeface="Times New Roman"/>
                <a:cs typeface="Times New Roman"/>
              </a:rPr>
              <a:t>either</a:t>
            </a:r>
          </a:p>
          <a:p>
            <a:pPr marL="1181100" indent="-343535">
              <a:lnSpc>
                <a:spcPct val="100000"/>
              </a:lnSpc>
              <a:buFont typeface="Arial"/>
              <a:buChar char="•"/>
              <a:tabLst>
                <a:tab pos="1181100" algn="l"/>
                <a:tab pos="1181735" algn="l"/>
              </a:tabLst>
            </a:pPr>
            <a:r>
              <a:rPr sz="2400" dirty="0">
                <a:latin typeface="Times New Roman"/>
                <a:cs typeface="Times New Roman"/>
              </a:rPr>
              <a:t>Indicate by a "?' that any value is acceptable for this</a:t>
            </a:r>
            <a:r>
              <a:rPr sz="2400" spc="-204" dirty="0">
                <a:latin typeface="Times New Roman"/>
                <a:cs typeface="Times New Roman"/>
              </a:rPr>
              <a:t> </a:t>
            </a:r>
            <a:r>
              <a:rPr sz="2400" dirty="0">
                <a:latin typeface="Times New Roman"/>
                <a:cs typeface="Times New Roman"/>
              </a:rPr>
              <a:t>attribute,</a:t>
            </a:r>
          </a:p>
          <a:p>
            <a:pPr marL="1181100" indent="-343535">
              <a:lnSpc>
                <a:spcPts val="2850"/>
              </a:lnSpc>
              <a:buFont typeface="Arial"/>
              <a:buChar char="•"/>
              <a:tabLst>
                <a:tab pos="1181100" algn="l"/>
                <a:tab pos="1181735" algn="l"/>
              </a:tabLst>
            </a:pPr>
            <a:r>
              <a:rPr sz="2400" dirty="0">
                <a:latin typeface="Times New Roman"/>
                <a:cs typeface="Times New Roman"/>
              </a:rPr>
              <a:t>Specify a single required value (e.g., </a:t>
            </a:r>
            <a:r>
              <a:rPr sz="2400" spc="-50" dirty="0">
                <a:latin typeface="Times New Roman"/>
                <a:cs typeface="Times New Roman"/>
              </a:rPr>
              <a:t>Warm) </a:t>
            </a:r>
            <a:r>
              <a:rPr sz="2400" dirty="0">
                <a:latin typeface="Times New Roman"/>
                <a:cs typeface="Times New Roman"/>
              </a:rPr>
              <a:t>for the attribute,</a:t>
            </a:r>
            <a:r>
              <a:rPr sz="2400" spc="-145" dirty="0">
                <a:latin typeface="Times New Roman"/>
                <a:cs typeface="Times New Roman"/>
              </a:rPr>
              <a:t> </a:t>
            </a:r>
            <a:r>
              <a:rPr sz="2400" dirty="0">
                <a:latin typeface="Times New Roman"/>
                <a:cs typeface="Times New Roman"/>
              </a:rPr>
              <a:t>or</a:t>
            </a:r>
          </a:p>
          <a:p>
            <a:pPr marL="1181100" indent="-343535">
              <a:lnSpc>
                <a:spcPts val="2850"/>
              </a:lnSpc>
              <a:buFont typeface="Arial"/>
              <a:buChar char="•"/>
              <a:tabLst>
                <a:tab pos="1181100" algn="l"/>
                <a:tab pos="1181735" algn="l"/>
              </a:tabLst>
            </a:pPr>
            <a:r>
              <a:rPr sz="2400" dirty="0">
                <a:latin typeface="Times New Roman"/>
                <a:cs typeface="Times New Roman"/>
              </a:rPr>
              <a:t>Indicate by a </a:t>
            </a:r>
            <a:r>
              <a:rPr sz="2400" spc="-5" dirty="0">
                <a:latin typeface="Times New Roman"/>
                <a:cs typeface="Times New Roman"/>
              </a:rPr>
              <a:t>"</a:t>
            </a:r>
            <a:r>
              <a:rPr sz="2400" spc="-5" dirty="0">
                <a:latin typeface="Calibri"/>
                <a:cs typeface="Calibri"/>
              </a:rPr>
              <a:t>Φ</a:t>
            </a:r>
            <a:r>
              <a:rPr sz="2400" spc="-5" dirty="0">
                <a:latin typeface="Times New Roman"/>
                <a:cs typeface="Times New Roman"/>
              </a:rPr>
              <a:t>" </a:t>
            </a:r>
            <a:r>
              <a:rPr sz="2400" dirty="0">
                <a:latin typeface="Times New Roman"/>
                <a:cs typeface="Times New Roman"/>
              </a:rPr>
              <a:t>that no value is</a:t>
            </a:r>
            <a:r>
              <a:rPr sz="2400" spc="-105" dirty="0">
                <a:latin typeface="Times New Roman"/>
                <a:cs typeface="Times New Roman"/>
              </a:rPr>
              <a:t> </a:t>
            </a:r>
            <a:r>
              <a:rPr sz="2400" dirty="0">
                <a:latin typeface="Times New Roman"/>
                <a:cs typeface="Times New Roman"/>
              </a:rPr>
              <a:t>acceptable</a:t>
            </a:r>
          </a:p>
        </p:txBody>
      </p:sp>
      <p:sp>
        <p:nvSpPr>
          <p:cNvPr id="5" name="Rectangle 4">
            <a:extLst>
              <a:ext uri="{FF2B5EF4-FFF2-40B4-BE49-F238E27FC236}">
                <a16:creationId xmlns:a16="http://schemas.microsoft.com/office/drawing/2014/main" id="{AF7F83D0-CFA4-4C4E-B9E2-3805C048C7AD}"/>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a:t>
            </a:fld>
            <a:endParaRPr dirty="0"/>
          </a:p>
        </p:txBody>
      </p:sp>
      <p:sp>
        <p:nvSpPr>
          <p:cNvPr id="2" name="object 2"/>
          <p:cNvSpPr txBox="1">
            <a:spLocks noGrp="1"/>
          </p:cNvSpPr>
          <p:nvPr>
            <p:ph type="title"/>
          </p:nvPr>
        </p:nvSpPr>
        <p:spPr>
          <a:xfrm>
            <a:off x="184052" y="299085"/>
            <a:ext cx="11245948" cy="690574"/>
          </a:xfrm>
          <a:prstGeom prst="rect">
            <a:avLst/>
          </a:prstGeom>
        </p:spPr>
        <p:txBody>
          <a:bodyPr vert="horz" wrap="square" lIns="0" tIns="13335" rIns="0" bIns="0" rtlCol="0">
            <a:spAutoFit/>
          </a:bodyPr>
          <a:lstStyle/>
          <a:p>
            <a:pPr marL="12700">
              <a:lnSpc>
                <a:spcPct val="100000"/>
              </a:lnSpc>
              <a:spcBef>
                <a:spcPts val="105"/>
              </a:spcBef>
            </a:pPr>
            <a:r>
              <a:rPr sz="4400" spc="-5" dirty="0"/>
              <a:t>Introduction</a:t>
            </a:r>
            <a:r>
              <a:rPr lang="en-GB" sz="4400" spc="-5" dirty="0"/>
              <a:t>: ML Approaches-Supervised</a:t>
            </a:r>
            <a:endParaRPr sz="4400" dirty="0"/>
          </a:p>
        </p:txBody>
      </p:sp>
      <p:sp>
        <p:nvSpPr>
          <p:cNvPr id="6" name="Rectangle 5">
            <a:extLst>
              <a:ext uri="{FF2B5EF4-FFF2-40B4-BE49-F238E27FC236}">
                <a16:creationId xmlns:a16="http://schemas.microsoft.com/office/drawing/2014/main" id="{2602D936-9C65-4D73-840B-C34A8C23C3E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4552FEE-AFFC-4EEE-B629-9B27AB119888}"/>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50103C3-9773-4932-9A50-2A285529CAD5}"/>
              </a:ext>
            </a:extLst>
          </p:cNvPr>
          <p:cNvPicPr>
            <a:picLocks noChangeAspect="1"/>
          </p:cNvPicPr>
          <p:nvPr/>
        </p:nvPicPr>
        <p:blipFill>
          <a:blip r:embed="rId2"/>
          <a:stretch>
            <a:fillRect/>
          </a:stretch>
        </p:blipFill>
        <p:spPr>
          <a:xfrm>
            <a:off x="184052" y="3289642"/>
            <a:ext cx="6172200" cy="3009900"/>
          </a:xfrm>
          <a:prstGeom prst="rect">
            <a:avLst/>
          </a:prstGeom>
        </p:spPr>
      </p:pic>
      <p:pic>
        <p:nvPicPr>
          <p:cNvPr id="12" name="Picture 11">
            <a:extLst>
              <a:ext uri="{FF2B5EF4-FFF2-40B4-BE49-F238E27FC236}">
                <a16:creationId xmlns:a16="http://schemas.microsoft.com/office/drawing/2014/main" id="{973E6C0E-AF26-4AFD-8920-A31AD3B44D14}"/>
              </a:ext>
            </a:extLst>
          </p:cNvPr>
          <p:cNvPicPr>
            <a:picLocks noChangeAspect="1"/>
          </p:cNvPicPr>
          <p:nvPr/>
        </p:nvPicPr>
        <p:blipFill>
          <a:blip r:embed="rId3"/>
          <a:stretch>
            <a:fillRect/>
          </a:stretch>
        </p:blipFill>
        <p:spPr>
          <a:xfrm>
            <a:off x="6356252" y="3124198"/>
            <a:ext cx="5470135" cy="3340787"/>
          </a:xfrm>
          <a:prstGeom prst="rect">
            <a:avLst/>
          </a:prstGeom>
        </p:spPr>
      </p:pic>
      <p:sp>
        <p:nvSpPr>
          <p:cNvPr id="13" name="TextBox 12">
            <a:extLst>
              <a:ext uri="{FF2B5EF4-FFF2-40B4-BE49-F238E27FC236}">
                <a16:creationId xmlns:a16="http://schemas.microsoft.com/office/drawing/2014/main" id="{FAD329D9-FA61-4AE5-A78F-984B9345B248}"/>
              </a:ext>
            </a:extLst>
          </p:cNvPr>
          <p:cNvSpPr txBox="1"/>
          <p:nvPr/>
        </p:nvSpPr>
        <p:spPr>
          <a:xfrm>
            <a:off x="1295400" y="1405487"/>
            <a:ext cx="2875018" cy="1477328"/>
          </a:xfrm>
          <a:prstGeom prst="rect">
            <a:avLst/>
          </a:prstGeom>
          <a:noFill/>
        </p:spPr>
        <p:txBody>
          <a:bodyPr wrap="none" rtlCol="0">
            <a:spAutoFit/>
          </a:bodyPr>
          <a:lstStyle/>
          <a:p>
            <a:r>
              <a:rPr lang="en-GB" dirty="0"/>
              <a:t>Approaches:</a:t>
            </a:r>
          </a:p>
          <a:p>
            <a:pPr marL="342900" indent="-342900">
              <a:buAutoNum type="arabicPeriod"/>
            </a:pPr>
            <a:r>
              <a:rPr lang="en-GB" dirty="0"/>
              <a:t>Supervised Learning</a:t>
            </a:r>
          </a:p>
          <a:p>
            <a:pPr marL="342900" indent="-342900">
              <a:buAutoNum type="arabicPeriod"/>
            </a:pPr>
            <a:r>
              <a:rPr lang="en-GB" dirty="0"/>
              <a:t>Unsupervised Learning</a:t>
            </a:r>
          </a:p>
          <a:p>
            <a:pPr marL="342900" indent="-342900">
              <a:buAutoNum type="arabicPeriod"/>
            </a:pPr>
            <a:r>
              <a:rPr lang="en-GB" dirty="0"/>
              <a:t>Reinforced Learning</a:t>
            </a:r>
          </a:p>
          <a:p>
            <a:pPr marL="342900" indent="-342900">
              <a:buAutoNum type="arabicPeriod"/>
            </a:pPr>
            <a:r>
              <a:rPr lang="en-GB" dirty="0"/>
              <a:t>Semi supervised learning</a:t>
            </a:r>
            <a:endParaRPr lang="en-US" dirty="0"/>
          </a:p>
        </p:txBody>
      </p:sp>
    </p:spTree>
    <p:extLst>
      <p:ext uri="{BB962C8B-B14F-4D97-AF65-F5344CB8AC3E}">
        <p14:creationId xmlns:p14="http://schemas.microsoft.com/office/powerpoint/2010/main" val="2689956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50</a:t>
            </a:fld>
            <a:endParaRPr dirty="0"/>
          </a:p>
        </p:txBody>
      </p:sp>
      <p:sp>
        <p:nvSpPr>
          <p:cNvPr id="2" name="object 2"/>
          <p:cNvSpPr txBox="1"/>
          <p:nvPr/>
        </p:nvSpPr>
        <p:spPr>
          <a:xfrm>
            <a:off x="965101" y="537458"/>
            <a:ext cx="9568815" cy="757555"/>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dirty="0">
                <a:latin typeface="Times New Roman"/>
                <a:cs typeface="Times New Roman"/>
              </a:rPr>
              <a:t>If </a:t>
            </a:r>
            <a:r>
              <a:rPr sz="2400" spc="-5" dirty="0">
                <a:latin typeface="Times New Roman"/>
                <a:cs typeface="Times New Roman"/>
              </a:rPr>
              <a:t>some </a:t>
            </a:r>
            <a:r>
              <a:rPr sz="2400" dirty="0">
                <a:latin typeface="Times New Roman"/>
                <a:cs typeface="Times New Roman"/>
              </a:rPr>
              <a:t>instance x satisfies all the constraints of hypothesis h, then h</a:t>
            </a:r>
            <a:r>
              <a:rPr sz="2400" spc="-180" dirty="0">
                <a:latin typeface="Times New Roman"/>
                <a:cs typeface="Times New Roman"/>
              </a:rPr>
              <a:t> </a:t>
            </a:r>
            <a:r>
              <a:rPr sz="2400" dirty="0">
                <a:latin typeface="Times New Roman"/>
                <a:cs typeface="Times New Roman"/>
              </a:rPr>
              <a:t>classifies  x as a positive </a:t>
            </a:r>
            <a:r>
              <a:rPr sz="2400" spc="-5" dirty="0">
                <a:latin typeface="Times New Roman"/>
                <a:cs typeface="Times New Roman"/>
              </a:rPr>
              <a:t>example </a:t>
            </a:r>
            <a:r>
              <a:rPr sz="2400" dirty="0">
                <a:latin typeface="Times New Roman"/>
                <a:cs typeface="Times New Roman"/>
              </a:rPr>
              <a:t>(h(x) =</a:t>
            </a:r>
            <a:r>
              <a:rPr sz="2400" spc="-55" dirty="0">
                <a:latin typeface="Times New Roman"/>
                <a:cs typeface="Times New Roman"/>
              </a:rPr>
              <a:t> </a:t>
            </a:r>
            <a:r>
              <a:rPr sz="2400" dirty="0">
                <a:latin typeface="Times New Roman"/>
                <a:cs typeface="Times New Roman"/>
              </a:rPr>
              <a:t>1).</a:t>
            </a:r>
          </a:p>
        </p:txBody>
      </p:sp>
      <p:sp>
        <p:nvSpPr>
          <p:cNvPr id="3" name="object 3"/>
          <p:cNvSpPr txBox="1">
            <a:spLocks noGrp="1"/>
          </p:cNvSpPr>
          <p:nvPr>
            <p:ph type="title"/>
          </p:nvPr>
        </p:nvSpPr>
        <p:spPr>
          <a:xfrm>
            <a:off x="965097" y="1634989"/>
            <a:ext cx="10288905" cy="1667510"/>
          </a:xfrm>
          <a:prstGeom prst="rect">
            <a:avLst/>
          </a:prstGeom>
        </p:spPr>
        <p:txBody>
          <a:bodyPr vert="horz" wrap="square" lIns="0" tIns="12700" rIns="0" bIns="0" rtlCol="0">
            <a:spAutoFit/>
          </a:bodyPr>
          <a:lstStyle/>
          <a:p>
            <a:pPr marL="355600" marR="5080" indent="-342900" algn="just">
              <a:lnSpc>
                <a:spcPct val="100000"/>
              </a:lnSpc>
              <a:spcBef>
                <a:spcPts val="100"/>
              </a:spcBef>
              <a:buFont typeface="Arial" panose="020B0604020202020204" pitchFamily="34" charset="0"/>
              <a:buChar char="•"/>
            </a:pPr>
            <a:r>
              <a:rPr sz="2400" b="0" dirty="0">
                <a:latin typeface="Times New Roman"/>
                <a:cs typeface="Times New Roman"/>
              </a:rPr>
              <a:t>The </a:t>
            </a:r>
            <a:r>
              <a:rPr sz="2400" b="0" spc="-5" dirty="0">
                <a:latin typeface="Times New Roman"/>
                <a:cs typeface="Times New Roman"/>
              </a:rPr>
              <a:t>hypothesis </a:t>
            </a:r>
            <a:r>
              <a:rPr sz="2400" b="0" dirty="0">
                <a:latin typeface="Times New Roman"/>
                <a:cs typeface="Times New Roman"/>
              </a:rPr>
              <a:t>that </a:t>
            </a:r>
            <a:r>
              <a:rPr sz="2400" b="0" spc="-5" dirty="0">
                <a:latin typeface="Times New Roman"/>
                <a:cs typeface="Times New Roman"/>
              </a:rPr>
              <a:t>PERSON </a:t>
            </a:r>
            <a:r>
              <a:rPr sz="2400" b="0" dirty="0">
                <a:latin typeface="Times New Roman"/>
                <a:cs typeface="Times New Roman"/>
              </a:rPr>
              <a:t>enjoys his </a:t>
            </a:r>
            <a:r>
              <a:rPr sz="2400" b="0" spc="-5" dirty="0">
                <a:latin typeface="Times New Roman"/>
                <a:cs typeface="Times New Roman"/>
              </a:rPr>
              <a:t>favorite </a:t>
            </a:r>
            <a:r>
              <a:rPr sz="2400" b="0" dirty="0">
                <a:latin typeface="Times New Roman"/>
                <a:cs typeface="Times New Roman"/>
              </a:rPr>
              <a:t>sport </a:t>
            </a:r>
            <a:r>
              <a:rPr sz="2400" b="0" spc="-5" dirty="0">
                <a:latin typeface="Times New Roman"/>
                <a:cs typeface="Times New Roman"/>
              </a:rPr>
              <a:t>only </a:t>
            </a:r>
            <a:r>
              <a:rPr sz="2400" b="0" dirty="0">
                <a:latin typeface="Times New Roman"/>
                <a:cs typeface="Times New Roman"/>
              </a:rPr>
              <a:t>on </a:t>
            </a:r>
            <a:r>
              <a:rPr sz="2400" b="0" spc="-5" dirty="0">
                <a:latin typeface="Times New Roman"/>
                <a:cs typeface="Times New Roman"/>
              </a:rPr>
              <a:t>cold days </a:t>
            </a:r>
            <a:r>
              <a:rPr sz="2400" b="0" dirty="0">
                <a:latin typeface="Times New Roman"/>
                <a:cs typeface="Times New Roman"/>
              </a:rPr>
              <a:t>with </a:t>
            </a:r>
            <a:r>
              <a:rPr sz="2400" b="0" spc="-5" dirty="0">
                <a:latin typeface="Times New Roman"/>
                <a:cs typeface="Times New Roman"/>
              </a:rPr>
              <a:t>high  humidity (independent </a:t>
            </a:r>
            <a:r>
              <a:rPr sz="2400" b="0" spc="-10" dirty="0">
                <a:latin typeface="Times New Roman"/>
                <a:cs typeface="Times New Roman"/>
              </a:rPr>
              <a:t>of </a:t>
            </a:r>
            <a:r>
              <a:rPr sz="2400" b="0" dirty="0">
                <a:latin typeface="Times New Roman"/>
                <a:cs typeface="Times New Roman"/>
              </a:rPr>
              <a:t>the </a:t>
            </a:r>
            <a:r>
              <a:rPr sz="2400" b="0" spc="-5" dirty="0">
                <a:latin typeface="Times New Roman"/>
                <a:cs typeface="Times New Roman"/>
              </a:rPr>
              <a:t>values of </a:t>
            </a:r>
            <a:r>
              <a:rPr sz="2400" b="0" dirty="0">
                <a:latin typeface="Times New Roman"/>
                <a:cs typeface="Times New Roman"/>
              </a:rPr>
              <a:t>the </a:t>
            </a:r>
            <a:r>
              <a:rPr sz="2400" b="0" spc="-10" dirty="0">
                <a:latin typeface="Times New Roman"/>
                <a:cs typeface="Times New Roman"/>
              </a:rPr>
              <a:t>other </a:t>
            </a:r>
            <a:r>
              <a:rPr sz="2400" b="0" spc="-5" dirty="0">
                <a:latin typeface="Times New Roman"/>
                <a:cs typeface="Times New Roman"/>
              </a:rPr>
              <a:t>attributes) </a:t>
            </a:r>
            <a:r>
              <a:rPr sz="2400" b="0" dirty="0">
                <a:latin typeface="Times New Roman"/>
                <a:cs typeface="Times New Roman"/>
              </a:rPr>
              <a:t>is </a:t>
            </a:r>
            <a:r>
              <a:rPr sz="2400" b="0" spc="-5" dirty="0">
                <a:latin typeface="Times New Roman"/>
                <a:cs typeface="Times New Roman"/>
              </a:rPr>
              <a:t>represented by </a:t>
            </a:r>
            <a:r>
              <a:rPr sz="2400" b="0" dirty="0">
                <a:latin typeface="Times New Roman"/>
                <a:cs typeface="Times New Roman"/>
              </a:rPr>
              <a:t>the  expression</a:t>
            </a:r>
            <a:endParaRPr sz="2400" dirty="0">
              <a:latin typeface="Times New Roman"/>
              <a:cs typeface="Times New Roman"/>
            </a:endParaRPr>
          </a:p>
          <a:p>
            <a:pPr marL="112395" algn="ctr">
              <a:lnSpc>
                <a:spcPts val="4285"/>
              </a:lnSpc>
            </a:pPr>
            <a:r>
              <a:rPr sz="3600" b="0" dirty="0">
                <a:latin typeface="Times New Roman"/>
                <a:cs typeface="Times New Roman"/>
              </a:rPr>
              <a:t>(?, Cold, High, ?, ?,</a:t>
            </a:r>
            <a:r>
              <a:rPr sz="3600" b="0" spc="-20" dirty="0">
                <a:latin typeface="Times New Roman"/>
                <a:cs typeface="Times New Roman"/>
              </a:rPr>
              <a:t> </a:t>
            </a:r>
            <a:r>
              <a:rPr sz="3600" b="0" spc="-5" dirty="0">
                <a:latin typeface="Times New Roman"/>
                <a:cs typeface="Times New Roman"/>
              </a:rPr>
              <a:t>?)</a:t>
            </a:r>
            <a:endParaRPr sz="3600" dirty="0">
              <a:latin typeface="Times New Roman"/>
              <a:cs typeface="Times New Roman"/>
            </a:endParaRPr>
          </a:p>
        </p:txBody>
      </p:sp>
      <p:sp>
        <p:nvSpPr>
          <p:cNvPr id="4" name="object 4"/>
          <p:cNvSpPr txBox="1"/>
          <p:nvPr/>
        </p:nvSpPr>
        <p:spPr>
          <a:xfrm>
            <a:off x="965097" y="3891154"/>
            <a:ext cx="10147935" cy="1120820"/>
          </a:xfrm>
          <a:prstGeom prst="rect">
            <a:avLst/>
          </a:prstGeom>
        </p:spPr>
        <p:txBody>
          <a:bodyPr vert="horz" wrap="square" lIns="0" tIns="12700" rIns="0" bIns="0" rtlCol="0">
            <a:spAutoFit/>
          </a:bodyPr>
          <a:lstStyle/>
          <a:p>
            <a:pPr marL="342900" indent="-342900" algn="ctr">
              <a:lnSpc>
                <a:spcPct val="100000"/>
              </a:lnSpc>
              <a:spcBef>
                <a:spcPts val="100"/>
              </a:spcBef>
              <a:buFont typeface="Arial" panose="020B0604020202020204" pitchFamily="34" charset="0"/>
              <a:buChar char="•"/>
            </a:pPr>
            <a:r>
              <a:rPr sz="2400" dirty="0">
                <a:latin typeface="Times New Roman"/>
                <a:cs typeface="Times New Roman"/>
              </a:rPr>
              <a:t>The </a:t>
            </a:r>
            <a:r>
              <a:rPr sz="2400" spc="-5" dirty="0">
                <a:latin typeface="Times New Roman"/>
                <a:cs typeface="Times New Roman"/>
              </a:rPr>
              <a:t>most </a:t>
            </a:r>
            <a:r>
              <a:rPr sz="2400" dirty="0">
                <a:latin typeface="Times New Roman"/>
                <a:cs typeface="Times New Roman"/>
              </a:rPr>
              <a:t>general hypothesis-that every day is a positive </a:t>
            </a:r>
            <a:r>
              <a:rPr sz="2400" spc="-5" dirty="0">
                <a:latin typeface="Times New Roman"/>
                <a:cs typeface="Times New Roman"/>
              </a:rPr>
              <a:t>example-is </a:t>
            </a:r>
            <a:r>
              <a:rPr sz="2400" dirty="0">
                <a:latin typeface="Times New Roman"/>
                <a:cs typeface="Times New Roman"/>
              </a:rPr>
              <a:t>represented</a:t>
            </a:r>
            <a:r>
              <a:rPr sz="2400" spc="-180" dirty="0">
                <a:latin typeface="Times New Roman"/>
                <a:cs typeface="Times New Roman"/>
              </a:rPr>
              <a:t> </a:t>
            </a:r>
            <a:r>
              <a:rPr sz="2400" dirty="0">
                <a:latin typeface="Times New Roman"/>
                <a:cs typeface="Times New Roman"/>
              </a:rPr>
              <a:t>by</a:t>
            </a:r>
          </a:p>
          <a:p>
            <a:pPr marL="478155" indent="-342900" algn="ctr">
              <a:lnSpc>
                <a:spcPct val="100000"/>
              </a:lnSpc>
              <a:buFont typeface="Arial" panose="020B0604020202020204" pitchFamily="34" charset="0"/>
              <a:buChar char="•"/>
            </a:pPr>
            <a:r>
              <a:rPr sz="2400" spc="5" dirty="0">
                <a:latin typeface="Times New Roman"/>
                <a:cs typeface="Times New Roman"/>
              </a:rPr>
              <a:t>(?, ?, ?, ?, ?,</a:t>
            </a:r>
            <a:r>
              <a:rPr sz="2400" spc="-135" dirty="0">
                <a:latin typeface="Times New Roman"/>
                <a:cs typeface="Times New Roman"/>
              </a:rPr>
              <a:t> </a:t>
            </a:r>
            <a:r>
              <a:rPr sz="2400" spc="5" dirty="0">
                <a:latin typeface="Times New Roman"/>
                <a:cs typeface="Times New Roman"/>
              </a:rPr>
              <a:t>?)</a:t>
            </a:r>
            <a:endParaRPr sz="2400" dirty="0">
              <a:latin typeface="Times New Roman"/>
              <a:cs typeface="Times New Roman"/>
            </a:endParaRPr>
          </a:p>
        </p:txBody>
      </p:sp>
      <p:sp>
        <p:nvSpPr>
          <p:cNvPr id="5" name="object 5"/>
          <p:cNvSpPr txBox="1"/>
          <p:nvPr/>
        </p:nvSpPr>
        <p:spPr>
          <a:xfrm>
            <a:off x="7348235" y="4988816"/>
            <a:ext cx="3905250" cy="391160"/>
          </a:xfrm>
          <a:prstGeom prst="rect">
            <a:avLst/>
          </a:prstGeom>
        </p:spPr>
        <p:txBody>
          <a:bodyPr vert="horz" wrap="square" lIns="0" tIns="12700" rIns="0" bIns="0" rtlCol="0">
            <a:spAutoFit/>
          </a:bodyPr>
          <a:lstStyle/>
          <a:p>
            <a:pPr marL="12700">
              <a:lnSpc>
                <a:spcPct val="100000"/>
              </a:lnSpc>
              <a:spcBef>
                <a:spcPts val="100"/>
              </a:spcBef>
              <a:tabLst>
                <a:tab pos="652145" algn="l"/>
                <a:tab pos="1056640" algn="l"/>
                <a:tab pos="1393190" algn="l"/>
                <a:tab pos="2557780" algn="l"/>
              </a:tabLst>
            </a:pPr>
            <a:r>
              <a:rPr sz="2400" dirty="0">
                <a:latin typeface="Times New Roman"/>
                <a:cs typeface="Times New Roman"/>
              </a:rPr>
              <a:t>day	is	a	posi</a:t>
            </a:r>
            <a:r>
              <a:rPr sz="2400" spc="-15" dirty="0">
                <a:latin typeface="Times New Roman"/>
                <a:cs typeface="Times New Roman"/>
              </a:rPr>
              <a:t>t</a:t>
            </a:r>
            <a:r>
              <a:rPr sz="2400" dirty="0">
                <a:latin typeface="Times New Roman"/>
                <a:cs typeface="Times New Roman"/>
              </a:rPr>
              <a:t>ive	exa</a:t>
            </a:r>
            <a:r>
              <a:rPr sz="2400" spc="-15" dirty="0">
                <a:latin typeface="Times New Roman"/>
                <a:cs typeface="Times New Roman"/>
              </a:rPr>
              <a:t>m</a:t>
            </a:r>
            <a:r>
              <a:rPr sz="2400" dirty="0">
                <a:latin typeface="Times New Roman"/>
                <a:cs typeface="Times New Roman"/>
              </a:rPr>
              <a:t>pl</a:t>
            </a:r>
            <a:r>
              <a:rPr sz="2400" spc="10" dirty="0">
                <a:latin typeface="Times New Roman"/>
                <a:cs typeface="Times New Roman"/>
              </a:rPr>
              <a:t>e</a:t>
            </a:r>
            <a:r>
              <a:rPr sz="2400" spc="-10" dirty="0">
                <a:latin typeface="Times New Roman"/>
                <a:cs typeface="Times New Roman"/>
              </a:rPr>
              <a:t>-is</a:t>
            </a:r>
            <a:endParaRPr sz="2400">
              <a:latin typeface="Times New Roman"/>
              <a:cs typeface="Times New Roman"/>
            </a:endParaRPr>
          </a:p>
        </p:txBody>
      </p:sp>
      <p:sp>
        <p:nvSpPr>
          <p:cNvPr id="6" name="object 6"/>
          <p:cNvSpPr txBox="1"/>
          <p:nvPr/>
        </p:nvSpPr>
        <p:spPr>
          <a:xfrm>
            <a:off x="965106" y="4988816"/>
            <a:ext cx="6502494" cy="1115060"/>
          </a:xfrm>
          <a:prstGeom prst="rect">
            <a:avLst/>
          </a:prstGeom>
        </p:spPr>
        <p:txBody>
          <a:bodyPr vert="horz" wrap="square" lIns="0" tIns="12700" rIns="0" bIns="0" rtlCol="0">
            <a:spAutoFit/>
          </a:bodyPr>
          <a:lstStyle/>
          <a:p>
            <a:pPr marL="355600" marR="146050" indent="-342900">
              <a:lnSpc>
                <a:spcPct val="100000"/>
              </a:lnSpc>
              <a:spcBef>
                <a:spcPts val="100"/>
              </a:spcBef>
              <a:buFont typeface="Arial" panose="020B0604020202020204" pitchFamily="34" charset="0"/>
              <a:buChar char="•"/>
              <a:tabLst>
                <a:tab pos="687705" algn="l"/>
                <a:tab pos="1480185" algn="l"/>
                <a:tab pos="2629535" algn="l"/>
                <a:tab pos="3829050" algn="l"/>
                <a:tab pos="5889625" algn="l"/>
              </a:tabLst>
            </a:pPr>
            <a:r>
              <a:rPr sz="2400" dirty="0">
                <a:latin typeface="Times New Roman"/>
                <a:cs typeface="Times New Roman"/>
              </a:rPr>
              <a:t>The	</a:t>
            </a:r>
            <a:r>
              <a:rPr sz="2400" spc="-20" dirty="0">
                <a:latin typeface="Times New Roman"/>
                <a:cs typeface="Times New Roman"/>
              </a:rPr>
              <a:t>m</a:t>
            </a:r>
            <a:r>
              <a:rPr sz="2400" dirty="0">
                <a:latin typeface="Times New Roman"/>
                <a:cs typeface="Times New Roman"/>
              </a:rPr>
              <a:t>ost	speci</a:t>
            </a:r>
            <a:r>
              <a:rPr sz="2400" spc="-10" dirty="0">
                <a:latin typeface="Times New Roman"/>
                <a:cs typeface="Times New Roman"/>
              </a:rPr>
              <a:t>f</a:t>
            </a:r>
            <a:r>
              <a:rPr sz="2400" dirty="0">
                <a:latin typeface="Times New Roman"/>
                <a:cs typeface="Times New Roman"/>
              </a:rPr>
              <a:t>ic	p</a:t>
            </a:r>
            <a:r>
              <a:rPr sz="2400" spc="-15" dirty="0">
                <a:latin typeface="Times New Roman"/>
                <a:cs typeface="Times New Roman"/>
              </a:rPr>
              <a:t>o</a:t>
            </a:r>
            <a:r>
              <a:rPr sz="2400" spc="-5" dirty="0">
                <a:latin typeface="Times New Roman"/>
                <a:cs typeface="Times New Roman"/>
              </a:rPr>
              <a:t>ss</a:t>
            </a:r>
            <a:r>
              <a:rPr sz="2400" dirty="0">
                <a:latin typeface="Times New Roman"/>
                <a:cs typeface="Times New Roman"/>
              </a:rPr>
              <a:t>ib</a:t>
            </a:r>
            <a:r>
              <a:rPr sz="2400" spc="-10" dirty="0">
                <a:latin typeface="Times New Roman"/>
                <a:cs typeface="Times New Roman"/>
              </a:rPr>
              <a:t>l</a:t>
            </a:r>
            <a:r>
              <a:rPr sz="2400" dirty="0">
                <a:latin typeface="Times New Roman"/>
                <a:cs typeface="Times New Roman"/>
              </a:rPr>
              <a:t>e	hyp</a:t>
            </a:r>
            <a:r>
              <a:rPr sz="2400" spc="-15" dirty="0">
                <a:latin typeface="Times New Roman"/>
                <a:cs typeface="Times New Roman"/>
              </a:rPr>
              <a:t>o</a:t>
            </a:r>
            <a:r>
              <a:rPr sz="2400" dirty="0">
                <a:latin typeface="Times New Roman"/>
                <a:cs typeface="Times New Roman"/>
              </a:rPr>
              <a:t>thesi</a:t>
            </a:r>
            <a:r>
              <a:rPr sz="2400" spc="5" dirty="0">
                <a:latin typeface="Times New Roman"/>
                <a:cs typeface="Times New Roman"/>
              </a:rPr>
              <a:t>s</a:t>
            </a:r>
            <a:r>
              <a:rPr sz="2400" spc="-10" dirty="0">
                <a:latin typeface="Times New Roman"/>
                <a:cs typeface="Times New Roman"/>
              </a:rPr>
              <a:t>-</a:t>
            </a:r>
            <a:r>
              <a:rPr sz="2400" dirty="0">
                <a:latin typeface="Times New Roman"/>
                <a:cs typeface="Times New Roman"/>
              </a:rPr>
              <a:t>that	no  represented</a:t>
            </a:r>
            <a:r>
              <a:rPr sz="2400" spc="-35" dirty="0">
                <a:latin typeface="Times New Roman"/>
                <a:cs typeface="Times New Roman"/>
              </a:rPr>
              <a:t> </a:t>
            </a:r>
            <a:r>
              <a:rPr sz="2400" dirty="0">
                <a:latin typeface="Times New Roman"/>
                <a:cs typeface="Times New Roman"/>
              </a:rPr>
              <a:t>by</a:t>
            </a:r>
          </a:p>
          <a:p>
            <a:pPr marL="3950970">
              <a:lnSpc>
                <a:spcPts val="2820"/>
              </a:lnSpc>
            </a:pPr>
            <a:r>
              <a:rPr sz="2400" dirty="0">
                <a:latin typeface="Times New Roman"/>
                <a:cs typeface="Times New Roman"/>
              </a:rPr>
              <a:t>(</a:t>
            </a:r>
            <a:r>
              <a:rPr sz="2400" dirty="0">
                <a:latin typeface="Calibri"/>
                <a:cs typeface="Calibri"/>
              </a:rPr>
              <a:t>Φ </a:t>
            </a:r>
            <a:r>
              <a:rPr sz="2400" dirty="0">
                <a:latin typeface="Times New Roman"/>
                <a:cs typeface="Times New Roman"/>
              </a:rPr>
              <a:t>, </a:t>
            </a:r>
            <a:r>
              <a:rPr sz="2400" spc="-5" dirty="0">
                <a:latin typeface="Calibri"/>
                <a:cs typeface="Calibri"/>
              </a:rPr>
              <a:t>Φ, Φ, Φ, Φ,</a:t>
            </a:r>
            <a:r>
              <a:rPr sz="2400" spc="-160" dirty="0">
                <a:latin typeface="Calibri"/>
                <a:cs typeface="Calibri"/>
              </a:rPr>
              <a:t> </a:t>
            </a:r>
            <a:r>
              <a:rPr sz="2400" spc="5" dirty="0">
                <a:latin typeface="Calibri"/>
                <a:cs typeface="Calibri"/>
              </a:rPr>
              <a:t>Φ</a:t>
            </a:r>
            <a:r>
              <a:rPr sz="2400" spc="5" dirty="0">
                <a:latin typeface="Times New Roman"/>
                <a:cs typeface="Times New Roman"/>
              </a:rPr>
              <a:t>)</a:t>
            </a:r>
            <a:endParaRPr sz="2400" dirty="0">
              <a:latin typeface="Times New Roman"/>
              <a:cs typeface="Times New Roman"/>
            </a:endParaRPr>
          </a:p>
        </p:txBody>
      </p:sp>
      <p:sp>
        <p:nvSpPr>
          <p:cNvPr id="9" name="Rectangle 8">
            <a:extLst>
              <a:ext uri="{FF2B5EF4-FFF2-40B4-BE49-F238E27FC236}">
                <a16:creationId xmlns:a16="http://schemas.microsoft.com/office/drawing/2014/main" id="{4E6CF8B1-3C5E-4973-A8F9-B14BFDB6EA0A}"/>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73258"/>
            <a:ext cx="1807210" cy="574675"/>
          </a:xfrm>
          <a:prstGeom prst="rect">
            <a:avLst/>
          </a:prstGeom>
        </p:spPr>
        <p:txBody>
          <a:bodyPr vert="horz" wrap="square" lIns="0" tIns="12700" rIns="0" bIns="0" rtlCol="0">
            <a:spAutoFit/>
          </a:bodyPr>
          <a:lstStyle/>
          <a:p>
            <a:pPr marL="12700">
              <a:lnSpc>
                <a:spcPct val="100000"/>
              </a:lnSpc>
              <a:spcBef>
                <a:spcPts val="100"/>
              </a:spcBef>
            </a:pPr>
            <a:r>
              <a:rPr sz="3600" dirty="0"/>
              <a:t>Notation</a:t>
            </a:r>
          </a:p>
        </p:txBody>
      </p:sp>
      <p:sp>
        <p:nvSpPr>
          <p:cNvPr id="3" name="object 3"/>
          <p:cNvSpPr txBox="1"/>
          <p:nvPr/>
        </p:nvSpPr>
        <p:spPr>
          <a:xfrm>
            <a:off x="965087" y="1452109"/>
            <a:ext cx="10180955" cy="4475584"/>
          </a:xfrm>
          <a:prstGeom prst="rect">
            <a:avLst/>
          </a:prstGeom>
        </p:spPr>
        <p:txBody>
          <a:bodyPr vert="horz" wrap="square" lIns="0" tIns="12700" rIns="0" bIns="0" rtlCol="0">
            <a:spAutoFit/>
          </a:bodyPr>
          <a:lstStyle/>
          <a:p>
            <a:pPr marL="12700" marR="433070" algn="just">
              <a:lnSpc>
                <a:spcPct val="100000"/>
              </a:lnSpc>
              <a:spcBef>
                <a:spcPts val="100"/>
              </a:spcBef>
            </a:pPr>
            <a:r>
              <a:rPr sz="2400" dirty="0">
                <a:latin typeface="Times New Roman"/>
                <a:cs typeface="Times New Roman"/>
              </a:rPr>
              <a:t>The set of </a:t>
            </a:r>
            <a:r>
              <a:rPr sz="2400" spc="-5" dirty="0">
                <a:latin typeface="Times New Roman"/>
                <a:cs typeface="Times New Roman"/>
              </a:rPr>
              <a:t>items </a:t>
            </a:r>
            <a:r>
              <a:rPr sz="2400" dirty="0">
                <a:latin typeface="Times New Roman"/>
                <a:cs typeface="Times New Roman"/>
              </a:rPr>
              <a:t>over which the concept is </a:t>
            </a:r>
            <a:r>
              <a:rPr sz="2400" spc="-5" dirty="0">
                <a:latin typeface="Times New Roman"/>
                <a:cs typeface="Times New Roman"/>
              </a:rPr>
              <a:t>defined </a:t>
            </a:r>
            <a:r>
              <a:rPr sz="2400" dirty="0">
                <a:latin typeface="Times New Roman"/>
                <a:cs typeface="Times New Roman"/>
              </a:rPr>
              <a:t>is called the set of</a:t>
            </a:r>
            <a:r>
              <a:rPr sz="2400" spc="-114" dirty="0">
                <a:latin typeface="Times New Roman"/>
                <a:cs typeface="Times New Roman"/>
              </a:rPr>
              <a:t> </a:t>
            </a:r>
            <a:r>
              <a:rPr sz="2400" b="1" i="1" dirty="0">
                <a:latin typeface="Times New Roman"/>
                <a:cs typeface="Times New Roman"/>
              </a:rPr>
              <a:t>instances</a:t>
            </a:r>
            <a:r>
              <a:rPr sz="2400" dirty="0">
                <a:latin typeface="Times New Roman"/>
                <a:cs typeface="Times New Roman"/>
              </a:rPr>
              <a:t>,  which we denote by</a:t>
            </a:r>
            <a:r>
              <a:rPr sz="2400" spc="-25" dirty="0">
                <a:latin typeface="Times New Roman"/>
                <a:cs typeface="Times New Roman"/>
              </a:rPr>
              <a:t> </a:t>
            </a:r>
            <a:r>
              <a:rPr sz="2400" spc="-10" dirty="0">
                <a:latin typeface="Times New Roman"/>
                <a:cs typeface="Times New Roman"/>
              </a:rPr>
              <a:t>X.</a:t>
            </a:r>
            <a:endParaRPr sz="2400" dirty="0">
              <a:latin typeface="Times New Roman"/>
              <a:cs typeface="Times New Roman"/>
            </a:endParaRPr>
          </a:p>
          <a:p>
            <a:pPr marL="12700" marR="170815" algn="just">
              <a:lnSpc>
                <a:spcPct val="100000"/>
              </a:lnSpc>
            </a:pPr>
            <a:r>
              <a:rPr sz="2400" b="1" i="1" dirty="0">
                <a:latin typeface="Times New Roman"/>
                <a:cs typeface="Times New Roman"/>
              </a:rPr>
              <a:t>Example: </a:t>
            </a:r>
            <a:r>
              <a:rPr sz="2400" spc="-5" dirty="0">
                <a:latin typeface="Times New Roman"/>
                <a:cs typeface="Times New Roman"/>
              </a:rPr>
              <a:t>X </a:t>
            </a:r>
            <a:r>
              <a:rPr sz="2400" dirty="0">
                <a:latin typeface="Times New Roman"/>
                <a:cs typeface="Times New Roman"/>
              </a:rPr>
              <a:t>is the set of all possible days, each represented by the attributes:</a:t>
            </a:r>
            <a:r>
              <a:rPr sz="2400" spc="-215" dirty="0">
                <a:latin typeface="Times New Roman"/>
                <a:cs typeface="Times New Roman"/>
              </a:rPr>
              <a:t> </a:t>
            </a:r>
            <a:r>
              <a:rPr sz="2400" b="1" spc="-45" dirty="0">
                <a:latin typeface="Times New Roman"/>
                <a:cs typeface="Times New Roman"/>
              </a:rPr>
              <a:t>Sky,  </a:t>
            </a:r>
            <a:r>
              <a:rPr sz="2400" b="1" spc="-25" dirty="0">
                <a:latin typeface="Times New Roman"/>
                <a:cs typeface="Times New Roman"/>
              </a:rPr>
              <a:t>AirTemp, </a:t>
            </a:r>
            <a:r>
              <a:rPr sz="2400" b="1" spc="-20" dirty="0">
                <a:latin typeface="Times New Roman"/>
                <a:cs typeface="Times New Roman"/>
              </a:rPr>
              <a:t>Humidity, </a:t>
            </a:r>
            <a:r>
              <a:rPr sz="2400" b="1" spc="-25" dirty="0">
                <a:latin typeface="Times New Roman"/>
                <a:cs typeface="Times New Roman"/>
              </a:rPr>
              <a:t>Wind, </a:t>
            </a:r>
            <a:r>
              <a:rPr sz="2400" b="1" spc="-55" dirty="0">
                <a:latin typeface="Times New Roman"/>
                <a:cs typeface="Times New Roman"/>
              </a:rPr>
              <a:t>Water, </a:t>
            </a:r>
            <a:r>
              <a:rPr sz="2400" b="1" dirty="0">
                <a:latin typeface="Times New Roman"/>
                <a:cs typeface="Times New Roman"/>
              </a:rPr>
              <a:t>and</a:t>
            </a:r>
            <a:r>
              <a:rPr sz="2400" b="1" spc="35" dirty="0">
                <a:latin typeface="Times New Roman"/>
                <a:cs typeface="Times New Roman"/>
              </a:rPr>
              <a:t> </a:t>
            </a:r>
            <a:r>
              <a:rPr sz="2400" b="1" dirty="0">
                <a:latin typeface="Times New Roman"/>
                <a:cs typeface="Times New Roman"/>
              </a:rPr>
              <a:t>Forecast</a:t>
            </a:r>
          </a:p>
          <a:p>
            <a:pPr algn="just">
              <a:lnSpc>
                <a:spcPct val="100000"/>
              </a:lnSpc>
              <a:spcBef>
                <a:spcPts val="5"/>
              </a:spcBef>
            </a:pPr>
            <a:endParaRPr sz="2500" dirty="0">
              <a:latin typeface="Times New Roman"/>
              <a:cs typeface="Times New Roman"/>
            </a:endParaRPr>
          </a:p>
          <a:p>
            <a:pPr marL="12700" algn="just">
              <a:lnSpc>
                <a:spcPct val="100000"/>
              </a:lnSpc>
            </a:pPr>
            <a:r>
              <a:rPr sz="2400" b="1" dirty="0">
                <a:latin typeface="Times New Roman"/>
                <a:cs typeface="Times New Roman"/>
              </a:rPr>
              <a:t>The concept or function </a:t>
            </a:r>
            <a:r>
              <a:rPr sz="2400" dirty="0">
                <a:latin typeface="Times New Roman"/>
                <a:cs typeface="Times New Roman"/>
              </a:rPr>
              <a:t>to be learned is called the </a:t>
            </a:r>
            <a:r>
              <a:rPr sz="2400" b="1" i="1" dirty="0">
                <a:latin typeface="Times New Roman"/>
                <a:cs typeface="Times New Roman"/>
              </a:rPr>
              <a:t>target concept</a:t>
            </a:r>
            <a:r>
              <a:rPr sz="2400" dirty="0">
                <a:latin typeface="Times New Roman"/>
                <a:cs typeface="Times New Roman"/>
              </a:rPr>
              <a:t>, </a:t>
            </a:r>
            <a:r>
              <a:rPr sz="2400" spc="-5" dirty="0">
                <a:latin typeface="Times New Roman"/>
                <a:cs typeface="Times New Roman"/>
              </a:rPr>
              <a:t>which </a:t>
            </a:r>
            <a:r>
              <a:rPr sz="2400" dirty="0">
                <a:latin typeface="Times New Roman"/>
                <a:cs typeface="Times New Roman"/>
              </a:rPr>
              <a:t>we</a:t>
            </a:r>
            <a:r>
              <a:rPr sz="2400" spc="-190" dirty="0">
                <a:latin typeface="Times New Roman"/>
                <a:cs typeface="Times New Roman"/>
              </a:rPr>
              <a:t> </a:t>
            </a:r>
            <a:r>
              <a:rPr sz="2400" dirty="0">
                <a:latin typeface="Times New Roman"/>
                <a:cs typeface="Times New Roman"/>
              </a:rPr>
              <a:t>denote</a:t>
            </a:r>
            <a:r>
              <a:rPr lang="en-GB" sz="2400" dirty="0">
                <a:latin typeface="Times New Roman"/>
                <a:cs typeface="Times New Roman"/>
              </a:rPr>
              <a:t> </a:t>
            </a:r>
            <a:r>
              <a:rPr sz="2400" dirty="0">
                <a:latin typeface="Times New Roman"/>
                <a:cs typeface="Times New Roman"/>
              </a:rPr>
              <a:t>by</a:t>
            </a:r>
            <a:r>
              <a:rPr sz="2400" spc="-10" dirty="0">
                <a:latin typeface="Times New Roman"/>
                <a:cs typeface="Times New Roman"/>
              </a:rPr>
              <a:t> </a:t>
            </a:r>
            <a:r>
              <a:rPr sz="2400" dirty="0">
                <a:latin typeface="Times New Roman"/>
                <a:cs typeface="Times New Roman"/>
              </a:rPr>
              <a:t>c.</a:t>
            </a:r>
          </a:p>
          <a:p>
            <a:pPr marL="4171950" marR="968375" indent="-3091180" algn="just">
              <a:lnSpc>
                <a:spcPct val="100000"/>
              </a:lnSpc>
              <a:tabLst>
                <a:tab pos="5298440" algn="l"/>
              </a:tabLst>
            </a:pPr>
            <a:r>
              <a:rPr sz="2400" dirty="0">
                <a:latin typeface="Times New Roman"/>
                <a:cs typeface="Times New Roman"/>
              </a:rPr>
              <a:t>c can be any Boolean valued function defined over the instances</a:t>
            </a:r>
            <a:r>
              <a:rPr sz="2400" spc="-190" dirty="0">
                <a:latin typeface="Times New Roman"/>
                <a:cs typeface="Times New Roman"/>
              </a:rPr>
              <a:t> </a:t>
            </a:r>
            <a:r>
              <a:rPr sz="2400" spc="-5" dirty="0">
                <a:latin typeface="Times New Roman"/>
                <a:cs typeface="Times New Roman"/>
              </a:rPr>
              <a:t>X  </a:t>
            </a:r>
            <a:r>
              <a:rPr sz="2400" dirty="0">
                <a:latin typeface="Times New Roman"/>
                <a:cs typeface="Times New Roman"/>
              </a:rPr>
              <a:t>c :</a:t>
            </a:r>
            <a:r>
              <a:rPr sz="2400" spc="-10" dirty="0">
                <a:latin typeface="Times New Roman"/>
                <a:cs typeface="Times New Roman"/>
              </a:rPr>
              <a:t> </a:t>
            </a:r>
            <a:r>
              <a:rPr sz="2400" spc="-5" dirty="0">
                <a:latin typeface="Times New Roman"/>
                <a:cs typeface="Times New Roman"/>
              </a:rPr>
              <a:t>X	{O,</a:t>
            </a:r>
            <a:r>
              <a:rPr sz="2400" dirty="0">
                <a:latin typeface="Times New Roman"/>
                <a:cs typeface="Times New Roman"/>
              </a:rPr>
              <a:t> </a:t>
            </a:r>
            <a:r>
              <a:rPr sz="2400" spc="-5" dirty="0">
                <a:latin typeface="Times New Roman"/>
                <a:cs typeface="Times New Roman"/>
              </a:rPr>
              <a:t>1}</a:t>
            </a:r>
            <a:endParaRPr sz="2400" dirty="0">
              <a:latin typeface="Times New Roman"/>
              <a:cs typeface="Times New Roman"/>
            </a:endParaRPr>
          </a:p>
          <a:p>
            <a:pPr algn="just">
              <a:lnSpc>
                <a:spcPct val="100000"/>
              </a:lnSpc>
              <a:spcBef>
                <a:spcPts val="5"/>
              </a:spcBef>
            </a:pPr>
            <a:endParaRPr sz="2500" dirty="0">
              <a:latin typeface="Times New Roman"/>
              <a:cs typeface="Times New Roman"/>
            </a:endParaRPr>
          </a:p>
          <a:p>
            <a:pPr marL="12700" algn="just">
              <a:lnSpc>
                <a:spcPct val="100000"/>
              </a:lnSpc>
            </a:pPr>
            <a:r>
              <a:rPr sz="2400" b="1" i="1" dirty="0">
                <a:latin typeface="Times New Roman"/>
                <a:cs typeface="Times New Roman"/>
              </a:rPr>
              <a:t>Example: </a:t>
            </a:r>
            <a:r>
              <a:rPr sz="2400" dirty="0">
                <a:latin typeface="Times New Roman"/>
                <a:cs typeface="Times New Roman"/>
              </a:rPr>
              <a:t>The </a:t>
            </a:r>
            <a:r>
              <a:rPr sz="2400" spc="-10" dirty="0">
                <a:latin typeface="Times New Roman"/>
                <a:cs typeface="Times New Roman"/>
              </a:rPr>
              <a:t>target </a:t>
            </a:r>
            <a:r>
              <a:rPr sz="2400" dirty="0">
                <a:latin typeface="Times New Roman"/>
                <a:cs typeface="Times New Roman"/>
              </a:rPr>
              <a:t>concept corresponds to the value of the attribute</a:t>
            </a:r>
            <a:r>
              <a:rPr sz="2400" spc="-195" dirty="0">
                <a:latin typeface="Times New Roman"/>
                <a:cs typeface="Times New Roman"/>
              </a:rPr>
              <a:t> </a:t>
            </a:r>
            <a:r>
              <a:rPr sz="2400" b="1" i="1" spc="-5" dirty="0">
                <a:latin typeface="Times New Roman"/>
                <a:cs typeface="Times New Roman"/>
              </a:rPr>
              <a:t>EnjoySport</a:t>
            </a:r>
            <a:endParaRPr sz="2400" dirty="0">
              <a:latin typeface="Times New Roman"/>
              <a:cs typeface="Times New Roman"/>
            </a:endParaRPr>
          </a:p>
          <a:p>
            <a:pPr marL="12700" algn="just">
              <a:lnSpc>
                <a:spcPct val="100000"/>
              </a:lnSpc>
            </a:pPr>
            <a:r>
              <a:rPr sz="2400" dirty="0">
                <a:latin typeface="Times New Roman"/>
                <a:cs typeface="Times New Roman"/>
              </a:rPr>
              <a:t>(i.e., c(x) = 1 if </a:t>
            </a:r>
            <a:r>
              <a:rPr sz="2400" b="1" i="1" spc="-5" dirty="0">
                <a:latin typeface="Times New Roman"/>
                <a:cs typeface="Times New Roman"/>
              </a:rPr>
              <a:t>EnjoySport </a:t>
            </a:r>
            <a:r>
              <a:rPr sz="2400" dirty="0">
                <a:latin typeface="Times New Roman"/>
                <a:cs typeface="Times New Roman"/>
              </a:rPr>
              <a:t>= </a:t>
            </a:r>
            <a:r>
              <a:rPr sz="2400" spc="-65" dirty="0">
                <a:latin typeface="Times New Roman"/>
                <a:cs typeface="Times New Roman"/>
              </a:rPr>
              <a:t>Yes, </a:t>
            </a:r>
            <a:r>
              <a:rPr sz="2400" dirty="0">
                <a:latin typeface="Times New Roman"/>
                <a:cs typeface="Times New Roman"/>
              </a:rPr>
              <a:t>and c(x) = 0 if </a:t>
            </a:r>
            <a:r>
              <a:rPr sz="2400" b="1" i="1" spc="-5" dirty="0">
                <a:latin typeface="Times New Roman"/>
                <a:cs typeface="Times New Roman"/>
              </a:rPr>
              <a:t>EnjoySport </a:t>
            </a:r>
            <a:r>
              <a:rPr sz="2400" dirty="0">
                <a:latin typeface="Times New Roman"/>
                <a:cs typeface="Times New Roman"/>
              </a:rPr>
              <a:t>=</a:t>
            </a:r>
            <a:r>
              <a:rPr sz="2400" spc="-90" dirty="0">
                <a:latin typeface="Times New Roman"/>
                <a:cs typeface="Times New Roman"/>
              </a:rPr>
              <a:t> </a:t>
            </a:r>
            <a:r>
              <a:rPr sz="2400" dirty="0">
                <a:latin typeface="Times New Roman"/>
                <a:cs typeface="Times New Roman"/>
              </a:rPr>
              <a:t>No).</a:t>
            </a:r>
          </a:p>
        </p:txBody>
      </p:sp>
      <p:sp>
        <p:nvSpPr>
          <p:cNvPr id="4" name="object 4"/>
          <p:cNvSpPr/>
          <p:nvPr/>
        </p:nvSpPr>
        <p:spPr>
          <a:xfrm>
            <a:off x="5785104" y="4538340"/>
            <a:ext cx="457200" cy="103505"/>
          </a:xfrm>
          <a:custGeom>
            <a:avLst/>
            <a:gdLst/>
            <a:ahLst/>
            <a:cxnLst/>
            <a:rect l="l" t="t" r="r" b="b"/>
            <a:pathLst>
              <a:path w="457200" h="103504">
                <a:moveTo>
                  <a:pt x="421184" y="58212"/>
                </a:moveTo>
                <a:lnTo>
                  <a:pt x="362071" y="92464"/>
                </a:lnTo>
                <a:lnTo>
                  <a:pt x="361066" y="96274"/>
                </a:lnTo>
                <a:lnTo>
                  <a:pt x="362833" y="99322"/>
                </a:lnTo>
                <a:lnTo>
                  <a:pt x="364479" y="102370"/>
                </a:lnTo>
                <a:lnTo>
                  <a:pt x="368442" y="103382"/>
                </a:lnTo>
                <a:lnTo>
                  <a:pt x="446249" y="58293"/>
                </a:lnTo>
                <a:lnTo>
                  <a:pt x="421184" y="58212"/>
                </a:lnTo>
                <a:close/>
              </a:path>
              <a:path w="457200" h="103504">
                <a:moveTo>
                  <a:pt x="432075" y="51905"/>
                </a:moveTo>
                <a:lnTo>
                  <a:pt x="421184" y="58212"/>
                </a:lnTo>
                <a:lnTo>
                  <a:pt x="444642" y="58293"/>
                </a:lnTo>
                <a:lnTo>
                  <a:pt x="444642" y="57412"/>
                </a:lnTo>
                <a:lnTo>
                  <a:pt x="441441" y="57412"/>
                </a:lnTo>
                <a:lnTo>
                  <a:pt x="432075" y="51905"/>
                </a:lnTo>
                <a:close/>
              </a:path>
              <a:path w="457200" h="103504">
                <a:moveTo>
                  <a:pt x="368808" y="0"/>
                </a:moveTo>
                <a:lnTo>
                  <a:pt x="364876" y="1024"/>
                </a:lnTo>
                <a:lnTo>
                  <a:pt x="363108" y="4072"/>
                </a:lnTo>
                <a:lnTo>
                  <a:pt x="361309" y="7120"/>
                </a:lnTo>
                <a:lnTo>
                  <a:pt x="362346" y="10930"/>
                </a:lnTo>
                <a:lnTo>
                  <a:pt x="421214" y="45520"/>
                </a:lnTo>
                <a:lnTo>
                  <a:pt x="444642" y="45601"/>
                </a:lnTo>
                <a:lnTo>
                  <a:pt x="444642" y="58293"/>
                </a:lnTo>
                <a:lnTo>
                  <a:pt x="446249" y="58293"/>
                </a:lnTo>
                <a:lnTo>
                  <a:pt x="457200" y="51947"/>
                </a:lnTo>
                <a:lnTo>
                  <a:pt x="368808" y="0"/>
                </a:lnTo>
                <a:close/>
              </a:path>
              <a:path w="457200" h="103504">
                <a:moveTo>
                  <a:pt x="0" y="44077"/>
                </a:moveTo>
                <a:lnTo>
                  <a:pt x="0" y="56769"/>
                </a:lnTo>
                <a:lnTo>
                  <a:pt x="421184" y="58212"/>
                </a:lnTo>
                <a:lnTo>
                  <a:pt x="432075" y="51905"/>
                </a:lnTo>
                <a:lnTo>
                  <a:pt x="421214" y="45520"/>
                </a:lnTo>
                <a:lnTo>
                  <a:pt x="0" y="44077"/>
                </a:lnTo>
                <a:close/>
              </a:path>
              <a:path w="457200" h="103504">
                <a:moveTo>
                  <a:pt x="441441" y="46482"/>
                </a:moveTo>
                <a:lnTo>
                  <a:pt x="432075" y="51905"/>
                </a:lnTo>
                <a:lnTo>
                  <a:pt x="441441" y="57412"/>
                </a:lnTo>
                <a:lnTo>
                  <a:pt x="441441" y="46482"/>
                </a:lnTo>
                <a:close/>
              </a:path>
              <a:path w="457200" h="103504">
                <a:moveTo>
                  <a:pt x="444642" y="46482"/>
                </a:moveTo>
                <a:lnTo>
                  <a:pt x="441441" y="46482"/>
                </a:lnTo>
                <a:lnTo>
                  <a:pt x="441441" y="57412"/>
                </a:lnTo>
                <a:lnTo>
                  <a:pt x="444642" y="57412"/>
                </a:lnTo>
                <a:lnTo>
                  <a:pt x="444642" y="46482"/>
                </a:lnTo>
                <a:close/>
              </a:path>
              <a:path w="457200" h="103504">
                <a:moveTo>
                  <a:pt x="421214" y="45520"/>
                </a:moveTo>
                <a:lnTo>
                  <a:pt x="432075" y="51905"/>
                </a:lnTo>
                <a:lnTo>
                  <a:pt x="441441" y="46482"/>
                </a:lnTo>
                <a:lnTo>
                  <a:pt x="444642" y="46482"/>
                </a:lnTo>
                <a:lnTo>
                  <a:pt x="444642" y="45601"/>
                </a:lnTo>
                <a:lnTo>
                  <a:pt x="421214" y="4552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51</a:t>
            </a:fld>
            <a:endParaRPr dirty="0"/>
          </a:p>
        </p:txBody>
      </p:sp>
      <p:sp>
        <p:nvSpPr>
          <p:cNvPr id="7" name="Rectangle 6">
            <a:extLst>
              <a:ext uri="{FF2B5EF4-FFF2-40B4-BE49-F238E27FC236}">
                <a16:creationId xmlns:a16="http://schemas.microsoft.com/office/drawing/2014/main" id="{3B7FE22F-49BA-4D56-B07C-AD040A0829C9}"/>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4644E85-BFD4-4622-8791-77B16BAC6B93}"/>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87942" y="823937"/>
            <a:ext cx="10299700" cy="5147945"/>
          </a:xfrm>
          <a:prstGeom prst="rect">
            <a:avLst/>
          </a:prstGeom>
        </p:spPr>
        <p:txBody>
          <a:bodyPr vert="horz" wrap="square" lIns="0" tIns="12700" rIns="0" bIns="0" rtlCol="0">
            <a:spAutoFit/>
          </a:bodyPr>
          <a:lstStyle/>
          <a:p>
            <a:pPr marL="354965" indent="-342900">
              <a:lnSpc>
                <a:spcPct val="100000"/>
              </a:lnSpc>
              <a:spcBef>
                <a:spcPts val="100"/>
              </a:spcBef>
              <a:buFont typeface="Arial"/>
              <a:buChar char="•"/>
              <a:tabLst>
                <a:tab pos="354965" algn="l"/>
                <a:tab pos="355600" algn="l"/>
              </a:tabLst>
            </a:pPr>
            <a:r>
              <a:rPr sz="2400" spc="-5" dirty="0">
                <a:latin typeface="Times New Roman"/>
                <a:cs typeface="Times New Roman"/>
              </a:rPr>
              <a:t>Instances</a:t>
            </a:r>
            <a:r>
              <a:rPr sz="2400" spc="370" dirty="0">
                <a:latin typeface="Times New Roman"/>
                <a:cs typeface="Times New Roman"/>
              </a:rPr>
              <a:t> </a:t>
            </a:r>
            <a:r>
              <a:rPr sz="2400" spc="-5" dirty="0">
                <a:latin typeface="Times New Roman"/>
                <a:cs typeface="Times New Roman"/>
              </a:rPr>
              <a:t>for</a:t>
            </a:r>
            <a:r>
              <a:rPr sz="2400" spc="380" dirty="0">
                <a:latin typeface="Times New Roman"/>
                <a:cs typeface="Times New Roman"/>
              </a:rPr>
              <a:t> </a:t>
            </a:r>
            <a:r>
              <a:rPr sz="2400" spc="-5" dirty="0">
                <a:latin typeface="Times New Roman"/>
                <a:cs typeface="Times New Roman"/>
              </a:rPr>
              <a:t>which</a:t>
            </a:r>
            <a:r>
              <a:rPr sz="2400" spc="365" dirty="0">
                <a:latin typeface="Times New Roman"/>
                <a:cs typeface="Times New Roman"/>
              </a:rPr>
              <a:t> </a:t>
            </a:r>
            <a:r>
              <a:rPr sz="2400" spc="-5" dirty="0">
                <a:latin typeface="Times New Roman"/>
                <a:cs typeface="Times New Roman"/>
              </a:rPr>
              <a:t>c(x)</a:t>
            </a:r>
            <a:r>
              <a:rPr sz="2400" spc="385" dirty="0">
                <a:latin typeface="Times New Roman"/>
                <a:cs typeface="Times New Roman"/>
              </a:rPr>
              <a:t> </a:t>
            </a:r>
            <a:r>
              <a:rPr sz="2400" dirty="0">
                <a:latin typeface="Times New Roman"/>
                <a:cs typeface="Times New Roman"/>
              </a:rPr>
              <a:t>=</a:t>
            </a:r>
            <a:r>
              <a:rPr sz="2400" spc="365" dirty="0">
                <a:latin typeface="Times New Roman"/>
                <a:cs typeface="Times New Roman"/>
              </a:rPr>
              <a:t> </a:t>
            </a:r>
            <a:r>
              <a:rPr sz="2400" dirty="0">
                <a:latin typeface="Times New Roman"/>
                <a:cs typeface="Times New Roman"/>
              </a:rPr>
              <a:t>1</a:t>
            </a:r>
            <a:r>
              <a:rPr sz="2400" spc="375" dirty="0">
                <a:latin typeface="Times New Roman"/>
                <a:cs typeface="Times New Roman"/>
              </a:rPr>
              <a:t> </a:t>
            </a:r>
            <a:r>
              <a:rPr sz="2400" spc="-5" dirty="0">
                <a:latin typeface="Times New Roman"/>
                <a:cs typeface="Times New Roman"/>
              </a:rPr>
              <a:t>are</a:t>
            </a:r>
            <a:r>
              <a:rPr sz="2400" spc="370" dirty="0">
                <a:latin typeface="Times New Roman"/>
                <a:cs typeface="Times New Roman"/>
              </a:rPr>
              <a:t> </a:t>
            </a:r>
            <a:r>
              <a:rPr sz="2400" spc="-5" dirty="0">
                <a:latin typeface="Times New Roman"/>
                <a:cs typeface="Times New Roman"/>
              </a:rPr>
              <a:t>called</a:t>
            </a:r>
            <a:r>
              <a:rPr sz="2400" spc="385" dirty="0">
                <a:latin typeface="Times New Roman"/>
                <a:cs typeface="Times New Roman"/>
              </a:rPr>
              <a:t> </a:t>
            </a:r>
            <a:r>
              <a:rPr sz="2400" spc="-5" dirty="0">
                <a:latin typeface="Times New Roman"/>
                <a:cs typeface="Times New Roman"/>
              </a:rPr>
              <a:t>positive</a:t>
            </a:r>
            <a:r>
              <a:rPr sz="2400" spc="365" dirty="0">
                <a:latin typeface="Times New Roman"/>
                <a:cs typeface="Times New Roman"/>
              </a:rPr>
              <a:t> </a:t>
            </a:r>
            <a:r>
              <a:rPr sz="2400" spc="-5" dirty="0">
                <a:latin typeface="Times New Roman"/>
                <a:cs typeface="Times New Roman"/>
              </a:rPr>
              <a:t>examples,</a:t>
            </a:r>
            <a:r>
              <a:rPr sz="2400" spc="370" dirty="0">
                <a:latin typeface="Times New Roman"/>
                <a:cs typeface="Times New Roman"/>
              </a:rPr>
              <a:t> </a:t>
            </a:r>
            <a:r>
              <a:rPr sz="2400" spc="-5" dirty="0">
                <a:latin typeface="Times New Roman"/>
                <a:cs typeface="Times New Roman"/>
              </a:rPr>
              <a:t>or</a:t>
            </a:r>
            <a:r>
              <a:rPr sz="2400" spc="385" dirty="0">
                <a:latin typeface="Times New Roman"/>
                <a:cs typeface="Times New Roman"/>
              </a:rPr>
              <a:t> </a:t>
            </a:r>
            <a:r>
              <a:rPr sz="2400" spc="-5" dirty="0">
                <a:latin typeface="Times New Roman"/>
                <a:cs typeface="Times New Roman"/>
              </a:rPr>
              <a:t>members</a:t>
            </a:r>
            <a:r>
              <a:rPr sz="2400" spc="395" dirty="0">
                <a:latin typeface="Times New Roman"/>
                <a:cs typeface="Times New Roman"/>
              </a:rPr>
              <a:t> </a:t>
            </a:r>
            <a:r>
              <a:rPr sz="2400" spc="-5" dirty="0">
                <a:latin typeface="Times New Roman"/>
                <a:cs typeface="Times New Roman"/>
              </a:rPr>
              <a:t>of</a:t>
            </a:r>
            <a:r>
              <a:rPr sz="2400" spc="365" dirty="0">
                <a:latin typeface="Times New Roman"/>
                <a:cs typeface="Times New Roman"/>
              </a:rPr>
              <a:t> </a:t>
            </a:r>
            <a:r>
              <a:rPr sz="2400" spc="-5" dirty="0">
                <a:latin typeface="Times New Roman"/>
                <a:cs typeface="Times New Roman"/>
              </a:rPr>
              <a:t>the</a:t>
            </a:r>
            <a:endParaRPr sz="2400" dirty="0">
              <a:latin typeface="Times New Roman"/>
              <a:cs typeface="Times New Roman"/>
            </a:endParaRPr>
          </a:p>
          <a:p>
            <a:pPr marL="354965">
              <a:lnSpc>
                <a:spcPct val="100000"/>
              </a:lnSpc>
              <a:spcBef>
                <a:spcPts val="5"/>
              </a:spcBef>
            </a:pPr>
            <a:r>
              <a:rPr sz="2400" spc="-10" dirty="0">
                <a:latin typeface="Times New Roman"/>
                <a:cs typeface="Times New Roman"/>
              </a:rPr>
              <a:t>target</a:t>
            </a:r>
            <a:r>
              <a:rPr sz="2400" spc="-25" dirty="0">
                <a:latin typeface="Times New Roman"/>
                <a:cs typeface="Times New Roman"/>
              </a:rPr>
              <a:t> </a:t>
            </a:r>
            <a:r>
              <a:rPr sz="2400" dirty="0">
                <a:latin typeface="Times New Roman"/>
                <a:cs typeface="Times New Roman"/>
              </a:rPr>
              <a:t>concept.</a:t>
            </a:r>
          </a:p>
          <a:p>
            <a:pPr marL="354965" marR="5080" indent="-342900">
              <a:lnSpc>
                <a:spcPct val="100000"/>
              </a:lnSpc>
              <a:buFont typeface="Arial"/>
              <a:buChar char="•"/>
              <a:tabLst>
                <a:tab pos="354965" algn="l"/>
                <a:tab pos="355600" algn="l"/>
              </a:tabLst>
            </a:pPr>
            <a:r>
              <a:rPr sz="2400" dirty="0">
                <a:latin typeface="Times New Roman"/>
                <a:cs typeface="Times New Roman"/>
              </a:rPr>
              <a:t>Instances for which c(x) = 0 are </a:t>
            </a:r>
            <a:r>
              <a:rPr sz="2400" spc="-5" dirty="0">
                <a:latin typeface="Times New Roman"/>
                <a:cs typeface="Times New Roman"/>
              </a:rPr>
              <a:t>called negative examples, </a:t>
            </a:r>
            <a:r>
              <a:rPr sz="2400" dirty="0">
                <a:latin typeface="Times New Roman"/>
                <a:cs typeface="Times New Roman"/>
              </a:rPr>
              <a:t>or </a:t>
            </a:r>
            <a:r>
              <a:rPr sz="2400" spc="-5" dirty="0">
                <a:latin typeface="Times New Roman"/>
                <a:cs typeface="Times New Roman"/>
              </a:rPr>
              <a:t>non-members </a:t>
            </a:r>
            <a:r>
              <a:rPr sz="2400" spc="10" dirty="0">
                <a:latin typeface="Times New Roman"/>
                <a:cs typeface="Times New Roman"/>
              </a:rPr>
              <a:t>of </a:t>
            </a:r>
            <a:r>
              <a:rPr sz="2400" spc="620" dirty="0">
                <a:latin typeface="Times New Roman"/>
                <a:cs typeface="Times New Roman"/>
              </a:rPr>
              <a:t> </a:t>
            </a:r>
            <a:r>
              <a:rPr sz="2400" dirty="0">
                <a:latin typeface="Times New Roman"/>
                <a:cs typeface="Times New Roman"/>
              </a:rPr>
              <a:t>the </a:t>
            </a:r>
            <a:r>
              <a:rPr sz="2400" spc="-10" dirty="0">
                <a:latin typeface="Times New Roman"/>
                <a:cs typeface="Times New Roman"/>
              </a:rPr>
              <a:t>target</a:t>
            </a:r>
            <a:r>
              <a:rPr sz="2400" spc="-50" dirty="0">
                <a:latin typeface="Times New Roman"/>
                <a:cs typeface="Times New Roman"/>
              </a:rPr>
              <a:t> </a:t>
            </a:r>
            <a:r>
              <a:rPr sz="2400" dirty="0">
                <a:latin typeface="Times New Roman"/>
                <a:cs typeface="Times New Roman"/>
              </a:rPr>
              <a:t>concept.</a:t>
            </a:r>
          </a:p>
          <a:p>
            <a:pPr marL="354965" marR="8255" indent="-342900">
              <a:lnSpc>
                <a:spcPct val="100000"/>
              </a:lnSpc>
              <a:buFont typeface="Arial"/>
              <a:buChar char="•"/>
              <a:tabLst>
                <a:tab pos="354965" algn="l"/>
                <a:tab pos="355600" algn="l"/>
                <a:tab pos="967740" algn="l"/>
                <a:tab pos="2036445" algn="l"/>
                <a:tab pos="2650490" algn="l"/>
                <a:tab pos="3118485" algn="l"/>
                <a:tab pos="3850004" algn="l"/>
                <a:tab pos="4226560" algn="l"/>
                <a:tab pos="5379085" algn="l"/>
                <a:tab pos="5889625" algn="l"/>
                <a:tab pos="6976745" algn="l"/>
                <a:tab pos="8147050" algn="l"/>
                <a:tab pos="9518650" algn="l"/>
                <a:tab pos="9910445" algn="l"/>
              </a:tabLst>
            </a:pPr>
            <a:r>
              <a:rPr sz="2400" dirty="0">
                <a:latin typeface="Times New Roman"/>
                <a:cs typeface="Times New Roman"/>
              </a:rPr>
              <a:t>The	ordered	pair	(x,	c(x))	to	de</a:t>
            </a:r>
            <a:r>
              <a:rPr sz="2400" spc="-10" dirty="0">
                <a:latin typeface="Times New Roman"/>
                <a:cs typeface="Times New Roman"/>
              </a:rPr>
              <a:t>s</a:t>
            </a:r>
            <a:r>
              <a:rPr sz="2400" dirty="0">
                <a:latin typeface="Times New Roman"/>
                <a:cs typeface="Times New Roman"/>
              </a:rPr>
              <a:t>cribe	the	t</a:t>
            </a:r>
            <a:r>
              <a:rPr sz="2400" spc="5" dirty="0">
                <a:latin typeface="Times New Roman"/>
                <a:cs typeface="Times New Roman"/>
              </a:rPr>
              <a:t>r</a:t>
            </a:r>
            <a:r>
              <a:rPr sz="2400" spc="-10" dirty="0">
                <a:latin typeface="Times New Roman"/>
                <a:cs typeface="Times New Roman"/>
              </a:rPr>
              <a:t>a</a:t>
            </a:r>
            <a:r>
              <a:rPr sz="2400" dirty="0">
                <a:latin typeface="Times New Roman"/>
                <a:cs typeface="Times New Roman"/>
              </a:rPr>
              <a:t>i</a:t>
            </a:r>
            <a:r>
              <a:rPr sz="2400" spc="-10" dirty="0">
                <a:latin typeface="Times New Roman"/>
                <a:cs typeface="Times New Roman"/>
              </a:rPr>
              <a:t>n</a:t>
            </a:r>
            <a:r>
              <a:rPr sz="2400" dirty="0">
                <a:latin typeface="Times New Roman"/>
                <a:cs typeface="Times New Roman"/>
              </a:rPr>
              <a:t>ing	exa</a:t>
            </a:r>
            <a:r>
              <a:rPr sz="2400" spc="-15" dirty="0">
                <a:latin typeface="Times New Roman"/>
                <a:cs typeface="Times New Roman"/>
              </a:rPr>
              <a:t>m</a:t>
            </a:r>
            <a:r>
              <a:rPr sz="2400" dirty="0">
                <a:latin typeface="Times New Roman"/>
                <a:cs typeface="Times New Roman"/>
              </a:rPr>
              <a:t>ple	con</a:t>
            </a:r>
            <a:r>
              <a:rPr sz="2400" spc="-10" dirty="0">
                <a:latin typeface="Times New Roman"/>
                <a:cs typeface="Times New Roman"/>
              </a:rPr>
              <a:t>s</a:t>
            </a:r>
            <a:r>
              <a:rPr sz="2400" dirty="0">
                <a:latin typeface="Times New Roman"/>
                <a:cs typeface="Times New Roman"/>
              </a:rPr>
              <a:t>is</a:t>
            </a:r>
            <a:r>
              <a:rPr sz="2400" spc="-15" dirty="0">
                <a:latin typeface="Times New Roman"/>
                <a:cs typeface="Times New Roman"/>
              </a:rPr>
              <a:t>t</a:t>
            </a:r>
            <a:r>
              <a:rPr sz="2400" dirty="0">
                <a:latin typeface="Times New Roman"/>
                <a:cs typeface="Times New Roman"/>
              </a:rPr>
              <a:t>i</a:t>
            </a:r>
            <a:r>
              <a:rPr sz="2400" spc="-10" dirty="0">
                <a:latin typeface="Times New Roman"/>
                <a:cs typeface="Times New Roman"/>
              </a:rPr>
              <a:t>n</a:t>
            </a:r>
            <a:r>
              <a:rPr sz="2400" dirty="0">
                <a:latin typeface="Times New Roman"/>
                <a:cs typeface="Times New Roman"/>
              </a:rPr>
              <a:t>g	of	the  instance x and its </a:t>
            </a:r>
            <a:r>
              <a:rPr sz="2400" spc="-10" dirty="0">
                <a:latin typeface="Times New Roman"/>
                <a:cs typeface="Times New Roman"/>
              </a:rPr>
              <a:t>target </a:t>
            </a:r>
            <a:r>
              <a:rPr sz="2400" dirty="0">
                <a:latin typeface="Times New Roman"/>
                <a:cs typeface="Times New Roman"/>
              </a:rPr>
              <a:t>concept value</a:t>
            </a:r>
            <a:r>
              <a:rPr sz="2400" spc="-100" dirty="0">
                <a:latin typeface="Times New Roman"/>
                <a:cs typeface="Times New Roman"/>
              </a:rPr>
              <a:t> </a:t>
            </a:r>
            <a:r>
              <a:rPr sz="2400" dirty="0">
                <a:latin typeface="Times New Roman"/>
                <a:cs typeface="Times New Roman"/>
              </a:rPr>
              <a:t>c(x).</a:t>
            </a:r>
          </a:p>
          <a:p>
            <a:pPr marL="354965" indent="-342900">
              <a:lnSpc>
                <a:spcPct val="100000"/>
              </a:lnSpc>
              <a:buFont typeface="Arial"/>
              <a:buChar char="•"/>
              <a:tabLst>
                <a:tab pos="354965" algn="l"/>
                <a:tab pos="355600" algn="l"/>
              </a:tabLst>
            </a:pPr>
            <a:r>
              <a:rPr sz="2400" b="1" i="1" spc="-5" dirty="0">
                <a:latin typeface="Times New Roman"/>
                <a:cs typeface="Times New Roman"/>
              </a:rPr>
              <a:t>D </a:t>
            </a:r>
            <a:r>
              <a:rPr sz="2400" dirty="0">
                <a:latin typeface="Times New Roman"/>
                <a:cs typeface="Times New Roman"/>
              </a:rPr>
              <a:t>to denote the set of available training</a:t>
            </a:r>
            <a:r>
              <a:rPr sz="2400" spc="-135" dirty="0">
                <a:latin typeface="Times New Roman"/>
                <a:cs typeface="Times New Roman"/>
              </a:rPr>
              <a:t> </a:t>
            </a:r>
            <a:r>
              <a:rPr sz="2400" spc="-5" dirty="0">
                <a:latin typeface="Times New Roman"/>
                <a:cs typeface="Times New Roman"/>
              </a:rPr>
              <a:t>examples</a:t>
            </a:r>
            <a:endParaRPr sz="2400" dirty="0">
              <a:latin typeface="Times New Roman"/>
              <a:cs typeface="Times New Roman"/>
            </a:endParaRPr>
          </a:p>
          <a:p>
            <a:pPr marL="354965" marR="403860" indent="-342900">
              <a:lnSpc>
                <a:spcPct val="100000"/>
              </a:lnSpc>
              <a:spcBef>
                <a:spcPts val="5"/>
              </a:spcBef>
              <a:buFont typeface="Arial"/>
              <a:buChar char="•"/>
              <a:tabLst>
                <a:tab pos="354965" algn="l"/>
                <a:tab pos="355600" algn="l"/>
              </a:tabLst>
            </a:pPr>
            <a:r>
              <a:rPr sz="2400" dirty="0">
                <a:latin typeface="Times New Roman"/>
                <a:cs typeface="Times New Roman"/>
              </a:rPr>
              <a:t>The </a:t>
            </a:r>
            <a:r>
              <a:rPr sz="2400" spc="-5" dirty="0">
                <a:latin typeface="Times New Roman"/>
                <a:cs typeface="Times New Roman"/>
              </a:rPr>
              <a:t>symbol </a:t>
            </a:r>
            <a:r>
              <a:rPr sz="2400" b="1" i="1" dirty="0">
                <a:latin typeface="Times New Roman"/>
                <a:cs typeface="Times New Roman"/>
              </a:rPr>
              <a:t>H </a:t>
            </a:r>
            <a:r>
              <a:rPr sz="2400" dirty="0">
                <a:latin typeface="Times New Roman"/>
                <a:cs typeface="Times New Roman"/>
              </a:rPr>
              <a:t>to denote the set of all possible hypotheses that the learner</a:t>
            </a:r>
            <a:r>
              <a:rPr sz="2400" spc="-204" dirty="0">
                <a:latin typeface="Times New Roman"/>
                <a:cs typeface="Times New Roman"/>
              </a:rPr>
              <a:t> </a:t>
            </a:r>
            <a:r>
              <a:rPr sz="2400" spc="-10" dirty="0">
                <a:latin typeface="Times New Roman"/>
                <a:cs typeface="Times New Roman"/>
              </a:rPr>
              <a:t>may  </a:t>
            </a:r>
            <a:r>
              <a:rPr sz="2400" dirty="0">
                <a:latin typeface="Times New Roman"/>
                <a:cs typeface="Times New Roman"/>
              </a:rPr>
              <a:t>consider regarding the identity of the </a:t>
            </a:r>
            <a:r>
              <a:rPr sz="2400" spc="-10" dirty="0">
                <a:latin typeface="Times New Roman"/>
                <a:cs typeface="Times New Roman"/>
              </a:rPr>
              <a:t>target </a:t>
            </a:r>
            <a:r>
              <a:rPr sz="2400" dirty="0">
                <a:latin typeface="Times New Roman"/>
                <a:cs typeface="Times New Roman"/>
              </a:rPr>
              <a:t>concept. Each hypothesis </a:t>
            </a:r>
            <a:r>
              <a:rPr sz="2400" b="1" i="1" spc="-5" dirty="0">
                <a:latin typeface="Times New Roman"/>
                <a:cs typeface="Times New Roman"/>
              </a:rPr>
              <a:t>h </a:t>
            </a:r>
            <a:r>
              <a:rPr sz="2400" dirty="0">
                <a:latin typeface="Times New Roman"/>
                <a:cs typeface="Times New Roman"/>
              </a:rPr>
              <a:t>in </a:t>
            </a:r>
            <a:r>
              <a:rPr sz="2400" b="1" i="1" dirty="0">
                <a:latin typeface="Times New Roman"/>
                <a:cs typeface="Times New Roman"/>
              </a:rPr>
              <a:t>H  </a:t>
            </a:r>
            <a:r>
              <a:rPr sz="2400" dirty="0">
                <a:latin typeface="Times New Roman"/>
                <a:cs typeface="Times New Roman"/>
              </a:rPr>
              <a:t>represents a Boolean-valued function defined over</a:t>
            </a:r>
            <a:r>
              <a:rPr sz="2400" spc="-120" dirty="0">
                <a:latin typeface="Times New Roman"/>
                <a:cs typeface="Times New Roman"/>
              </a:rPr>
              <a:t> </a:t>
            </a:r>
            <a:r>
              <a:rPr sz="2400" spc="-5" dirty="0">
                <a:latin typeface="Times New Roman"/>
                <a:cs typeface="Times New Roman"/>
              </a:rPr>
              <a:t>X</a:t>
            </a:r>
            <a:endParaRPr sz="2400" dirty="0">
              <a:latin typeface="Times New Roman"/>
              <a:cs typeface="Times New Roman"/>
            </a:endParaRPr>
          </a:p>
          <a:p>
            <a:pPr marL="4166870">
              <a:lnSpc>
                <a:spcPct val="100000"/>
              </a:lnSpc>
              <a:tabLst>
                <a:tab pos="5309870" algn="l"/>
              </a:tabLst>
            </a:pPr>
            <a:r>
              <a:rPr sz="2400" dirty="0">
                <a:latin typeface="Times New Roman"/>
                <a:cs typeface="Times New Roman"/>
              </a:rPr>
              <a:t>h :</a:t>
            </a:r>
            <a:r>
              <a:rPr sz="2400" spc="-10" dirty="0">
                <a:latin typeface="Times New Roman"/>
                <a:cs typeface="Times New Roman"/>
              </a:rPr>
              <a:t> </a:t>
            </a:r>
            <a:r>
              <a:rPr sz="2400" dirty="0">
                <a:latin typeface="Times New Roman"/>
                <a:cs typeface="Times New Roman"/>
              </a:rPr>
              <a:t>X	{O,</a:t>
            </a:r>
            <a:r>
              <a:rPr sz="2400" spc="5" dirty="0">
                <a:latin typeface="Times New Roman"/>
                <a:cs typeface="Times New Roman"/>
              </a:rPr>
              <a:t> </a:t>
            </a:r>
            <a:r>
              <a:rPr sz="2400" spc="-5" dirty="0">
                <a:latin typeface="Times New Roman"/>
                <a:cs typeface="Times New Roman"/>
              </a:rPr>
              <a:t>1}</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354965" indent="-342900">
              <a:lnSpc>
                <a:spcPct val="100000"/>
              </a:lnSpc>
              <a:buFont typeface="Arial"/>
              <a:buChar char="•"/>
              <a:tabLst>
                <a:tab pos="354965" algn="l"/>
                <a:tab pos="355600" algn="l"/>
              </a:tabLst>
            </a:pPr>
            <a:r>
              <a:rPr sz="2400" dirty="0">
                <a:latin typeface="Times New Roman"/>
                <a:cs typeface="Times New Roman"/>
              </a:rPr>
              <a:t>The goal of the learner is to find a hypothesis h such that h(x) = c(x) for all x</a:t>
            </a:r>
            <a:r>
              <a:rPr sz="2400" spc="-215" dirty="0">
                <a:latin typeface="Times New Roman"/>
                <a:cs typeface="Times New Roman"/>
              </a:rPr>
              <a:t> </a:t>
            </a:r>
            <a:r>
              <a:rPr sz="2400" dirty="0">
                <a:latin typeface="Times New Roman"/>
                <a:cs typeface="Times New Roman"/>
              </a:rPr>
              <a:t>in</a:t>
            </a:r>
          </a:p>
          <a:p>
            <a:pPr marL="354965">
              <a:lnSpc>
                <a:spcPct val="100000"/>
              </a:lnSpc>
            </a:pPr>
            <a:r>
              <a:rPr sz="2400" b="1" i="1" spc="-5" dirty="0">
                <a:latin typeface="Times New Roman"/>
                <a:cs typeface="Times New Roman"/>
              </a:rPr>
              <a:t>X</a:t>
            </a:r>
            <a:r>
              <a:rPr sz="2400" spc="-5" dirty="0">
                <a:latin typeface="Times New Roman"/>
                <a:cs typeface="Times New Roman"/>
              </a:rPr>
              <a:t>.</a:t>
            </a:r>
            <a:endParaRPr sz="2400" dirty="0">
              <a:latin typeface="Times New Roman"/>
              <a:cs typeface="Times New Roman"/>
            </a:endParaRPr>
          </a:p>
        </p:txBody>
      </p:sp>
      <p:sp>
        <p:nvSpPr>
          <p:cNvPr id="3" name="object 3"/>
          <p:cNvSpPr/>
          <p:nvPr/>
        </p:nvSpPr>
        <p:spPr>
          <a:xfrm>
            <a:off x="5867400" y="4648200"/>
            <a:ext cx="457200" cy="45719"/>
          </a:xfrm>
          <a:custGeom>
            <a:avLst/>
            <a:gdLst/>
            <a:ahLst/>
            <a:cxnLst/>
            <a:rect l="l" t="t" r="r" b="b"/>
            <a:pathLst>
              <a:path w="457200" h="103504">
                <a:moveTo>
                  <a:pt x="421184" y="58212"/>
                </a:moveTo>
                <a:lnTo>
                  <a:pt x="362071" y="92464"/>
                </a:lnTo>
                <a:lnTo>
                  <a:pt x="361066" y="96274"/>
                </a:lnTo>
                <a:lnTo>
                  <a:pt x="362712" y="99322"/>
                </a:lnTo>
                <a:lnTo>
                  <a:pt x="364479" y="102370"/>
                </a:lnTo>
                <a:lnTo>
                  <a:pt x="368442" y="103382"/>
                </a:lnTo>
                <a:lnTo>
                  <a:pt x="446249" y="58293"/>
                </a:lnTo>
                <a:lnTo>
                  <a:pt x="421184" y="58212"/>
                </a:lnTo>
                <a:close/>
              </a:path>
              <a:path w="457200" h="103504">
                <a:moveTo>
                  <a:pt x="432075" y="51905"/>
                </a:moveTo>
                <a:lnTo>
                  <a:pt x="421184" y="58212"/>
                </a:lnTo>
                <a:lnTo>
                  <a:pt x="444642" y="58293"/>
                </a:lnTo>
                <a:lnTo>
                  <a:pt x="444642" y="57412"/>
                </a:lnTo>
                <a:lnTo>
                  <a:pt x="441441" y="57412"/>
                </a:lnTo>
                <a:lnTo>
                  <a:pt x="432075" y="51905"/>
                </a:lnTo>
                <a:close/>
              </a:path>
              <a:path w="457200" h="103504">
                <a:moveTo>
                  <a:pt x="368808" y="0"/>
                </a:moveTo>
                <a:lnTo>
                  <a:pt x="364876" y="1024"/>
                </a:lnTo>
                <a:lnTo>
                  <a:pt x="363108" y="4072"/>
                </a:lnTo>
                <a:lnTo>
                  <a:pt x="361309" y="7120"/>
                </a:lnTo>
                <a:lnTo>
                  <a:pt x="362346" y="10930"/>
                </a:lnTo>
                <a:lnTo>
                  <a:pt x="421214" y="45520"/>
                </a:lnTo>
                <a:lnTo>
                  <a:pt x="444642" y="45601"/>
                </a:lnTo>
                <a:lnTo>
                  <a:pt x="444642" y="58293"/>
                </a:lnTo>
                <a:lnTo>
                  <a:pt x="446249" y="58293"/>
                </a:lnTo>
                <a:lnTo>
                  <a:pt x="457200" y="51947"/>
                </a:lnTo>
                <a:lnTo>
                  <a:pt x="368808" y="0"/>
                </a:lnTo>
                <a:close/>
              </a:path>
              <a:path w="457200" h="103504">
                <a:moveTo>
                  <a:pt x="0" y="44077"/>
                </a:moveTo>
                <a:lnTo>
                  <a:pt x="0" y="56769"/>
                </a:lnTo>
                <a:lnTo>
                  <a:pt x="421184" y="58212"/>
                </a:lnTo>
                <a:lnTo>
                  <a:pt x="432075" y="51905"/>
                </a:lnTo>
                <a:lnTo>
                  <a:pt x="421214" y="45520"/>
                </a:lnTo>
                <a:lnTo>
                  <a:pt x="0" y="44077"/>
                </a:lnTo>
                <a:close/>
              </a:path>
              <a:path w="457200" h="103504">
                <a:moveTo>
                  <a:pt x="441441" y="46482"/>
                </a:moveTo>
                <a:lnTo>
                  <a:pt x="432075" y="51905"/>
                </a:lnTo>
                <a:lnTo>
                  <a:pt x="441441" y="57412"/>
                </a:lnTo>
                <a:lnTo>
                  <a:pt x="441441" y="46482"/>
                </a:lnTo>
                <a:close/>
              </a:path>
              <a:path w="457200" h="103504">
                <a:moveTo>
                  <a:pt x="444642" y="46482"/>
                </a:moveTo>
                <a:lnTo>
                  <a:pt x="441441" y="46482"/>
                </a:lnTo>
                <a:lnTo>
                  <a:pt x="441441" y="57412"/>
                </a:lnTo>
                <a:lnTo>
                  <a:pt x="444642" y="57412"/>
                </a:lnTo>
                <a:lnTo>
                  <a:pt x="444642" y="46482"/>
                </a:lnTo>
                <a:close/>
              </a:path>
              <a:path w="457200" h="103504">
                <a:moveTo>
                  <a:pt x="421214" y="45520"/>
                </a:moveTo>
                <a:lnTo>
                  <a:pt x="432075" y="51905"/>
                </a:lnTo>
                <a:lnTo>
                  <a:pt x="441441" y="46482"/>
                </a:lnTo>
                <a:lnTo>
                  <a:pt x="444642" y="46482"/>
                </a:lnTo>
                <a:lnTo>
                  <a:pt x="444642" y="45601"/>
                </a:lnTo>
                <a:lnTo>
                  <a:pt x="421214" y="4552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52</a:t>
            </a:fld>
            <a:endParaRPr dirty="0"/>
          </a:p>
        </p:txBody>
      </p:sp>
      <p:sp>
        <p:nvSpPr>
          <p:cNvPr id="6" name="Rectangle 5">
            <a:extLst>
              <a:ext uri="{FF2B5EF4-FFF2-40B4-BE49-F238E27FC236}">
                <a16:creationId xmlns:a16="http://schemas.microsoft.com/office/drawing/2014/main" id="{F7441DA3-A781-498F-B789-CF65BA5E4440}"/>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710428" y="2767461"/>
            <a:ext cx="457200" cy="103505"/>
          </a:xfrm>
          <a:custGeom>
            <a:avLst/>
            <a:gdLst/>
            <a:ahLst/>
            <a:cxnLst/>
            <a:rect l="l" t="t" r="r" b="b"/>
            <a:pathLst>
              <a:path w="457200" h="103505">
                <a:moveTo>
                  <a:pt x="421211" y="58197"/>
                </a:moveTo>
                <a:lnTo>
                  <a:pt x="362071" y="92445"/>
                </a:lnTo>
                <a:lnTo>
                  <a:pt x="361066" y="96255"/>
                </a:lnTo>
                <a:lnTo>
                  <a:pt x="362712" y="99303"/>
                </a:lnTo>
                <a:lnTo>
                  <a:pt x="364479" y="102351"/>
                </a:lnTo>
                <a:lnTo>
                  <a:pt x="368442" y="103357"/>
                </a:lnTo>
                <a:lnTo>
                  <a:pt x="446256" y="58277"/>
                </a:lnTo>
                <a:lnTo>
                  <a:pt x="421211" y="58197"/>
                </a:lnTo>
                <a:close/>
              </a:path>
              <a:path w="457200" h="103505">
                <a:moveTo>
                  <a:pt x="432092" y="51896"/>
                </a:moveTo>
                <a:lnTo>
                  <a:pt x="421211" y="58197"/>
                </a:lnTo>
                <a:lnTo>
                  <a:pt x="444642" y="58277"/>
                </a:lnTo>
                <a:lnTo>
                  <a:pt x="444642" y="57393"/>
                </a:lnTo>
                <a:lnTo>
                  <a:pt x="441441" y="57393"/>
                </a:lnTo>
                <a:lnTo>
                  <a:pt x="432092" y="51896"/>
                </a:lnTo>
                <a:close/>
              </a:path>
              <a:path w="457200" h="103505">
                <a:moveTo>
                  <a:pt x="368808" y="0"/>
                </a:moveTo>
                <a:lnTo>
                  <a:pt x="364876" y="1005"/>
                </a:lnTo>
                <a:lnTo>
                  <a:pt x="363108" y="4053"/>
                </a:lnTo>
                <a:lnTo>
                  <a:pt x="361309" y="7101"/>
                </a:lnTo>
                <a:lnTo>
                  <a:pt x="362346" y="10911"/>
                </a:lnTo>
                <a:lnTo>
                  <a:pt x="421243" y="45517"/>
                </a:lnTo>
                <a:lnTo>
                  <a:pt x="444642" y="45598"/>
                </a:lnTo>
                <a:lnTo>
                  <a:pt x="444642" y="58277"/>
                </a:lnTo>
                <a:lnTo>
                  <a:pt x="446256" y="58277"/>
                </a:lnTo>
                <a:lnTo>
                  <a:pt x="457200" y="51937"/>
                </a:lnTo>
                <a:lnTo>
                  <a:pt x="368808" y="0"/>
                </a:lnTo>
                <a:close/>
              </a:path>
              <a:path w="457200" h="103505">
                <a:moveTo>
                  <a:pt x="0" y="44074"/>
                </a:moveTo>
                <a:lnTo>
                  <a:pt x="0" y="56753"/>
                </a:lnTo>
                <a:lnTo>
                  <a:pt x="421211" y="58197"/>
                </a:lnTo>
                <a:lnTo>
                  <a:pt x="432092" y="51896"/>
                </a:lnTo>
                <a:lnTo>
                  <a:pt x="421243" y="45517"/>
                </a:lnTo>
                <a:lnTo>
                  <a:pt x="0" y="44074"/>
                </a:lnTo>
                <a:close/>
              </a:path>
              <a:path w="457200" h="103505">
                <a:moveTo>
                  <a:pt x="441441" y="46482"/>
                </a:moveTo>
                <a:lnTo>
                  <a:pt x="432092" y="51896"/>
                </a:lnTo>
                <a:lnTo>
                  <a:pt x="441441" y="57393"/>
                </a:lnTo>
                <a:lnTo>
                  <a:pt x="441441" y="46482"/>
                </a:lnTo>
                <a:close/>
              </a:path>
              <a:path w="457200" h="103505">
                <a:moveTo>
                  <a:pt x="444642" y="46482"/>
                </a:moveTo>
                <a:lnTo>
                  <a:pt x="441441" y="46482"/>
                </a:lnTo>
                <a:lnTo>
                  <a:pt x="441441" y="57393"/>
                </a:lnTo>
                <a:lnTo>
                  <a:pt x="444642" y="57393"/>
                </a:lnTo>
                <a:lnTo>
                  <a:pt x="444642" y="46482"/>
                </a:lnTo>
                <a:close/>
              </a:path>
              <a:path w="457200" h="103505">
                <a:moveTo>
                  <a:pt x="421243" y="45517"/>
                </a:moveTo>
                <a:lnTo>
                  <a:pt x="432092" y="51896"/>
                </a:lnTo>
                <a:lnTo>
                  <a:pt x="441441" y="46482"/>
                </a:lnTo>
                <a:lnTo>
                  <a:pt x="444642" y="46482"/>
                </a:lnTo>
                <a:lnTo>
                  <a:pt x="444642" y="45598"/>
                </a:lnTo>
                <a:lnTo>
                  <a:pt x="421243" y="45517"/>
                </a:lnTo>
                <a:close/>
              </a:path>
            </a:pathLst>
          </a:custGeom>
          <a:solidFill>
            <a:srgbClr val="000000"/>
          </a:solidFill>
        </p:spPr>
        <p:txBody>
          <a:bodyPr wrap="square" lIns="0" tIns="0" rIns="0" bIns="0" rtlCol="0"/>
          <a:lstStyle/>
          <a:p>
            <a:endParaRPr/>
          </a:p>
        </p:txBody>
      </p:sp>
      <p:sp>
        <p:nvSpPr>
          <p:cNvPr id="3" name="object 3"/>
          <p:cNvSpPr/>
          <p:nvPr/>
        </p:nvSpPr>
        <p:spPr>
          <a:xfrm>
            <a:off x="990600" y="643127"/>
            <a:ext cx="10254996" cy="530047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53</a:t>
            </a:fld>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54</a:t>
            </a:fld>
            <a:endParaRPr dirty="0"/>
          </a:p>
        </p:txBody>
      </p:sp>
      <p:sp>
        <p:nvSpPr>
          <p:cNvPr id="2" name="object 2"/>
          <p:cNvSpPr txBox="1"/>
          <p:nvPr/>
        </p:nvSpPr>
        <p:spPr>
          <a:xfrm>
            <a:off x="2572641" y="574619"/>
            <a:ext cx="6937375" cy="574675"/>
          </a:xfrm>
          <a:prstGeom prst="rect">
            <a:avLst/>
          </a:prstGeom>
        </p:spPr>
        <p:txBody>
          <a:bodyPr vert="horz" wrap="square" lIns="0" tIns="12700" rIns="0" bIns="0" rtlCol="0">
            <a:spAutoFit/>
          </a:bodyPr>
          <a:lstStyle/>
          <a:p>
            <a:pPr marL="12700">
              <a:lnSpc>
                <a:spcPct val="100000"/>
              </a:lnSpc>
              <a:spcBef>
                <a:spcPts val="100"/>
              </a:spcBef>
            </a:pPr>
            <a:r>
              <a:rPr sz="3600" b="1" dirty="0">
                <a:latin typeface="Californian FB"/>
                <a:cs typeface="Californian FB"/>
              </a:rPr>
              <a:t>The Inductive </a:t>
            </a:r>
            <a:r>
              <a:rPr sz="3600" b="1" spc="-5" dirty="0">
                <a:latin typeface="Californian FB"/>
                <a:cs typeface="Californian FB"/>
              </a:rPr>
              <a:t>Learning</a:t>
            </a:r>
            <a:r>
              <a:rPr sz="3600" b="1" spc="-30" dirty="0">
                <a:latin typeface="Californian FB"/>
                <a:cs typeface="Californian FB"/>
              </a:rPr>
              <a:t> </a:t>
            </a:r>
            <a:r>
              <a:rPr sz="3600" b="1" spc="-5" dirty="0">
                <a:latin typeface="Californian FB"/>
                <a:cs typeface="Californian FB"/>
              </a:rPr>
              <a:t>Hypothesis</a:t>
            </a:r>
            <a:endParaRPr sz="3600">
              <a:latin typeface="Californian FB"/>
              <a:cs typeface="Californian FB"/>
            </a:endParaRPr>
          </a:p>
        </p:txBody>
      </p:sp>
      <p:sp>
        <p:nvSpPr>
          <p:cNvPr id="3" name="object 3"/>
          <p:cNvSpPr txBox="1"/>
          <p:nvPr/>
        </p:nvSpPr>
        <p:spPr>
          <a:xfrm>
            <a:off x="1458330" y="1571513"/>
            <a:ext cx="9853930" cy="1123315"/>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latin typeface="Times New Roman"/>
                <a:cs typeface="Times New Roman"/>
              </a:rPr>
              <a:t>Any </a:t>
            </a:r>
            <a:r>
              <a:rPr sz="2400" dirty="0">
                <a:latin typeface="Times New Roman"/>
                <a:cs typeface="Times New Roman"/>
              </a:rPr>
              <a:t>hypothesis found to </a:t>
            </a:r>
            <a:r>
              <a:rPr sz="2400" spc="-5" dirty="0">
                <a:latin typeface="Times New Roman"/>
                <a:cs typeface="Times New Roman"/>
              </a:rPr>
              <a:t>approximate </a:t>
            </a:r>
            <a:r>
              <a:rPr sz="2400" dirty="0">
                <a:latin typeface="Times New Roman"/>
                <a:cs typeface="Times New Roman"/>
              </a:rPr>
              <a:t>the </a:t>
            </a:r>
            <a:r>
              <a:rPr sz="2400" spc="-10" dirty="0">
                <a:latin typeface="Times New Roman"/>
                <a:cs typeface="Times New Roman"/>
              </a:rPr>
              <a:t>target </a:t>
            </a:r>
            <a:r>
              <a:rPr sz="2400" dirty="0">
                <a:latin typeface="Times New Roman"/>
                <a:cs typeface="Times New Roman"/>
              </a:rPr>
              <a:t>function well over a </a:t>
            </a:r>
            <a:r>
              <a:rPr sz="2400" spc="-5" dirty="0">
                <a:latin typeface="Times New Roman"/>
                <a:cs typeface="Times New Roman"/>
              </a:rPr>
              <a:t>sufficiently  </a:t>
            </a:r>
            <a:r>
              <a:rPr sz="2400" spc="-10" dirty="0">
                <a:latin typeface="Times New Roman"/>
                <a:cs typeface="Times New Roman"/>
              </a:rPr>
              <a:t>large </a:t>
            </a:r>
            <a:r>
              <a:rPr sz="2400" dirty="0">
                <a:latin typeface="Times New Roman"/>
                <a:cs typeface="Times New Roman"/>
              </a:rPr>
              <a:t>set of training </a:t>
            </a:r>
            <a:r>
              <a:rPr sz="2400" spc="-5" dirty="0">
                <a:latin typeface="Times New Roman"/>
                <a:cs typeface="Times New Roman"/>
              </a:rPr>
              <a:t>examples </a:t>
            </a:r>
            <a:r>
              <a:rPr sz="2400" dirty="0">
                <a:latin typeface="Times New Roman"/>
                <a:cs typeface="Times New Roman"/>
              </a:rPr>
              <a:t>will also </a:t>
            </a:r>
            <a:r>
              <a:rPr sz="2400" spc="-5" dirty="0">
                <a:latin typeface="Times New Roman"/>
                <a:cs typeface="Times New Roman"/>
              </a:rPr>
              <a:t>approximate </a:t>
            </a:r>
            <a:r>
              <a:rPr sz="2400" dirty="0">
                <a:latin typeface="Times New Roman"/>
                <a:cs typeface="Times New Roman"/>
              </a:rPr>
              <a:t>the </a:t>
            </a:r>
            <a:r>
              <a:rPr sz="2400" spc="-10" dirty="0">
                <a:latin typeface="Times New Roman"/>
                <a:cs typeface="Times New Roman"/>
              </a:rPr>
              <a:t>target </a:t>
            </a:r>
            <a:r>
              <a:rPr sz="2400" dirty="0">
                <a:latin typeface="Times New Roman"/>
                <a:cs typeface="Times New Roman"/>
              </a:rPr>
              <a:t>function </a:t>
            </a:r>
            <a:r>
              <a:rPr sz="2400" spc="-5" dirty="0">
                <a:latin typeface="Times New Roman"/>
                <a:cs typeface="Times New Roman"/>
              </a:rPr>
              <a:t>well</a:t>
            </a:r>
            <a:r>
              <a:rPr sz="2400" spc="-85" dirty="0">
                <a:latin typeface="Times New Roman"/>
                <a:cs typeface="Times New Roman"/>
              </a:rPr>
              <a:t> </a:t>
            </a:r>
            <a:r>
              <a:rPr sz="2400" dirty="0">
                <a:latin typeface="Times New Roman"/>
                <a:cs typeface="Times New Roman"/>
              </a:rPr>
              <a:t>over  other unobserved</a:t>
            </a:r>
            <a:r>
              <a:rPr sz="2400" spc="-40" dirty="0">
                <a:latin typeface="Times New Roman"/>
                <a:cs typeface="Times New Roman"/>
              </a:rPr>
              <a:t> </a:t>
            </a:r>
            <a:r>
              <a:rPr sz="2400" spc="-5" dirty="0">
                <a:latin typeface="Times New Roman"/>
                <a:cs typeface="Times New Roman"/>
              </a:rPr>
              <a:t>examples.</a:t>
            </a:r>
            <a:endParaRPr sz="2400" dirty="0">
              <a:latin typeface="Times New Roman"/>
              <a:cs typeface="Times New Roman"/>
            </a:endParaRPr>
          </a:p>
        </p:txBody>
      </p:sp>
      <p:sp>
        <p:nvSpPr>
          <p:cNvPr id="6" name="Rectangle 5">
            <a:extLst>
              <a:ext uri="{FF2B5EF4-FFF2-40B4-BE49-F238E27FC236}">
                <a16:creationId xmlns:a16="http://schemas.microsoft.com/office/drawing/2014/main" id="{3AB0D63B-39EB-4186-8D0C-0D76A0AC7C9B}"/>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37221FF-5B7A-4FF8-9A9E-1E98C6967F49}"/>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42412"/>
            <a:ext cx="6464935" cy="697230"/>
          </a:xfrm>
          <a:prstGeom prst="rect">
            <a:avLst/>
          </a:prstGeom>
        </p:spPr>
        <p:txBody>
          <a:bodyPr vert="horz" wrap="square" lIns="0" tIns="13335" rIns="0" bIns="0" rtlCol="0">
            <a:spAutoFit/>
          </a:bodyPr>
          <a:lstStyle/>
          <a:p>
            <a:pPr marL="12700">
              <a:lnSpc>
                <a:spcPct val="100000"/>
              </a:lnSpc>
              <a:spcBef>
                <a:spcPts val="105"/>
              </a:spcBef>
            </a:pPr>
            <a:r>
              <a:rPr sz="4400" spc="-5" dirty="0"/>
              <a:t>Concept learning </a:t>
            </a:r>
            <a:r>
              <a:rPr sz="4400" dirty="0"/>
              <a:t>as</a:t>
            </a:r>
            <a:r>
              <a:rPr sz="4400" spc="-65" dirty="0"/>
              <a:t> </a:t>
            </a:r>
            <a:r>
              <a:rPr sz="4400" spc="-10" dirty="0"/>
              <a:t>Search</a:t>
            </a:r>
            <a:endParaRPr sz="4400" dirty="0"/>
          </a:p>
        </p:txBody>
      </p:sp>
      <p:sp>
        <p:nvSpPr>
          <p:cNvPr id="3" name="object 3"/>
          <p:cNvSpPr txBox="1"/>
          <p:nvPr/>
        </p:nvSpPr>
        <p:spPr>
          <a:xfrm>
            <a:off x="881972" y="1481758"/>
            <a:ext cx="10290175" cy="3713004"/>
          </a:xfrm>
          <a:prstGeom prst="rect">
            <a:avLst/>
          </a:prstGeom>
        </p:spPr>
        <p:txBody>
          <a:bodyPr vert="horz" wrap="square" lIns="0" tIns="12700" rIns="0" bIns="0" rtlCol="0">
            <a:spAutoFit/>
          </a:bodyPr>
          <a:lstStyle/>
          <a:p>
            <a:pPr marL="355600" marR="5715" indent="-342900">
              <a:lnSpc>
                <a:spcPct val="100000"/>
              </a:lnSpc>
              <a:spcBef>
                <a:spcPts val="100"/>
              </a:spcBef>
              <a:buFont typeface="Arial"/>
              <a:buChar char="•"/>
              <a:tabLst>
                <a:tab pos="354965" algn="l"/>
                <a:tab pos="355600" algn="l"/>
              </a:tabLst>
            </a:pPr>
            <a:r>
              <a:rPr sz="2400" dirty="0">
                <a:latin typeface="Times New Roman"/>
                <a:cs typeface="Times New Roman"/>
              </a:rPr>
              <a:t>Concept </a:t>
            </a:r>
            <a:r>
              <a:rPr sz="2400" spc="-5" dirty="0">
                <a:latin typeface="Times New Roman"/>
                <a:cs typeface="Times New Roman"/>
              </a:rPr>
              <a:t>learning </a:t>
            </a:r>
            <a:r>
              <a:rPr sz="2400" dirty="0">
                <a:latin typeface="Times New Roman"/>
                <a:cs typeface="Times New Roman"/>
              </a:rPr>
              <a:t>can </a:t>
            </a:r>
            <a:r>
              <a:rPr sz="2400" spc="-10" dirty="0">
                <a:latin typeface="Times New Roman"/>
                <a:cs typeface="Times New Roman"/>
              </a:rPr>
              <a:t>be </a:t>
            </a:r>
            <a:r>
              <a:rPr sz="2400" dirty="0">
                <a:latin typeface="Times New Roman"/>
                <a:cs typeface="Times New Roman"/>
              </a:rPr>
              <a:t>viewed as </a:t>
            </a:r>
            <a:r>
              <a:rPr sz="2400" spc="-5" dirty="0">
                <a:latin typeface="Times New Roman"/>
                <a:cs typeface="Times New Roman"/>
              </a:rPr>
              <a:t>the </a:t>
            </a:r>
            <a:r>
              <a:rPr sz="2400" dirty="0">
                <a:latin typeface="Times New Roman"/>
                <a:cs typeface="Times New Roman"/>
              </a:rPr>
              <a:t>task of </a:t>
            </a:r>
            <a:r>
              <a:rPr sz="2400" spc="-5" dirty="0">
                <a:latin typeface="Times New Roman"/>
                <a:cs typeface="Times New Roman"/>
              </a:rPr>
              <a:t>searching through </a:t>
            </a:r>
            <a:r>
              <a:rPr sz="2400" dirty="0">
                <a:latin typeface="Times New Roman"/>
                <a:cs typeface="Times New Roman"/>
              </a:rPr>
              <a:t>a </a:t>
            </a:r>
            <a:r>
              <a:rPr sz="2400" spc="-15" dirty="0">
                <a:latin typeface="Times New Roman"/>
                <a:cs typeface="Times New Roman"/>
              </a:rPr>
              <a:t>large </a:t>
            </a:r>
            <a:r>
              <a:rPr sz="2400" spc="-5" dirty="0">
                <a:latin typeface="Times New Roman"/>
                <a:cs typeface="Times New Roman"/>
              </a:rPr>
              <a:t>space </a:t>
            </a:r>
            <a:r>
              <a:rPr sz="2400" dirty="0">
                <a:latin typeface="Times New Roman"/>
                <a:cs typeface="Times New Roman"/>
              </a:rPr>
              <a:t>of  hypotheses </a:t>
            </a:r>
            <a:r>
              <a:rPr sz="2400" spc="-5" dirty="0">
                <a:latin typeface="Times New Roman"/>
                <a:cs typeface="Times New Roman"/>
              </a:rPr>
              <a:t>implicitly </a:t>
            </a:r>
            <a:r>
              <a:rPr sz="2400" dirty="0">
                <a:latin typeface="Times New Roman"/>
                <a:cs typeface="Times New Roman"/>
              </a:rPr>
              <a:t>defined by the hypothesis</a:t>
            </a:r>
            <a:r>
              <a:rPr sz="2400" spc="-75" dirty="0">
                <a:latin typeface="Times New Roman"/>
                <a:cs typeface="Times New Roman"/>
              </a:rPr>
              <a:t> </a:t>
            </a:r>
            <a:r>
              <a:rPr sz="2400" dirty="0">
                <a:latin typeface="Times New Roman"/>
                <a:cs typeface="Times New Roman"/>
              </a:rPr>
              <a:t>representation.</a:t>
            </a:r>
          </a:p>
          <a:p>
            <a:pPr marL="355600" indent="-342900">
              <a:lnSpc>
                <a:spcPct val="100000"/>
              </a:lnSpc>
              <a:buFont typeface="Arial"/>
              <a:buChar char="•"/>
              <a:tabLst>
                <a:tab pos="354965" algn="l"/>
                <a:tab pos="355600" algn="l"/>
                <a:tab pos="986790" algn="l"/>
                <a:tab pos="1667510" algn="l"/>
                <a:tab pos="2076450" algn="l"/>
                <a:tab pos="2675255" algn="l"/>
                <a:tab pos="3608070" algn="l"/>
                <a:tab pos="3967479" algn="l"/>
                <a:tab pos="4362450" algn="l"/>
                <a:tab pos="5008880" algn="l"/>
                <a:tab pos="5537200" algn="l"/>
                <a:tab pos="6996430" algn="l"/>
                <a:tab pos="7609205" algn="l"/>
                <a:tab pos="8256905" algn="l"/>
                <a:tab pos="8801100" algn="l"/>
                <a:tab pos="9330055" algn="l"/>
              </a:tabLst>
            </a:pPr>
            <a:r>
              <a:rPr sz="2400" dirty="0">
                <a:latin typeface="Times New Roman"/>
                <a:cs typeface="Times New Roman"/>
              </a:rPr>
              <a:t>The	go</a:t>
            </a:r>
            <a:r>
              <a:rPr sz="2400" spc="-15" dirty="0">
                <a:latin typeface="Times New Roman"/>
                <a:cs typeface="Times New Roman"/>
              </a:rPr>
              <a:t>a</a:t>
            </a:r>
            <a:r>
              <a:rPr sz="2400" dirty="0">
                <a:latin typeface="Times New Roman"/>
                <a:cs typeface="Times New Roman"/>
              </a:rPr>
              <a:t>l	</a:t>
            </a:r>
            <a:r>
              <a:rPr sz="2400" spc="-15" dirty="0">
                <a:latin typeface="Times New Roman"/>
                <a:cs typeface="Times New Roman"/>
              </a:rPr>
              <a:t>o</a:t>
            </a:r>
            <a:r>
              <a:rPr sz="2400" dirty="0">
                <a:latin typeface="Times New Roman"/>
                <a:cs typeface="Times New Roman"/>
              </a:rPr>
              <a:t>f	this	</a:t>
            </a:r>
            <a:r>
              <a:rPr sz="2400" spc="-10" dirty="0">
                <a:latin typeface="Times New Roman"/>
                <a:cs typeface="Times New Roman"/>
              </a:rPr>
              <a:t>s</a:t>
            </a:r>
            <a:r>
              <a:rPr sz="2400" dirty="0">
                <a:latin typeface="Times New Roman"/>
                <a:cs typeface="Times New Roman"/>
              </a:rPr>
              <a:t>ear</a:t>
            </a:r>
            <a:r>
              <a:rPr sz="2400" spc="-20" dirty="0">
                <a:latin typeface="Times New Roman"/>
                <a:cs typeface="Times New Roman"/>
              </a:rPr>
              <a:t>c</a:t>
            </a:r>
            <a:r>
              <a:rPr sz="2400" dirty="0">
                <a:latin typeface="Times New Roman"/>
                <a:cs typeface="Times New Roman"/>
              </a:rPr>
              <a:t>h	is	to	</a:t>
            </a:r>
            <a:r>
              <a:rPr sz="2400" spc="-10" dirty="0">
                <a:latin typeface="Times New Roman"/>
                <a:cs typeface="Times New Roman"/>
              </a:rPr>
              <a:t>f</a:t>
            </a:r>
            <a:r>
              <a:rPr sz="2400" dirty="0">
                <a:latin typeface="Times New Roman"/>
                <a:cs typeface="Times New Roman"/>
              </a:rPr>
              <a:t>ind	t</a:t>
            </a:r>
            <a:r>
              <a:rPr sz="2400" spc="-10" dirty="0">
                <a:latin typeface="Times New Roman"/>
                <a:cs typeface="Times New Roman"/>
              </a:rPr>
              <a:t>h</a:t>
            </a:r>
            <a:r>
              <a:rPr sz="2400" dirty="0">
                <a:latin typeface="Times New Roman"/>
                <a:cs typeface="Times New Roman"/>
              </a:rPr>
              <a:t>e	hyp</a:t>
            </a:r>
            <a:r>
              <a:rPr sz="2400" spc="-20" dirty="0">
                <a:latin typeface="Times New Roman"/>
                <a:cs typeface="Times New Roman"/>
              </a:rPr>
              <a:t>o</a:t>
            </a:r>
            <a:r>
              <a:rPr sz="2400" dirty="0">
                <a:latin typeface="Times New Roman"/>
                <a:cs typeface="Times New Roman"/>
              </a:rPr>
              <a:t>t</a:t>
            </a:r>
            <a:r>
              <a:rPr sz="2400" spc="-10" dirty="0">
                <a:latin typeface="Times New Roman"/>
                <a:cs typeface="Times New Roman"/>
              </a:rPr>
              <a:t>h</a:t>
            </a:r>
            <a:r>
              <a:rPr sz="2400" dirty="0">
                <a:latin typeface="Times New Roman"/>
                <a:cs typeface="Times New Roman"/>
              </a:rPr>
              <a:t>esis	t</a:t>
            </a:r>
            <a:r>
              <a:rPr sz="2400" spc="-10" dirty="0">
                <a:latin typeface="Times New Roman"/>
                <a:cs typeface="Times New Roman"/>
              </a:rPr>
              <a:t>h</a:t>
            </a:r>
            <a:r>
              <a:rPr sz="2400" dirty="0">
                <a:latin typeface="Times New Roman"/>
                <a:cs typeface="Times New Roman"/>
              </a:rPr>
              <a:t>at	b</a:t>
            </a:r>
            <a:r>
              <a:rPr sz="2400" spc="-15" dirty="0">
                <a:latin typeface="Times New Roman"/>
                <a:cs typeface="Times New Roman"/>
              </a:rPr>
              <a:t>e</a:t>
            </a:r>
            <a:r>
              <a:rPr sz="2400" dirty="0">
                <a:latin typeface="Times New Roman"/>
                <a:cs typeface="Times New Roman"/>
              </a:rPr>
              <a:t>st	</a:t>
            </a:r>
            <a:r>
              <a:rPr sz="2400" spc="-10" dirty="0">
                <a:latin typeface="Times New Roman"/>
                <a:cs typeface="Times New Roman"/>
              </a:rPr>
              <a:t>fi</a:t>
            </a:r>
            <a:r>
              <a:rPr sz="2400" dirty="0">
                <a:latin typeface="Times New Roman"/>
                <a:cs typeface="Times New Roman"/>
              </a:rPr>
              <a:t>ts	the	</a:t>
            </a:r>
            <a:r>
              <a:rPr sz="2400" spc="-10" dirty="0">
                <a:latin typeface="Times New Roman"/>
                <a:cs typeface="Times New Roman"/>
              </a:rPr>
              <a:t>t</a:t>
            </a:r>
            <a:r>
              <a:rPr sz="2400" dirty="0">
                <a:latin typeface="Times New Roman"/>
                <a:cs typeface="Times New Roman"/>
              </a:rPr>
              <a:t>raini</a:t>
            </a:r>
            <a:r>
              <a:rPr sz="2400" spc="-15" dirty="0">
                <a:latin typeface="Times New Roman"/>
                <a:cs typeface="Times New Roman"/>
              </a:rPr>
              <a:t>n</a:t>
            </a:r>
            <a:r>
              <a:rPr sz="2400" dirty="0">
                <a:latin typeface="Times New Roman"/>
                <a:cs typeface="Times New Roman"/>
              </a:rPr>
              <a:t>g</a:t>
            </a:r>
          </a:p>
          <a:p>
            <a:pPr marL="355600">
              <a:lnSpc>
                <a:spcPct val="100000"/>
              </a:lnSpc>
            </a:pPr>
            <a:r>
              <a:rPr sz="2400" spc="-5" dirty="0">
                <a:latin typeface="Times New Roman"/>
                <a:cs typeface="Times New Roman"/>
              </a:rPr>
              <a:t>examples.</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12700">
              <a:lnSpc>
                <a:spcPct val="100000"/>
              </a:lnSpc>
            </a:pPr>
            <a:r>
              <a:rPr sz="2400" b="1" dirty="0">
                <a:uFill>
                  <a:solidFill>
                    <a:srgbClr val="000000"/>
                  </a:solidFill>
                </a:uFill>
                <a:latin typeface="Times New Roman"/>
                <a:cs typeface="Times New Roman"/>
              </a:rPr>
              <a:t>Example,</a:t>
            </a:r>
            <a:r>
              <a:rPr sz="2400" b="1" dirty="0">
                <a:latin typeface="Times New Roman"/>
                <a:cs typeface="Times New Roman"/>
              </a:rPr>
              <a:t> </a:t>
            </a:r>
            <a:r>
              <a:rPr sz="2400" dirty="0">
                <a:latin typeface="Times New Roman"/>
                <a:cs typeface="Times New Roman"/>
              </a:rPr>
              <a:t>the instances </a:t>
            </a:r>
            <a:r>
              <a:rPr sz="2400" b="1" i="1" dirty="0">
                <a:latin typeface="Times New Roman"/>
                <a:cs typeface="Times New Roman"/>
              </a:rPr>
              <a:t>X </a:t>
            </a:r>
            <a:r>
              <a:rPr sz="2400" dirty="0">
                <a:latin typeface="Times New Roman"/>
                <a:cs typeface="Times New Roman"/>
              </a:rPr>
              <a:t>and hypotheses </a:t>
            </a:r>
            <a:r>
              <a:rPr sz="2400" b="1" i="1" dirty="0">
                <a:latin typeface="Times New Roman"/>
                <a:cs typeface="Times New Roman"/>
              </a:rPr>
              <a:t>H </a:t>
            </a:r>
            <a:r>
              <a:rPr sz="2400" dirty="0">
                <a:latin typeface="Times New Roman"/>
                <a:cs typeface="Times New Roman"/>
              </a:rPr>
              <a:t>in the </a:t>
            </a:r>
            <a:r>
              <a:rPr sz="2400" b="1" i="1" dirty="0">
                <a:latin typeface="Times New Roman"/>
                <a:cs typeface="Times New Roman"/>
              </a:rPr>
              <a:t>EnjoySport </a:t>
            </a:r>
            <a:r>
              <a:rPr sz="2400" dirty="0">
                <a:latin typeface="Times New Roman"/>
                <a:cs typeface="Times New Roman"/>
              </a:rPr>
              <a:t>learning</a:t>
            </a:r>
            <a:r>
              <a:rPr sz="2400" spc="-160" dirty="0">
                <a:latin typeface="Times New Roman"/>
                <a:cs typeface="Times New Roman"/>
              </a:rPr>
              <a:t> </a:t>
            </a:r>
            <a:r>
              <a:rPr sz="2400" dirty="0">
                <a:latin typeface="Times New Roman"/>
                <a:cs typeface="Times New Roman"/>
              </a:rPr>
              <a:t>task.</a:t>
            </a:r>
          </a:p>
          <a:p>
            <a:pPr marL="12700" marR="222250">
              <a:lnSpc>
                <a:spcPct val="100000"/>
              </a:lnSpc>
              <a:spcBef>
                <a:spcPts val="5"/>
              </a:spcBef>
              <a:tabLst>
                <a:tab pos="1727200" algn="l"/>
              </a:tabLst>
            </a:pP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attribute	</a:t>
            </a:r>
            <a:r>
              <a:rPr sz="2400" b="1" i="1" dirty="0">
                <a:latin typeface="Times New Roman"/>
                <a:cs typeface="Times New Roman"/>
              </a:rPr>
              <a:t>Sky </a:t>
            </a:r>
            <a:r>
              <a:rPr sz="2400" dirty="0">
                <a:latin typeface="Times New Roman"/>
                <a:cs typeface="Times New Roman"/>
              </a:rPr>
              <a:t>has three possible values, and </a:t>
            </a:r>
            <a:r>
              <a:rPr sz="2400" b="1" i="1" spc="-30" dirty="0">
                <a:latin typeface="Times New Roman"/>
                <a:cs typeface="Times New Roman"/>
              </a:rPr>
              <a:t>AirTemp, </a:t>
            </a:r>
            <a:r>
              <a:rPr sz="2400" b="1" i="1" spc="-15" dirty="0">
                <a:latin typeface="Times New Roman"/>
                <a:cs typeface="Times New Roman"/>
              </a:rPr>
              <a:t>Humidity, </a:t>
            </a:r>
            <a:r>
              <a:rPr sz="2400" b="1" i="1" spc="-20" dirty="0">
                <a:latin typeface="Times New Roman"/>
                <a:cs typeface="Times New Roman"/>
              </a:rPr>
              <a:t>Wind,</a:t>
            </a:r>
            <a:r>
              <a:rPr sz="2400" b="1" i="1" spc="-155" dirty="0">
                <a:latin typeface="Times New Roman"/>
                <a:cs typeface="Times New Roman"/>
              </a:rPr>
              <a:t> </a:t>
            </a:r>
            <a:r>
              <a:rPr sz="2400" b="1" i="1" spc="-40" dirty="0">
                <a:latin typeface="Times New Roman"/>
                <a:cs typeface="Times New Roman"/>
              </a:rPr>
              <a:t>Water  </a:t>
            </a:r>
            <a:r>
              <a:rPr sz="2400" b="1" i="1" dirty="0">
                <a:latin typeface="Times New Roman"/>
                <a:cs typeface="Times New Roman"/>
              </a:rPr>
              <a:t>Forecast </a:t>
            </a:r>
            <a:r>
              <a:rPr sz="2400" dirty="0">
                <a:latin typeface="Times New Roman"/>
                <a:cs typeface="Times New Roman"/>
              </a:rPr>
              <a:t>each have two possible values, the instance space </a:t>
            </a:r>
            <a:r>
              <a:rPr sz="2400" spc="-5" dirty="0">
                <a:latin typeface="Times New Roman"/>
                <a:cs typeface="Times New Roman"/>
              </a:rPr>
              <a:t>X </a:t>
            </a:r>
            <a:r>
              <a:rPr sz="2400" dirty="0">
                <a:latin typeface="Times New Roman"/>
                <a:cs typeface="Times New Roman"/>
              </a:rPr>
              <a:t>contains</a:t>
            </a:r>
            <a:r>
              <a:rPr sz="2400" spc="-165" dirty="0">
                <a:latin typeface="Times New Roman"/>
                <a:cs typeface="Times New Roman"/>
              </a:rPr>
              <a:t> </a:t>
            </a:r>
            <a:r>
              <a:rPr sz="2400" dirty="0">
                <a:latin typeface="Times New Roman"/>
                <a:cs typeface="Times New Roman"/>
              </a:rPr>
              <a:t>exactly</a:t>
            </a:r>
          </a:p>
          <a:p>
            <a:pPr marL="355600" indent="-342900">
              <a:lnSpc>
                <a:spcPts val="2850"/>
              </a:lnSpc>
              <a:buFont typeface="Arial"/>
              <a:buChar char="•"/>
              <a:tabLst>
                <a:tab pos="354965" algn="l"/>
                <a:tab pos="355600" algn="l"/>
              </a:tabLst>
            </a:pPr>
            <a:r>
              <a:rPr sz="2400" dirty="0">
                <a:latin typeface="Times New Roman"/>
                <a:cs typeface="Times New Roman"/>
              </a:rPr>
              <a:t>3.2.2.2.2.2 = 96 Distinct</a:t>
            </a:r>
            <a:r>
              <a:rPr sz="2400" spc="-35" dirty="0">
                <a:latin typeface="Times New Roman"/>
                <a:cs typeface="Times New Roman"/>
              </a:rPr>
              <a:t> </a:t>
            </a:r>
            <a:r>
              <a:rPr sz="2400" dirty="0">
                <a:latin typeface="Times New Roman"/>
                <a:cs typeface="Times New Roman"/>
              </a:rPr>
              <a:t>instances</a:t>
            </a:r>
          </a:p>
          <a:p>
            <a:pPr marL="355600" indent="-342900">
              <a:lnSpc>
                <a:spcPts val="2850"/>
              </a:lnSpc>
              <a:buFont typeface="Arial"/>
              <a:buChar char="•"/>
              <a:tabLst>
                <a:tab pos="354965" algn="l"/>
                <a:tab pos="355600" algn="l"/>
              </a:tabLst>
            </a:pPr>
            <a:r>
              <a:rPr sz="2400" dirty="0">
                <a:latin typeface="Times New Roman"/>
                <a:cs typeface="Times New Roman"/>
              </a:rPr>
              <a:t>5.4.4.4.4.4 = 5120 </a:t>
            </a:r>
            <a:r>
              <a:rPr sz="2400" spc="-5" dirty="0">
                <a:latin typeface="Times New Roman"/>
                <a:cs typeface="Times New Roman"/>
              </a:rPr>
              <a:t>Syntactically </a:t>
            </a:r>
            <a:r>
              <a:rPr sz="2400" dirty="0">
                <a:latin typeface="Times New Roman"/>
                <a:cs typeface="Times New Roman"/>
              </a:rPr>
              <a:t>distinct hypotheses within</a:t>
            </a:r>
            <a:r>
              <a:rPr sz="2400" spc="-100" dirty="0">
                <a:latin typeface="Times New Roman"/>
                <a:cs typeface="Times New Roman"/>
              </a:rPr>
              <a:t> </a:t>
            </a:r>
            <a:r>
              <a:rPr sz="2400" dirty="0">
                <a:latin typeface="Times New Roman"/>
                <a:cs typeface="Times New Roman"/>
              </a:rPr>
              <a:t>H</a:t>
            </a:r>
            <a:r>
              <a:rPr sz="2400" dirty="0">
                <a:latin typeface="Calibri"/>
                <a:cs typeface="Calibri"/>
              </a:rPr>
              <a:t>.</a:t>
            </a:r>
          </a:p>
        </p:txBody>
      </p:sp>
      <p:sp>
        <p:nvSpPr>
          <p:cNvPr id="4" name="object 4"/>
          <p:cNvSpPr txBox="1"/>
          <p:nvPr/>
        </p:nvSpPr>
        <p:spPr>
          <a:xfrm>
            <a:off x="881972" y="5343067"/>
            <a:ext cx="10405670" cy="1105111"/>
          </a:xfrm>
          <a:prstGeom prst="rect">
            <a:avLst/>
          </a:prstGeom>
        </p:spPr>
        <p:txBody>
          <a:bodyPr vert="horz" wrap="square" lIns="0" tIns="12700" rIns="0" bIns="0" rtlCol="0">
            <a:spAutoFit/>
          </a:bodyPr>
          <a:lstStyle/>
          <a:p>
            <a:pPr marL="50800">
              <a:lnSpc>
                <a:spcPct val="100000"/>
              </a:lnSpc>
              <a:spcBef>
                <a:spcPts val="100"/>
              </a:spcBef>
            </a:pPr>
            <a:r>
              <a:rPr sz="2400" dirty="0">
                <a:latin typeface="Times New Roman"/>
                <a:cs typeface="Times New Roman"/>
              </a:rPr>
              <a:t>Every </a:t>
            </a:r>
            <a:r>
              <a:rPr sz="2400" spc="-5" dirty="0">
                <a:latin typeface="Times New Roman"/>
                <a:cs typeface="Times New Roman"/>
              </a:rPr>
              <a:t>hypothesis </a:t>
            </a:r>
            <a:r>
              <a:rPr sz="2400" dirty="0">
                <a:latin typeface="Times New Roman"/>
                <a:cs typeface="Times New Roman"/>
              </a:rPr>
              <a:t>containing one or </a:t>
            </a:r>
            <a:r>
              <a:rPr sz="2400" spc="-5" dirty="0">
                <a:latin typeface="Times New Roman"/>
                <a:cs typeface="Times New Roman"/>
              </a:rPr>
              <a:t>more </a:t>
            </a:r>
            <a:r>
              <a:rPr sz="2400" dirty="0">
                <a:latin typeface="Times New Roman"/>
                <a:cs typeface="Times New Roman"/>
              </a:rPr>
              <a:t>" Φ" </a:t>
            </a:r>
            <a:r>
              <a:rPr sz="2400" spc="-5" dirty="0">
                <a:latin typeface="Times New Roman"/>
                <a:cs typeface="Times New Roman"/>
              </a:rPr>
              <a:t>symbols </a:t>
            </a:r>
            <a:r>
              <a:rPr sz="2400" dirty="0">
                <a:latin typeface="Times New Roman"/>
                <a:cs typeface="Times New Roman"/>
              </a:rPr>
              <a:t>represents the </a:t>
            </a:r>
            <a:r>
              <a:rPr sz="2400" spc="-5" dirty="0">
                <a:latin typeface="Times New Roman"/>
                <a:cs typeface="Times New Roman"/>
              </a:rPr>
              <a:t>empty </a:t>
            </a:r>
            <a:r>
              <a:rPr sz="2400" dirty="0">
                <a:latin typeface="Times New Roman"/>
                <a:cs typeface="Times New Roman"/>
              </a:rPr>
              <a:t>set</a:t>
            </a:r>
            <a:r>
              <a:rPr sz="2400" spc="-135" dirty="0">
                <a:latin typeface="Times New Roman"/>
                <a:cs typeface="Times New Roman"/>
              </a:rPr>
              <a:t> </a:t>
            </a:r>
            <a:r>
              <a:rPr sz="2400" dirty="0">
                <a:latin typeface="Times New Roman"/>
                <a:cs typeface="Times New Roman"/>
              </a:rPr>
              <a:t>of</a:t>
            </a:r>
          </a:p>
          <a:p>
            <a:pPr marL="50800">
              <a:lnSpc>
                <a:spcPts val="2850"/>
              </a:lnSpc>
            </a:pPr>
            <a:r>
              <a:rPr sz="2400" dirty="0">
                <a:latin typeface="Times New Roman"/>
                <a:cs typeface="Times New Roman"/>
              </a:rPr>
              <a:t>instances; that is, it classifies every instance as</a:t>
            </a:r>
            <a:r>
              <a:rPr sz="2400" spc="-155" dirty="0">
                <a:latin typeface="Times New Roman"/>
                <a:cs typeface="Times New Roman"/>
              </a:rPr>
              <a:t> </a:t>
            </a:r>
            <a:r>
              <a:rPr sz="2400" b="1" i="1" dirty="0">
                <a:latin typeface="Times New Roman"/>
                <a:cs typeface="Times New Roman"/>
              </a:rPr>
              <a:t>negative.</a:t>
            </a:r>
            <a:endParaRPr sz="2400" dirty="0">
              <a:latin typeface="Times New Roman"/>
              <a:cs typeface="Times New Roman"/>
            </a:endParaRPr>
          </a:p>
          <a:p>
            <a:pPr marL="393700" indent="-342900">
              <a:lnSpc>
                <a:spcPts val="2850"/>
              </a:lnSpc>
              <a:buFont typeface="Arial"/>
              <a:buChar char="•"/>
              <a:tabLst>
                <a:tab pos="393065" algn="l"/>
                <a:tab pos="393700" algn="l"/>
              </a:tabLst>
            </a:pPr>
            <a:r>
              <a:rPr sz="2400" dirty="0">
                <a:latin typeface="Times New Roman"/>
                <a:cs typeface="Times New Roman"/>
              </a:rPr>
              <a:t>1 + (4.3.3.3.3.3) = 973.</a:t>
            </a:r>
            <a:r>
              <a:rPr sz="2400" spc="-10" dirty="0">
                <a:latin typeface="Times New Roman"/>
                <a:cs typeface="Times New Roman"/>
              </a:rPr>
              <a:t> </a:t>
            </a:r>
            <a:r>
              <a:rPr lang="en-GB" sz="2400" spc="-10" dirty="0">
                <a:latin typeface="Times New Roman"/>
                <a:cs typeface="Times New Roman"/>
              </a:rPr>
              <a:t>Semantically distinct hypothesis</a:t>
            </a:r>
            <a:endParaRPr sz="2400" dirty="0">
              <a:latin typeface="Times New Roman"/>
              <a:cs typeface="Times New Roman"/>
            </a:endParaRPr>
          </a:p>
        </p:txBody>
      </p:sp>
      <p:sp>
        <p:nvSpPr>
          <p:cNvPr id="5" name="object 5"/>
          <p:cNvSpPr txBox="1"/>
          <p:nvPr/>
        </p:nvSpPr>
        <p:spPr>
          <a:xfrm>
            <a:off x="11093967" y="642681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56</a:t>
            </a:r>
            <a:endParaRPr sz="1200">
              <a:latin typeface="Calibri"/>
              <a:cs typeface="Calibri"/>
            </a:endParaRPr>
          </a:p>
        </p:txBody>
      </p:sp>
      <p:sp>
        <p:nvSpPr>
          <p:cNvPr id="6" name="Slide Number Placeholder 5">
            <a:extLst>
              <a:ext uri="{FF2B5EF4-FFF2-40B4-BE49-F238E27FC236}">
                <a16:creationId xmlns:a16="http://schemas.microsoft.com/office/drawing/2014/main" id="{5571CA1B-D5A3-49DC-8C75-E4D46670F83C}"/>
              </a:ext>
            </a:extLst>
          </p:cNvPr>
          <p:cNvSpPr>
            <a:spLocks noGrp="1"/>
          </p:cNvSpPr>
          <p:nvPr>
            <p:ph type="sldNum" sz="quarter" idx="7"/>
          </p:nvPr>
        </p:nvSpPr>
        <p:spPr/>
        <p:txBody>
          <a:bodyPr/>
          <a:lstStyle/>
          <a:p>
            <a:pPr marL="25400">
              <a:lnSpc>
                <a:spcPts val="1240"/>
              </a:lnSpc>
            </a:pPr>
            <a:fld id="{81D60167-4931-47E6-BA6A-407CBD079E47}" type="slidenum">
              <a:rPr lang="en-US" smtClean="0"/>
              <a:t>55</a:t>
            </a:fld>
            <a:endParaRPr lang="en-US" dirty="0"/>
          </a:p>
        </p:txBody>
      </p:sp>
      <p:sp>
        <p:nvSpPr>
          <p:cNvPr id="7" name="Rectangle 6">
            <a:extLst>
              <a:ext uri="{FF2B5EF4-FFF2-40B4-BE49-F238E27FC236}">
                <a16:creationId xmlns:a16="http://schemas.microsoft.com/office/drawing/2014/main" id="{244EA44E-026C-4107-BB75-FE9198CB86CE}"/>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4CA8F67-CFF4-4F2A-A551-999B3BE9124E}"/>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56</a:t>
            </a:fld>
            <a:endParaRPr dirty="0"/>
          </a:p>
        </p:txBody>
      </p:sp>
      <p:sp>
        <p:nvSpPr>
          <p:cNvPr id="2" name="object 2"/>
          <p:cNvSpPr txBox="1">
            <a:spLocks noGrp="1"/>
          </p:cNvSpPr>
          <p:nvPr>
            <p:ph type="title"/>
          </p:nvPr>
        </p:nvSpPr>
        <p:spPr>
          <a:xfrm>
            <a:off x="304800" y="247404"/>
            <a:ext cx="8646795" cy="574675"/>
          </a:xfrm>
          <a:prstGeom prst="rect">
            <a:avLst/>
          </a:prstGeom>
        </p:spPr>
        <p:txBody>
          <a:bodyPr vert="horz" wrap="square" lIns="0" tIns="12700" rIns="0" bIns="0" rtlCol="0">
            <a:spAutoFit/>
          </a:bodyPr>
          <a:lstStyle/>
          <a:p>
            <a:pPr marL="12700">
              <a:lnSpc>
                <a:spcPct val="100000"/>
              </a:lnSpc>
              <a:spcBef>
                <a:spcPts val="100"/>
              </a:spcBef>
            </a:pPr>
            <a:r>
              <a:rPr sz="3600" spc="-5" dirty="0"/>
              <a:t>General-to-Specific </a:t>
            </a:r>
            <a:r>
              <a:rPr sz="3600" dirty="0"/>
              <a:t>Ordering of</a:t>
            </a:r>
            <a:r>
              <a:rPr sz="3600" spc="-60" dirty="0"/>
              <a:t> </a:t>
            </a:r>
            <a:r>
              <a:rPr sz="3600" dirty="0"/>
              <a:t>Hypotheses</a:t>
            </a:r>
          </a:p>
        </p:txBody>
      </p:sp>
      <p:sp>
        <p:nvSpPr>
          <p:cNvPr id="3" name="object 3"/>
          <p:cNvSpPr txBox="1"/>
          <p:nvPr/>
        </p:nvSpPr>
        <p:spPr>
          <a:xfrm>
            <a:off x="807284" y="1295400"/>
            <a:ext cx="10377170" cy="2598147"/>
          </a:xfrm>
          <a:prstGeom prst="rect">
            <a:avLst/>
          </a:prstGeom>
        </p:spPr>
        <p:txBody>
          <a:bodyPr vert="horz" wrap="square" lIns="0" tIns="12700" rIns="0" bIns="0" rtlCol="0">
            <a:spAutoFit/>
          </a:bodyPr>
          <a:lstStyle/>
          <a:p>
            <a:pPr marL="393700" indent="-342900">
              <a:lnSpc>
                <a:spcPct val="100000"/>
              </a:lnSpc>
              <a:spcBef>
                <a:spcPts val="100"/>
              </a:spcBef>
              <a:buFont typeface="Arial"/>
              <a:buChar char="•"/>
              <a:tabLst>
                <a:tab pos="393065" algn="l"/>
                <a:tab pos="393700" algn="l"/>
              </a:tabLst>
            </a:pPr>
            <a:r>
              <a:rPr sz="2400" dirty="0">
                <a:latin typeface="Times New Roman"/>
                <a:cs typeface="Times New Roman"/>
              </a:rPr>
              <a:t>Consider the two</a:t>
            </a:r>
            <a:r>
              <a:rPr sz="2400" spc="-5" dirty="0">
                <a:latin typeface="Times New Roman"/>
                <a:cs typeface="Times New Roman"/>
              </a:rPr>
              <a:t> </a:t>
            </a:r>
            <a:r>
              <a:rPr sz="2400" dirty="0">
                <a:latin typeface="Times New Roman"/>
                <a:cs typeface="Times New Roman"/>
              </a:rPr>
              <a:t>hypotheses</a:t>
            </a:r>
          </a:p>
          <a:p>
            <a:pPr marL="2794000">
              <a:lnSpc>
                <a:spcPct val="100000"/>
              </a:lnSpc>
            </a:pPr>
            <a:r>
              <a:rPr sz="2400" spc="-5" dirty="0">
                <a:latin typeface="Times New Roman"/>
                <a:cs typeface="Times New Roman"/>
              </a:rPr>
              <a:t>h</a:t>
            </a:r>
            <a:r>
              <a:rPr sz="2400" spc="-7" baseline="-20833" dirty="0">
                <a:latin typeface="Times New Roman"/>
                <a:cs typeface="Times New Roman"/>
              </a:rPr>
              <a:t>1 </a:t>
            </a:r>
            <a:r>
              <a:rPr sz="2400" dirty="0">
                <a:latin typeface="Times New Roman"/>
                <a:cs typeface="Times New Roman"/>
              </a:rPr>
              <a:t>= </a:t>
            </a:r>
            <a:r>
              <a:rPr sz="2400" spc="-25" dirty="0">
                <a:latin typeface="Times New Roman"/>
                <a:cs typeface="Times New Roman"/>
              </a:rPr>
              <a:t>(Sunny, </a:t>
            </a:r>
            <a:r>
              <a:rPr sz="2400" spc="5" dirty="0">
                <a:latin typeface="Times New Roman"/>
                <a:cs typeface="Times New Roman"/>
              </a:rPr>
              <a:t>?, ?, </a:t>
            </a:r>
            <a:r>
              <a:rPr sz="2400" dirty="0">
                <a:latin typeface="Times New Roman"/>
                <a:cs typeface="Times New Roman"/>
              </a:rPr>
              <a:t>Strong, </a:t>
            </a:r>
            <a:r>
              <a:rPr sz="2400" spc="5" dirty="0">
                <a:latin typeface="Times New Roman"/>
                <a:cs typeface="Times New Roman"/>
              </a:rPr>
              <a:t>?,</a:t>
            </a:r>
            <a:r>
              <a:rPr sz="2400" spc="-254" dirty="0">
                <a:latin typeface="Times New Roman"/>
                <a:cs typeface="Times New Roman"/>
              </a:rPr>
              <a:t> </a:t>
            </a:r>
            <a:r>
              <a:rPr sz="2400" spc="5" dirty="0">
                <a:latin typeface="Times New Roman"/>
                <a:cs typeface="Times New Roman"/>
              </a:rPr>
              <a:t>?)</a:t>
            </a:r>
            <a:endParaRPr sz="2400" dirty="0">
              <a:latin typeface="Times New Roman"/>
              <a:cs typeface="Times New Roman"/>
            </a:endParaRPr>
          </a:p>
          <a:p>
            <a:pPr marL="2794000" algn="just">
              <a:lnSpc>
                <a:spcPct val="100000"/>
              </a:lnSpc>
            </a:pPr>
            <a:r>
              <a:rPr sz="2400" spc="-5" dirty="0">
                <a:latin typeface="Times New Roman"/>
                <a:cs typeface="Times New Roman"/>
              </a:rPr>
              <a:t>h</a:t>
            </a:r>
            <a:r>
              <a:rPr sz="2400" spc="-7" baseline="-20833" dirty="0">
                <a:latin typeface="Times New Roman"/>
                <a:cs typeface="Times New Roman"/>
              </a:rPr>
              <a:t>2 </a:t>
            </a:r>
            <a:r>
              <a:rPr sz="2400" dirty="0">
                <a:latin typeface="Times New Roman"/>
                <a:cs typeface="Times New Roman"/>
              </a:rPr>
              <a:t>= </a:t>
            </a:r>
            <a:r>
              <a:rPr sz="2400" spc="-25" dirty="0">
                <a:latin typeface="Times New Roman"/>
                <a:cs typeface="Times New Roman"/>
              </a:rPr>
              <a:t>(Sunny, </a:t>
            </a:r>
            <a:r>
              <a:rPr sz="2400" dirty="0">
                <a:latin typeface="Times New Roman"/>
                <a:cs typeface="Times New Roman"/>
              </a:rPr>
              <a:t>?, </a:t>
            </a:r>
            <a:r>
              <a:rPr sz="2400" spc="5" dirty="0">
                <a:latin typeface="Times New Roman"/>
                <a:cs typeface="Times New Roman"/>
              </a:rPr>
              <a:t>?, ?, ?,</a:t>
            </a:r>
            <a:r>
              <a:rPr sz="2400" spc="-275" dirty="0">
                <a:latin typeface="Times New Roman"/>
                <a:cs typeface="Times New Roman"/>
              </a:rPr>
              <a:t> </a:t>
            </a:r>
            <a:r>
              <a:rPr sz="2400" spc="10" dirty="0">
                <a:latin typeface="Times New Roman"/>
                <a:cs typeface="Times New Roman"/>
              </a:rPr>
              <a:t>?)</a:t>
            </a:r>
            <a:endParaRPr sz="2400" dirty="0">
              <a:latin typeface="Times New Roman"/>
              <a:cs typeface="Times New Roman"/>
            </a:endParaRPr>
          </a:p>
          <a:p>
            <a:pPr marL="393700" indent="-342900" algn="just">
              <a:lnSpc>
                <a:spcPct val="100000"/>
              </a:lnSpc>
              <a:buFont typeface="Arial"/>
              <a:buChar char="•"/>
              <a:tabLst>
                <a:tab pos="393700" algn="l"/>
              </a:tabLst>
            </a:pPr>
            <a:r>
              <a:rPr sz="2400" dirty="0">
                <a:latin typeface="Times New Roman"/>
                <a:cs typeface="Times New Roman"/>
              </a:rPr>
              <a:t>Consider the sets of instances that are classified positive by </a:t>
            </a:r>
            <a:r>
              <a:rPr sz="2400" spc="-5" dirty="0">
                <a:latin typeface="Times New Roman"/>
                <a:cs typeface="Times New Roman"/>
              </a:rPr>
              <a:t>h</a:t>
            </a:r>
            <a:r>
              <a:rPr sz="2400" spc="-7" baseline="-20833" dirty="0">
                <a:latin typeface="Times New Roman"/>
                <a:cs typeface="Times New Roman"/>
              </a:rPr>
              <a:t>l </a:t>
            </a:r>
            <a:r>
              <a:rPr sz="2400" dirty="0">
                <a:latin typeface="Times New Roman"/>
                <a:cs typeface="Times New Roman"/>
              </a:rPr>
              <a:t>and by</a:t>
            </a:r>
            <a:r>
              <a:rPr sz="2400" spc="-335" dirty="0">
                <a:latin typeface="Times New Roman"/>
                <a:cs typeface="Times New Roman"/>
              </a:rPr>
              <a:t> </a:t>
            </a:r>
            <a:r>
              <a:rPr sz="2400" dirty="0">
                <a:latin typeface="Times New Roman"/>
                <a:cs typeface="Times New Roman"/>
              </a:rPr>
              <a:t>h</a:t>
            </a:r>
            <a:r>
              <a:rPr sz="2400" baseline="-20833" dirty="0">
                <a:latin typeface="Times New Roman"/>
                <a:cs typeface="Times New Roman"/>
              </a:rPr>
              <a:t>2</a:t>
            </a:r>
            <a:r>
              <a:rPr sz="2400" dirty="0">
                <a:latin typeface="Times New Roman"/>
                <a:cs typeface="Times New Roman"/>
              </a:rPr>
              <a:t>.</a:t>
            </a:r>
          </a:p>
          <a:p>
            <a:pPr marL="393700" marR="55880" indent="-342900" algn="just">
              <a:lnSpc>
                <a:spcPct val="100000"/>
              </a:lnSpc>
              <a:buFont typeface="Arial"/>
              <a:buChar char="•"/>
              <a:tabLst>
                <a:tab pos="393700" algn="l"/>
              </a:tabLst>
            </a:pPr>
            <a:r>
              <a:rPr sz="2400" spc="-5" dirty="0">
                <a:latin typeface="Times New Roman"/>
                <a:cs typeface="Times New Roman"/>
              </a:rPr>
              <a:t>h</a:t>
            </a:r>
            <a:r>
              <a:rPr sz="2400" spc="-7" baseline="-20833" dirty="0">
                <a:latin typeface="Times New Roman"/>
                <a:cs typeface="Times New Roman"/>
              </a:rPr>
              <a:t>2 </a:t>
            </a:r>
            <a:r>
              <a:rPr sz="2400" spc="-5" dirty="0">
                <a:latin typeface="Times New Roman"/>
                <a:cs typeface="Times New Roman"/>
              </a:rPr>
              <a:t>imposes fewer constraints </a:t>
            </a:r>
            <a:r>
              <a:rPr sz="2400" dirty="0">
                <a:latin typeface="Times New Roman"/>
                <a:cs typeface="Times New Roman"/>
              </a:rPr>
              <a:t>on </a:t>
            </a:r>
            <a:r>
              <a:rPr sz="2400" spc="-5" dirty="0">
                <a:latin typeface="Times New Roman"/>
                <a:cs typeface="Times New Roman"/>
              </a:rPr>
              <a:t>the instance, it classifies more instances</a:t>
            </a:r>
            <a:r>
              <a:rPr sz="2400" spc="405" dirty="0">
                <a:latin typeface="Times New Roman"/>
                <a:cs typeface="Times New Roman"/>
              </a:rPr>
              <a:t> </a:t>
            </a:r>
            <a:r>
              <a:rPr sz="2400" spc="-10" dirty="0">
                <a:latin typeface="Times New Roman"/>
                <a:cs typeface="Times New Roman"/>
              </a:rPr>
              <a:t>as  </a:t>
            </a:r>
            <a:r>
              <a:rPr sz="2400" spc="-5" dirty="0">
                <a:latin typeface="Times New Roman"/>
                <a:cs typeface="Times New Roman"/>
              </a:rPr>
              <a:t>positive. So, </a:t>
            </a:r>
            <a:r>
              <a:rPr sz="2400" dirty="0">
                <a:latin typeface="Times New Roman"/>
                <a:cs typeface="Times New Roman"/>
              </a:rPr>
              <a:t>any </a:t>
            </a:r>
            <a:r>
              <a:rPr sz="2400" spc="-5" dirty="0">
                <a:latin typeface="Times New Roman"/>
                <a:cs typeface="Times New Roman"/>
              </a:rPr>
              <a:t>instance classified positive </a:t>
            </a:r>
            <a:r>
              <a:rPr sz="2400" dirty="0">
                <a:latin typeface="Times New Roman"/>
                <a:cs typeface="Times New Roman"/>
              </a:rPr>
              <a:t>by </a:t>
            </a:r>
            <a:r>
              <a:rPr sz="2400" spc="-5" dirty="0">
                <a:latin typeface="Times New Roman"/>
                <a:cs typeface="Times New Roman"/>
              </a:rPr>
              <a:t>h</a:t>
            </a:r>
            <a:r>
              <a:rPr sz="2400" spc="-7" baseline="-20833" dirty="0">
                <a:latin typeface="Times New Roman"/>
                <a:cs typeface="Times New Roman"/>
              </a:rPr>
              <a:t>l </a:t>
            </a:r>
            <a:r>
              <a:rPr sz="2400" spc="-5" dirty="0">
                <a:latin typeface="Times New Roman"/>
                <a:cs typeface="Times New Roman"/>
              </a:rPr>
              <a:t>will also </a:t>
            </a:r>
            <a:r>
              <a:rPr sz="2400" dirty="0">
                <a:latin typeface="Times New Roman"/>
                <a:cs typeface="Times New Roman"/>
              </a:rPr>
              <a:t>be </a:t>
            </a:r>
            <a:r>
              <a:rPr sz="2400" spc="-5" dirty="0">
                <a:latin typeface="Times New Roman"/>
                <a:cs typeface="Times New Roman"/>
              </a:rPr>
              <a:t>classified positive  </a:t>
            </a:r>
            <a:r>
              <a:rPr sz="2400" dirty="0">
                <a:latin typeface="Times New Roman"/>
                <a:cs typeface="Times New Roman"/>
              </a:rPr>
              <a:t>by h</a:t>
            </a:r>
            <a:r>
              <a:rPr sz="2400" baseline="-20833" dirty="0">
                <a:latin typeface="Times New Roman"/>
                <a:cs typeface="Times New Roman"/>
              </a:rPr>
              <a:t>2</a:t>
            </a:r>
            <a:r>
              <a:rPr sz="2400" dirty="0">
                <a:latin typeface="Times New Roman"/>
                <a:cs typeface="Times New Roman"/>
              </a:rPr>
              <a:t>. Therefore, </a:t>
            </a:r>
            <a:r>
              <a:rPr sz="2400" spc="-5" dirty="0">
                <a:latin typeface="Times New Roman"/>
                <a:cs typeface="Times New Roman"/>
              </a:rPr>
              <a:t>h</a:t>
            </a:r>
            <a:r>
              <a:rPr sz="2400" spc="-7" baseline="-20833" dirty="0">
                <a:latin typeface="Times New Roman"/>
                <a:cs typeface="Times New Roman"/>
              </a:rPr>
              <a:t>2 </a:t>
            </a:r>
            <a:r>
              <a:rPr sz="2400" dirty="0">
                <a:latin typeface="Times New Roman"/>
                <a:cs typeface="Times New Roman"/>
              </a:rPr>
              <a:t>is </a:t>
            </a:r>
            <a:r>
              <a:rPr sz="2400" spc="-5" dirty="0">
                <a:latin typeface="Times New Roman"/>
                <a:cs typeface="Times New Roman"/>
              </a:rPr>
              <a:t>more </a:t>
            </a:r>
            <a:r>
              <a:rPr sz="2400" dirty="0">
                <a:latin typeface="Times New Roman"/>
                <a:cs typeface="Times New Roman"/>
              </a:rPr>
              <a:t>general than</a:t>
            </a:r>
            <a:r>
              <a:rPr sz="2400" spc="-300" dirty="0">
                <a:latin typeface="Times New Roman"/>
                <a:cs typeface="Times New Roman"/>
              </a:rPr>
              <a:t> </a:t>
            </a:r>
            <a:r>
              <a:rPr sz="2400" spc="-5" dirty="0">
                <a:latin typeface="Times New Roman"/>
                <a:cs typeface="Times New Roman"/>
              </a:rPr>
              <a:t>h</a:t>
            </a:r>
            <a:r>
              <a:rPr sz="2400" spc="-7" baseline="-20833" dirty="0">
                <a:latin typeface="Times New Roman"/>
                <a:cs typeface="Times New Roman"/>
              </a:rPr>
              <a:t>l</a:t>
            </a:r>
            <a:r>
              <a:rPr sz="2400" spc="-5" dirty="0">
                <a:latin typeface="Times New Roman"/>
                <a:cs typeface="Times New Roman"/>
              </a:rPr>
              <a:t>.</a:t>
            </a:r>
            <a:endParaRPr sz="2400" dirty="0">
              <a:latin typeface="Times New Roman"/>
              <a:cs typeface="Times New Roman"/>
            </a:endParaRPr>
          </a:p>
        </p:txBody>
      </p:sp>
      <p:sp>
        <p:nvSpPr>
          <p:cNvPr id="6" name="Rectangle 5">
            <a:extLst>
              <a:ext uri="{FF2B5EF4-FFF2-40B4-BE49-F238E27FC236}">
                <a16:creationId xmlns:a16="http://schemas.microsoft.com/office/drawing/2014/main" id="{A437667B-9D9D-4481-9144-83637EA240F7}"/>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55B013D-6C56-4E83-889B-14B125B80FBC}"/>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bject 3">
            <a:extLst>
              <a:ext uri="{FF2B5EF4-FFF2-40B4-BE49-F238E27FC236}">
                <a16:creationId xmlns:a16="http://schemas.microsoft.com/office/drawing/2014/main" id="{AA674D2A-4841-4E89-83FB-1B80DCF1A28C}"/>
              </a:ext>
            </a:extLst>
          </p:cNvPr>
          <p:cNvSpPr txBox="1"/>
          <p:nvPr/>
        </p:nvSpPr>
        <p:spPr>
          <a:xfrm>
            <a:off x="865069" y="4045946"/>
            <a:ext cx="10261600" cy="1847214"/>
          </a:xfrm>
          <a:prstGeom prst="rect">
            <a:avLst/>
          </a:prstGeom>
        </p:spPr>
        <p:txBody>
          <a:bodyPr vert="horz" wrap="square" lIns="0" tIns="12700" rIns="0" bIns="0" rtlCol="0">
            <a:spAutoFit/>
          </a:bodyPr>
          <a:lstStyle/>
          <a:p>
            <a:pPr marL="393700" marR="55880" indent="-342900">
              <a:lnSpc>
                <a:spcPct val="100000"/>
              </a:lnSpc>
              <a:spcBef>
                <a:spcPts val="100"/>
              </a:spcBef>
              <a:buFont typeface="Arial"/>
              <a:buChar char="•"/>
              <a:tabLst>
                <a:tab pos="393065" algn="l"/>
                <a:tab pos="394335" algn="l"/>
              </a:tabLst>
            </a:pPr>
            <a:r>
              <a:rPr sz="2400" dirty="0">
                <a:latin typeface="Times New Roman"/>
                <a:cs typeface="Times New Roman"/>
              </a:rPr>
              <a:t>Given hypotheses </a:t>
            </a:r>
            <a:r>
              <a:rPr sz="2400" spc="-5" dirty="0">
                <a:latin typeface="Times New Roman"/>
                <a:cs typeface="Times New Roman"/>
              </a:rPr>
              <a:t>h</a:t>
            </a:r>
            <a:r>
              <a:rPr sz="2400" spc="-7" baseline="-20833" dirty="0">
                <a:latin typeface="Times New Roman"/>
                <a:cs typeface="Times New Roman"/>
              </a:rPr>
              <a:t>j </a:t>
            </a:r>
            <a:r>
              <a:rPr sz="2400" dirty="0">
                <a:latin typeface="Times New Roman"/>
                <a:cs typeface="Times New Roman"/>
              </a:rPr>
              <a:t>and h</a:t>
            </a:r>
            <a:r>
              <a:rPr sz="2400" baseline="-20833" dirty="0">
                <a:latin typeface="Times New Roman"/>
                <a:cs typeface="Times New Roman"/>
              </a:rPr>
              <a:t>k</a:t>
            </a:r>
            <a:r>
              <a:rPr sz="2400" dirty="0">
                <a:latin typeface="Times New Roman"/>
                <a:cs typeface="Times New Roman"/>
              </a:rPr>
              <a:t>, </a:t>
            </a:r>
            <a:r>
              <a:rPr sz="2400" spc="-5" dirty="0">
                <a:latin typeface="Times New Roman"/>
                <a:cs typeface="Times New Roman"/>
              </a:rPr>
              <a:t>h</a:t>
            </a:r>
            <a:r>
              <a:rPr sz="2400" spc="-7" baseline="-20833" dirty="0">
                <a:latin typeface="Times New Roman"/>
                <a:cs typeface="Times New Roman"/>
              </a:rPr>
              <a:t>j </a:t>
            </a:r>
            <a:r>
              <a:rPr sz="2400" dirty="0">
                <a:latin typeface="Times New Roman"/>
                <a:cs typeface="Times New Roman"/>
              </a:rPr>
              <a:t>is </a:t>
            </a:r>
            <a:r>
              <a:rPr sz="2400" spc="-5" dirty="0">
                <a:latin typeface="Times New Roman"/>
                <a:cs typeface="Times New Roman"/>
              </a:rPr>
              <a:t>more-general-than </a:t>
            </a:r>
            <a:r>
              <a:rPr sz="2400" spc="-15" dirty="0">
                <a:latin typeface="Times New Roman"/>
                <a:cs typeface="Times New Roman"/>
              </a:rPr>
              <a:t>or- </a:t>
            </a:r>
            <a:r>
              <a:rPr sz="2400" dirty="0">
                <a:latin typeface="Times New Roman"/>
                <a:cs typeface="Times New Roman"/>
              </a:rPr>
              <a:t>equal do </a:t>
            </a:r>
            <a:r>
              <a:rPr sz="2400" spc="-5" dirty="0">
                <a:latin typeface="Times New Roman"/>
                <a:cs typeface="Times New Roman"/>
              </a:rPr>
              <a:t>h</a:t>
            </a:r>
            <a:r>
              <a:rPr sz="2400" spc="-7" baseline="-20833" dirty="0">
                <a:latin typeface="Times New Roman"/>
                <a:cs typeface="Times New Roman"/>
              </a:rPr>
              <a:t>k </a:t>
            </a:r>
            <a:r>
              <a:rPr sz="2400" dirty="0">
                <a:latin typeface="Times New Roman"/>
                <a:cs typeface="Times New Roman"/>
              </a:rPr>
              <a:t>if and only if  any instance that satisfies </a:t>
            </a:r>
            <a:r>
              <a:rPr sz="2400" spc="-5" dirty="0">
                <a:latin typeface="Times New Roman"/>
                <a:cs typeface="Times New Roman"/>
              </a:rPr>
              <a:t>h</a:t>
            </a:r>
            <a:r>
              <a:rPr sz="2400" spc="-7" baseline="-20833" dirty="0">
                <a:latin typeface="Times New Roman"/>
                <a:cs typeface="Times New Roman"/>
              </a:rPr>
              <a:t>k </a:t>
            </a:r>
            <a:r>
              <a:rPr sz="2400" dirty="0">
                <a:latin typeface="Times New Roman"/>
                <a:cs typeface="Times New Roman"/>
              </a:rPr>
              <a:t>also satisfies</a:t>
            </a:r>
            <a:r>
              <a:rPr sz="2400" spc="-285" dirty="0">
                <a:latin typeface="Times New Roman"/>
                <a:cs typeface="Times New Roman"/>
              </a:rPr>
              <a:t> </a:t>
            </a:r>
            <a:r>
              <a:rPr sz="2400" b="1" i="1" spc="-5" dirty="0">
                <a:latin typeface="Times New Roman"/>
                <a:cs typeface="Times New Roman"/>
              </a:rPr>
              <a:t>h</a:t>
            </a:r>
            <a:r>
              <a:rPr sz="2400" spc="-7" baseline="-20833" dirty="0">
                <a:latin typeface="Times New Roman"/>
                <a:cs typeface="Times New Roman"/>
              </a:rPr>
              <a:t>i</a:t>
            </a:r>
            <a:endParaRPr sz="2400" baseline="-20833" dirty="0">
              <a:latin typeface="Times New Roman"/>
              <a:cs typeface="Times New Roman"/>
            </a:endParaRPr>
          </a:p>
          <a:p>
            <a:pPr>
              <a:lnSpc>
                <a:spcPct val="100000"/>
              </a:lnSpc>
              <a:spcBef>
                <a:spcPts val="35"/>
              </a:spcBef>
            </a:pPr>
            <a:endParaRPr sz="2600" dirty="0">
              <a:latin typeface="Times New Roman"/>
              <a:cs typeface="Times New Roman"/>
            </a:endParaRPr>
          </a:p>
          <a:p>
            <a:pPr marL="50800" marR="408940">
              <a:lnSpc>
                <a:spcPts val="2820"/>
              </a:lnSpc>
            </a:pPr>
            <a:r>
              <a:rPr sz="2400" b="1" i="1" dirty="0">
                <a:latin typeface="Times New Roman"/>
                <a:cs typeface="Times New Roman"/>
              </a:rPr>
              <a:t>Definition: </a:t>
            </a:r>
            <a:r>
              <a:rPr sz="2400" dirty="0">
                <a:latin typeface="Times New Roman"/>
                <a:cs typeface="Times New Roman"/>
              </a:rPr>
              <a:t>Let </a:t>
            </a:r>
            <a:r>
              <a:rPr sz="2400" spc="-5" dirty="0">
                <a:latin typeface="Times New Roman"/>
                <a:cs typeface="Times New Roman"/>
              </a:rPr>
              <a:t>h</a:t>
            </a:r>
            <a:r>
              <a:rPr sz="2400" spc="-7" baseline="-20833" dirty="0">
                <a:latin typeface="Times New Roman"/>
                <a:cs typeface="Times New Roman"/>
              </a:rPr>
              <a:t>j </a:t>
            </a:r>
            <a:r>
              <a:rPr sz="2400" dirty="0">
                <a:latin typeface="Times New Roman"/>
                <a:cs typeface="Times New Roman"/>
              </a:rPr>
              <a:t>and </a:t>
            </a:r>
            <a:r>
              <a:rPr sz="2400" spc="-5" dirty="0">
                <a:latin typeface="Times New Roman"/>
                <a:cs typeface="Times New Roman"/>
              </a:rPr>
              <a:t>h</a:t>
            </a:r>
            <a:r>
              <a:rPr sz="2400" spc="-7" baseline="-20833" dirty="0">
                <a:latin typeface="Times New Roman"/>
                <a:cs typeface="Times New Roman"/>
              </a:rPr>
              <a:t>k </a:t>
            </a:r>
            <a:r>
              <a:rPr sz="2400" dirty="0">
                <a:latin typeface="Times New Roman"/>
                <a:cs typeface="Times New Roman"/>
              </a:rPr>
              <a:t>be Boolean-valued functions defined over </a:t>
            </a:r>
            <a:r>
              <a:rPr sz="2400" spc="-5" dirty="0">
                <a:latin typeface="Times New Roman"/>
                <a:cs typeface="Times New Roman"/>
              </a:rPr>
              <a:t>X. </a:t>
            </a:r>
            <a:r>
              <a:rPr sz="2400" dirty="0">
                <a:latin typeface="Times New Roman"/>
                <a:cs typeface="Times New Roman"/>
              </a:rPr>
              <a:t>Then </a:t>
            </a:r>
            <a:r>
              <a:rPr sz="2400" spc="-5" dirty="0">
                <a:latin typeface="Times New Roman"/>
                <a:cs typeface="Times New Roman"/>
              </a:rPr>
              <a:t>h</a:t>
            </a:r>
            <a:r>
              <a:rPr sz="2400" spc="-7" baseline="-20833" dirty="0">
                <a:latin typeface="Times New Roman"/>
                <a:cs typeface="Times New Roman"/>
              </a:rPr>
              <a:t>j </a:t>
            </a:r>
            <a:r>
              <a:rPr sz="2400" dirty="0">
                <a:latin typeface="Times New Roman"/>
                <a:cs typeface="Times New Roman"/>
              </a:rPr>
              <a:t>is  </a:t>
            </a:r>
            <a:r>
              <a:rPr sz="2400" spc="-5" dirty="0">
                <a:latin typeface="Times New Roman"/>
                <a:cs typeface="Times New Roman"/>
              </a:rPr>
              <a:t>more general-than-or-equal-to h</a:t>
            </a:r>
            <a:r>
              <a:rPr sz="2400" spc="-7" baseline="-20833" dirty="0">
                <a:latin typeface="Times New Roman"/>
                <a:cs typeface="Times New Roman"/>
              </a:rPr>
              <a:t>k </a:t>
            </a:r>
            <a:r>
              <a:rPr sz="2400" dirty="0">
                <a:latin typeface="Times New Roman"/>
                <a:cs typeface="Times New Roman"/>
              </a:rPr>
              <a:t>(written </a:t>
            </a:r>
            <a:r>
              <a:rPr sz="2400" spc="-5" dirty="0">
                <a:latin typeface="Times New Roman"/>
                <a:cs typeface="Times New Roman"/>
              </a:rPr>
              <a:t>h</a:t>
            </a:r>
            <a:r>
              <a:rPr sz="2400" spc="-7" baseline="-20833" dirty="0">
                <a:latin typeface="Times New Roman"/>
                <a:cs typeface="Times New Roman"/>
              </a:rPr>
              <a:t>j </a:t>
            </a:r>
            <a:r>
              <a:rPr sz="2400" dirty="0">
                <a:latin typeface="Calibri"/>
                <a:cs typeface="Calibri"/>
              </a:rPr>
              <a:t>≥ </a:t>
            </a:r>
            <a:r>
              <a:rPr sz="2400" dirty="0">
                <a:latin typeface="Times New Roman"/>
                <a:cs typeface="Times New Roman"/>
              </a:rPr>
              <a:t>h</a:t>
            </a:r>
            <a:r>
              <a:rPr sz="2400" baseline="-20833" dirty="0">
                <a:latin typeface="Times New Roman"/>
                <a:cs typeface="Times New Roman"/>
              </a:rPr>
              <a:t>k</a:t>
            </a:r>
            <a:r>
              <a:rPr sz="2400" dirty="0">
                <a:latin typeface="Times New Roman"/>
                <a:cs typeface="Times New Roman"/>
              </a:rPr>
              <a:t>) if and only</a:t>
            </a:r>
            <a:r>
              <a:rPr sz="2400" spc="-395" dirty="0">
                <a:latin typeface="Times New Roman"/>
                <a:cs typeface="Times New Roman"/>
              </a:rPr>
              <a:t> </a:t>
            </a:r>
            <a:r>
              <a:rPr sz="2400" dirty="0">
                <a:latin typeface="Times New Roman"/>
                <a:cs typeface="Times New Roman"/>
              </a:rPr>
              <a:t>if</a:t>
            </a:r>
          </a:p>
        </p:txBody>
      </p:sp>
      <p:sp>
        <p:nvSpPr>
          <p:cNvPr id="9" name="object 4">
            <a:extLst>
              <a:ext uri="{FF2B5EF4-FFF2-40B4-BE49-F238E27FC236}">
                <a16:creationId xmlns:a16="http://schemas.microsoft.com/office/drawing/2014/main" id="{F7DED59E-B668-45EC-A6FB-D4823C6C793D}"/>
              </a:ext>
            </a:extLst>
          </p:cNvPr>
          <p:cNvSpPr/>
          <p:nvPr/>
        </p:nvSpPr>
        <p:spPr>
          <a:xfrm>
            <a:off x="3444077" y="6045559"/>
            <a:ext cx="5103583" cy="33069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0263" y="1372398"/>
            <a:ext cx="7523390" cy="449436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271516" y="1229458"/>
            <a:ext cx="3633470" cy="4964430"/>
          </a:xfrm>
          <a:prstGeom prst="rect">
            <a:avLst/>
          </a:prstGeom>
        </p:spPr>
        <p:txBody>
          <a:bodyPr vert="horz" wrap="square" lIns="0" tIns="12700" rIns="0" bIns="0" rtlCol="0">
            <a:spAutoFit/>
          </a:bodyPr>
          <a:lstStyle/>
          <a:p>
            <a:pPr marL="311785" marR="41910" indent="-287020" algn="just">
              <a:lnSpc>
                <a:spcPct val="100000"/>
              </a:lnSpc>
              <a:spcBef>
                <a:spcPts val="100"/>
              </a:spcBef>
              <a:buFont typeface="Arial"/>
              <a:buChar char="•"/>
              <a:tabLst>
                <a:tab pos="312420" algn="l"/>
              </a:tabLst>
            </a:pPr>
            <a:r>
              <a:rPr sz="1800" dirty="0">
                <a:latin typeface="Times New Roman"/>
                <a:cs typeface="Times New Roman"/>
              </a:rPr>
              <a:t>In the </a:t>
            </a:r>
            <a:r>
              <a:rPr sz="1800" spc="-5" dirty="0">
                <a:latin typeface="Times New Roman"/>
                <a:cs typeface="Times New Roman"/>
              </a:rPr>
              <a:t>figure, the </a:t>
            </a:r>
            <a:r>
              <a:rPr sz="1800" dirty="0">
                <a:latin typeface="Times New Roman"/>
                <a:cs typeface="Times New Roman"/>
              </a:rPr>
              <a:t>box on </a:t>
            </a:r>
            <a:r>
              <a:rPr sz="1800" spc="-5" dirty="0">
                <a:latin typeface="Times New Roman"/>
                <a:cs typeface="Times New Roman"/>
              </a:rPr>
              <a:t>the left  </a:t>
            </a:r>
            <a:r>
              <a:rPr sz="1800" dirty="0">
                <a:latin typeface="Times New Roman"/>
                <a:cs typeface="Times New Roman"/>
              </a:rPr>
              <a:t>represents </a:t>
            </a:r>
            <a:r>
              <a:rPr sz="1800" spc="-5" dirty="0">
                <a:latin typeface="Times New Roman"/>
                <a:cs typeface="Times New Roman"/>
              </a:rPr>
              <a:t>the </a:t>
            </a:r>
            <a:r>
              <a:rPr sz="1800" dirty="0">
                <a:latin typeface="Times New Roman"/>
                <a:cs typeface="Times New Roman"/>
              </a:rPr>
              <a:t>set X </a:t>
            </a:r>
            <a:r>
              <a:rPr sz="1800" spc="-5" dirty="0">
                <a:latin typeface="Times New Roman"/>
                <a:cs typeface="Times New Roman"/>
              </a:rPr>
              <a:t>of </a:t>
            </a:r>
            <a:r>
              <a:rPr sz="1800" dirty="0">
                <a:latin typeface="Times New Roman"/>
                <a:cs typeface="Times New Roman"/>
              </a:rPr>
              <a:t>all  </a:t>
            </a:r>
            <a:r>
              <a:rPr sz="1800" spc="-5" dirty="0">
                <a:latin typeface="Times New Roman"/>
                <a:cs typeface="Times New Roman"/>
              </a:rPr>
              <a:t>instances, </a:t>
            </a:r>
            <a:r>
              <a:rPr sz="1800" dirty="0">
                <a:latin typeface="Times New Roman"/>
                <a:cs typeface="Times New Roman"/>
              </a:rPr>
              <a:t>the </a:t>
            </a:r>
            <a:r>
              <a:rPr sz="1800" spc="-5" dirty="0">
                <a:latin typeface="Times New Roman"/>
                <a:cs typeface="Times New Roman"/>
              </a:rPr>
              <a:t>box </a:t>
            </a:r>
            <a:r>
              <a:rPr sz="1800" dirty="0">
                <a:latin typeface="Times New Roman"/>
                <a:cs typeface="Times New Roman"/>
              </a:rPr>
              <a:t>on the right the  set </a:t>
            </a:r>
            <a:r>
              <a:rPr sz="1800" spc="-5" dirty="0">
                <a:latin typeface="Times New Roman"/>
                <a:cs typeface="Times New Roman"/>
              </a:rPr>
              <a:t>H </a:t>
            </a:r>
            <a:r>
              <a:rPr sz="1800" dirty="0">
                <a:latin typeface="Times New Roman"/>
                <a:cs typeface="Times New Roman"/>
              </a:rPr>
              <a:t>of all</a:t>
            </a:r>
            <a:r>
              <a:rPr sz="1800" spc="-30" dirty="0">
                <a:latin typeface="Times New Roman"/>
                <a:cs typeface="Times New Roman"/>
              </a:rPr>
              <a:t> </a:t>
            </a:r>
            <a:r>
              <a:rPr sz="1800" dirty="0">
                <a:latin typeface="Times New Roman"/>
                <a:cs typeface="Times New Roman"/>
              </a:rPr>
              <a:t>hypotheses.</a:t>
            </a:r>
          </a:p>
          <a:p>
            <a:pPr>
              <a:lnSpc>
                <a:spcPct val="100000"/>
              </a:lnSpc>
              <a:spcBef>
                <a:spcPts val="30"/>
              </a:spcBef>
              <a:buFont typeface="Arial"/>
              <a:buChar char="•"/>
            </a:pPr>
            <a:endParaRPr sz="1850" dirty="0">
              <a:latin typeface="Times New Roman"/>
              <a:cs typeface="Times New Roman"/>
            </a:endParaRPr>
          </a:p>
          <a:p>
            <a:pPr marL="311785" marR="41910" indent="-287020" algn="just">
              <a:lnSpc>
                <a:spcPct val="100000"/>
              </a:lnSpc>
              <a:spcBef>
                <a:spcPts val="5"/>
              </a:spcBef>
              <a:buFont typeface="Arial"/>
              <a:buChar char="•"/>
              <a:tabLst>
                <a:tab pos="312420" algn="l"/>
              </a:tabLst>
            </a:pPr>
            <a:r>
              <a:rPr sz="1800" dirty="0">
                <a:latin typeface="Times New Roman"/>
                <a:cs typeface="Times New Roman"/>
              </a:rPr>
              <a:t>Each </a:t>
            </a:r>
            <a:r>
              <a:rPr sz="1800" spc="-5" dirty="0">
                <a:latin typeface="Times New Roman"/>
                <a:cs typeface="Times New Roman"/>
              </a:rPr>
              <a:t>hypothesis </a:t>
            </a:r>
            <a:r>
              <a:rPr sz="1800" dirty="0">
                <a:latin typeface="Times New Roman"/>
                <a:cs typeface="Times New Roman"/>
              </a:rPr>
              <a:t>corresponds to  </a:t>
            </a:r>
            <a:r>
              <a:rPr sz="1800" spc="-5" dirty="0">
                <a:latin typeface="Times New Roman"/>
                <a:cs typeface="Times New Roman"/>
              </a:rPr>
              <a:t>some subset </a:t>
            </a:r>
            <a:r>
              <a:rPr sz="1800" dirty="0">
                <a:latin typeface="Times New Roman"/>
                <a:cs typeface="Times New Roman"/>
              </a:rPr>
              <a:t>of </a:t>
            </a:r>
            <a:r>
              <a:rPr sz="1800" spc="-5" dirty="0">
                <a:latin typeface="Times New Roman"/>
                <a:cs typeface="Times New Roman"/>
              </a:rPr>
              <a:t>X-the subset </a:t>
            </a:r>
            <a:r>
              <a:rPr sz="1800" dirty="0">
                <a:latin typeface="Times New Roman"/>
                <a:cs typeface="Times New Roman"/>
              </a:rPr>
              <a:t>of  instances that it classifies</a:t>
            </a:r>
            <a:r>
              <a:rPr sz="1800" spc="-85" dirty="0">
                <a:latin typeface="Times New Roman"/>
                <a:cs typeface="Times New Roman"/>
              </a:rPr>
              <a:t> </a:t>
            </a:r>
            <a:r>
              <a:rPr sz="1800" dirty="0">
                <a:latin typeface="Times New Roman"/>
                <a:cs typeface="Times New Roman"/>
              </a:rPr>
              <a:t>positive.</a:t>
            </a:r>
          </a:p>
          <a:p>
            <a:pPr>
              <a:lnSpc>
                <a:spcPct val="100000"/>
              </a:lnSpc>
              <a:spcBef>
                <a:spcPts val="35"/>
              </a:spcBef>
              <a:buFont typeface="Arial"/>
              <a:buChar char="•"/>
            </a:pPr>
            <a:endParaRPr sz="1850" dirty="0">
              <a:latin typeface="Times New Roman"/>
              <a:cs typeface="Times New Roman"/>
            </a:endParaRPr>
          </a:p>
          <a:p>
            <a:pPr marL="311785" marR="42545" indent="-287020" algn="just">
              <a:lnSpc>
                <a:spcPct val="100000"/>
              </a:lnSpc>
              <a:buFont typeface="Arial"/>
              <a:buChar char="•"/>
              <a:tabLst>
                <a:tab pos="312420" algn="l"/>
              </a:tabLst>
            </a:pPr>
            <a:r>
              <a:rPr sz="1800" dirty="0">
                <a:latin typeface="Times New Roman"/>
                <a:cs typeface="Times New Roman"/>
              </a:rPr>
              <a:t>The </a:t>
            </a:r>
            <a:r>
              <a:rPr sz="1800" spc="-5" dirty="0">
                <a:latin typeface="Times New Roman"/>
                <a:cs typeface="Times New Roman"/>
              </a:rPr>
              <a:t>arrows </a:t>
            </a:r>
            <a:r>
              <a:rPr sz="1800" dirty="0">
                <a:latin typeface="Times New Roman"/>
                <a:cs typeface="Times New Roman"/>
              </a:rPr>
              <a:t>connecting </a:t>
            </a:r>
            <a:r>
              <a:rPr sz="1800" spc="-5" dirty="0">
                <a:latin typeface="Times New Roman"/>
                <a:cs typeface="Times New Roman"/>
              </a:rPr>
              <a:t>hypotheses  </a:t>
            </a:r>
            <a:r>
              <a:rPr sz="1800" dirty="0">
                <a:latin typeface="Times New Roman"/>
                <a:cs typeface="Times New Roman"/>
              </a:rPr>
              <a:t>represent </a:t>
            </a:r>
            <a:r>
              <a:rPr sz="1800" spc="-5" dirty="0">
                <a:latin typeface="Times New Roman"/>
                <a:cs typeface="Times New Roman"/>
              </a:rPr>
              <a:t>the </a:t>
            </a:r>
            <a:r>
              <a:rPr sz="1800" b="1" i="1" spc="-5" dirty="0">
                <a:latin typeface="Times New Roman"/>
                <a:cs typeface="Times New Roman"/>
              </a:rPr>
              <a:t>more </a:t>
            </a:r>
            <a:r>
              <a:rPr sz="1800" b="1" i="1" dirty="0">
                <a:latin typeface="Times New Roman"/>
                <a:cs typeface="Times New Roman"/>
              </a:rPr>
              <a:t>- </a:t>
            </a:r>
            <a:r>
              <a:rPr sz="1800" b="1" i="1" spc="-5" dirty="0">
                <a:latin typeface="Times New Roman"/>
                <a:cs typeface="Times New Roman"/>
              </a:rPr>
              <a:t>general -than  </a:t>
            </a:r>
            <a:r>
              <a:rPr sz="1800" dirty="0">
                <a:latin typeface="Times New Roman"/>
                <a:cs typeface="Times New Roman"/>
              </a:rPr>
              <a:t>relation, with </a:t>
            </a:r>
            <a:r>
              <a:rPr sz="1800" spc="-5" dirty="0">
                <a:latin typeface="Times New Roman"/>
                <a:cs typeface="Times New Roman"/>
              </a:rPr>
              <a:t>the </a:t>
            </a:r>
            <a:r>
              <a:rPr sz="1800" dirty="0">
                <a:latin typeface="Times New Roman"/>
                <a:cs typeface="Times New Roman"/>
              </a:rPr>
              <a:t>arrow </a:t>
            </a:r>
            <a:r>
              <a:rPr sz="1800" spc="-5" dirty="0">
                <a:latin typeface="Times New Roman"/>
                <a:cs typeface="Times New Roman"/>
              </a:rPr>
              <a:t>pointing  </a:t>
            </a:r>
            <a:r>
              <a:rPr sz="1800" dirty="0">
                <a:latin typeface="Times New Roman"/>
                <a:cs typeface="Times New Roman"/>
              </a:rPr>
              <a:t>toward the less general</a:t>
            </a:r>
            <a:r>
              <a:rPr sz="1800" spc="-70" dirty="0">
                <a:latin typeface="Times New Roman"/>
                <a:cs typeface="Times New Roman"/>
              </a:rPr>
              <a:t> </a:t>
            </a:r>
            <a:r>
              <a:rPr sz="1800" dirty="0">
                <a:latin typeface="Times New Roman"/>
                <a:cs typeface="Times New Roman"/>
              </a:rPr>
              <a:t>hypothesis.</a:t>
            </a:r>
          </a:p>
          <a:p>
            <a:pPr>
              <a:lnSpc>
                <a:spcPct val="100000"/>
              </a:lnSpc>
              <a:spcBef>
                <a:spcPts val="35"/>
              </a:spcBef>
              <a:buFont typeface="Arial"/>
              <a:buChar char="•"/>
            </a:pPr>
            <a:endParaRPr sz="1850" dirty="0">
              <a:latin typeface="Times New Roman"/>
              <a:cs typeface="Times New Roman"/>
            </a:endParaRPr>
          </a:p>
          <a:p>
            <a:pPr marL="311785" marR="41910" indent="-287020" algn="just">
              <a:lnSpc>
                <a:spcPct val="100000"/>
              </a:lnSpc>
              <a:buFont typeface="Arial"/>
              <a:buChar char="•"/>
              <a:tabLst>
                <a:tab pos="312420" algn="l"/>
              </a:tabLst>
            </a:pPr>
            <a:r>
              <a:rPr sz="1800" dirty="0">
                <a:latin typeface="Times New Roman"/>
                <a:cs typeface="Times New Roman"/>
              </a:rPr>
              <a:t>Note </a:t>
            </a:r>
            <a:r>
              <a:rPr sz="1800" spc="-5" dirty="0">
                <a:latin typeface="Times New Roman"/>
                <a:cs typeface="Times New Roman"/>
              </a:rPr>
              <a:t>the subset </a:t>
            </a:r>
            <a:r>
              <a:rPr sz="1800" dirty="0">
                <a:latin typeface="Times New Roman"/>
                <a:cs typeface="Times New Roman"/>
              </a:rPr>
              <a:t>of </a:t>
            </a:r>
            <a:r>
              <a:rPr sz="1800" spc="-5" dirty="0">
                <a:latin typeface="Times New Roman"/>
                <a:cs typeface="Times New Roman"/>
              </a:rPr>
              <a:t>instances  </a:t>
            </a:r>
            <a:r>
              <a:rPr sz="1800" dirty="0">
                <a:latin typeface="Times New Roman"/>
                <a:cs typeface="Times New Roman"/>
              </a:rPr>
              <a:t>characterized </a:t>
            </a:r>
            <a:r>
              <a:rPr sz="1800" spc="-10" dirty="0">
                <a:latin typeface="Times New Roman"/>
                <a:cs typeface="Times New Roman"/>
              </a:rPr>
              <a:t>by </a:t>
            </a:r>
            <a:r>
              <a:rPr sz="1800" dirty="0">
                <a:latin typeface="Times New Roman"/>
                <a:cs typeface="Times New Roman"/>
              </a:rPr>
              <a:t>h</a:t>
            </a:r>
            <a:r>
              <a:rPr sz="1800" baseline="-20833" dirty="0">
                <a:latin typeface="Times New Roman"/>
                <a:cs typeface="Times New Roman"/>
              </a:rPr>
              <a:t>2 </a:t>
            </a:r>
            <a:r>
              <a:rPr sz="1800" spc="-5" dirty="0">
                <a:latin typeface="Times New Roman"/>
                <a:cs typeface="Times New Roman"/>
              </a:rPr>
              <a:t>subsumes </a:t>
            </a:r>
            <a:r>
              <a:rPr sz="1800" dirty="0">
                <a:latin typeface="Times New Roman"/>
                <a:cs typeface="Times New Roman"/>
              </a:rPr>
              <a:t>the  </a:t>
            </a:r>
            <a:r>
              <a:rPr sz="1800" spc="-5" dirty="0">
                <a:latin typeface="Times New Roman"/>
                <a:cs typeface="Times New Roman"/>
              </a:rPr>
              <a:t>subset </a:t>
            </a:r>
            <a:r>
              <a:rPr sz="1800" dirty="0">
                <a:latin typeface="Times New Roman"/>
                <a:cs typeface="Times New Roman"/>
              </a:rPr>
              <a:t>characterized </a:t>
            </a:r>
            <a:r>
              <a:rPr sz="1800" spc="-10" dirty="0">
                <a:latin typeface="Times New Roman"/>
                <a:cs typeface="Times New Roman"/>
              </a:rPr>
              <a:t>by </a:t>
            </a:r>
            <a:r>
              <a:rPr sz="1800" dirty="0">
                <a:latin typeface="Times New Roman"/>
                <a:cs typeface="Times New Roman"/>
              </a:rPr>
              <a:t>h </a:t>
            </a:r>
            <a:r>
              <a:rPr sz="1800" baseline="-20833" dirty="0">
                <a:latin typeface="Times New Roman"/>
                <a:cs typeface="Times New Roman"/>
              </a:rPr>
              <a:t>l </a:t>
            </a:r>
            <a:r>
              <a:rPr sz="1800" dirty="0">
                <a:latin typeface="Times New Roman"/>
                <a:cs typeface="Times New Roman"/>
              </a:rPr>
              <a:t>, </a:t>
            </a:r>
            <a:r>
              <a:rPr sz="1800" spc="-5" dirty="0">
                <a:latin typeface="Times New Roman"/>
                <a:cs typeface="Times New Roman"/>
              </a:rPr>
              <a:t>hence  </a:t>
            </a:r>
            <a:r>
              <a:rPr sz="1800" dirty="0">
                <a:latin typeface="Times New Roman"/>
                <a:cs typeface="Times New Roman"/>
              </a:rPr>
              <a:t>h</a:t>
            </a:r>
            <a:r>
              <a:rPr sz="1800" baseline="-20833" dirty="0">
                <a:latin typeface="Times New Roman"/>
                <a:cs typeface="Times New Roman"/>
              </a:rPr>
              <a:t>2 </a:t>
            </a:r>
            <a:r>
              <a:rPr sz="1800" dirty="0">
                <a:latin typeface="Times New Roman"/>
                <a:cs typeface="Times New Roman"/>
              </a:rPr>
              <a:t>is </a:t>
            </a:r>
            <a:r>
              <a:rPr sz="1800" spc="-5" dirty="0">
                <a:latin typeface="Times New Roman"/>
                <a:cs typeface="Times New Roman"/>
              </a:rPr>
              <a:t>more </a:t>
            </a:r>
            <a:r>
              <a:rPr sz="1800" dirty="0">
                <a:latin typeface="Times New Roman"/>
                <a:cs typeface="Times New Roman"/>
              </a:rPr>
              <a:t>- general– than</a:t>
            </a:r>
            <a:r>
              <a:rPr sz="1800" spc="-210" dirty="0">
                <a:latin typeface="Times New Roman"/>
                <a:cs typeface="Times New Roman"/>
              </a:rPr>
              <a:t> </a:t>
            </a:r>
            <a:r>
              <a:rPr sz="1800" dirty="0">
                <a:latin typeface="Times New Roman"/>
                <a:cs typeface="Times New Roman"/>
              </a:rPr>
              <a:t>h</a:t>
            </a:r>
            <a:r>
              <a:rPr sz="1800" baseline="-20833" dirty="0">
                <a:latin typeface="Times New Roman"/>
                <a:cs typeface="Times New Roman"/>
              </a:rPr>
              <a:t>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57</a:t>
            </a:fld>
            <a:endParaRPr dirty="0"/>
          </a:p>
        </p:txBody>
      </p:sp>
      <p:sp>
        <p:nvSpPr>
          <p:cNvPr id="6" name="Rectangle 5">
            <a:extLst>
              <a:ext uri="{FF2B5EF4-FFF2-40B4-BE49-F238E27FC236}">
                <a16:creationId xmlns:a16="http://schemas.microsoft.com/office/drawing/2014/main" id="{DAE0B91B-7729-4EEA-B67D-06608166DB87}"/>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732AF50-6534-4FD3-9DE6-7B8AA51A92D1}"/>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427D5D82-E699-4473-BE50-4C0E1A992EC0}"/>
              </a:ext>
            </a:extLst>
          </p:cNvPr>
          <p:cNvSpPr txBox="1">
            <a:spLocks/>
          </p:cNvSpPr>
          <p:nvPr/>
        </p:nvSpPr>
        <p:spPr>
          <a:xfrm>
            <a:off x="304800" y="247404"/>
            <a:ext cx="8646795" cy="574675"/>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600" kern="0" spc="-5">
                <a:solidFill>
                  <a:sysClr val="windowText" lastClr="000000"/>
                </a:solidFill>
              </a:rPr>
              <a:t>General-to-Specific </a:t>
            </a:r>
            <a:r>
              <a:rPr lang="en-US" sz="3600" kern="0">
                <a:solidFill>
                  <a:sysClr val="windowText" lastClr="000000"/>
                </a:solidFill>
              </a:rPr>
              <a:t>Ordering of</a:t>
            </a:r>
            <a:r>
              <a:rPr lang="en-US" sz="3600" kern="0" spc="-60">
                <a:solidFill>
                  <a:sysClr val="windowText" lastClr="000000"/>
                </a:solidFill>
              </a:rPr>
              <a:t> </a:t>
            </a:r>
            <a:r>
              <a:rPr lang="en-US" sz="3600" kern="0">
                <a:solidFill>
                  <a:sysClr val="windowText" lastClr="000000"/>
                </a:solidFill>
              </a:rPr>
              <a:t>Hypotheses</a:t>
            </a:r>
            <a:endParaRPr lang="en-US" sz="3600" kern="0" dirty="0">
              <a:solidFill>
                <a:sysClr val="windowText" lastClr="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58</a:t>
            </a:fld>
            <a:endParaRPr dirty="0"/>
          </a:p>
        </p:txBody>
      </p:sp>
      <p:sp>
        <p:nvSpPr>
          <p:cNvPr id="2" name="object 2"/>
          <p:cNvSpPr txBox="1">
            <a:spLocks noGrp="1"/>
          </p:cNvSpPr>
          <p:nvPr>
            <p:ph type="title"/>
          </p:nvPr>
        </p:nvSpPr>
        <p:spPr>
          <a:xfrm>
            <a:off x="152400" y="306395"/>
            <a:ext cx="11734800" cy="674352"/>
          </a:xfrm>
          <a:prstGeom prst="rect">
            <a:avLst/>
          </a:prstGeom>
        </p:spPr>
        <p:txBody>
          <a:bodyPr vert="horz" wrap="square" lIns="0" tIns="88265" rIns="0" bIns="0" rtlCol="0">
            <a:spAutoFit/>
          </a:bodyPr>
          <a:lstStyle/>
          <a:p>
            <a:pPr marL="3197860" marR="5080" indent="-3185795">
              <a:lnSpc>
                <a:spcPts val="4760"/>
              </a:lnSpc>
              <a:spcBef>
                <a:spcPts val="695"/>
              </a:spcBef>
            </a:pPr>
            <a:r>
              <a:rPr sz="3600" dirty="0"/>
              <a:t>FIND-S: Finding a Maximally</a:t>
            </a:r>
            <a:r>
              <a:rPr sz="3600" spc="-140" dirty="0"/>
              <a:t> </a:t>
            </a:r>
            <a:r>
              <a:rPr sz="3600" spc="-5" dirty="0"/>
              <a:t>Specific  </a:t>
            </a:r>
            <a:r>
              <a:rPr sz="3600" dirty="0"/>
              <a:t>Hypothesis</a:t>
            </a:r>
          </a:p>
        </p:txBody>
      </p:sp>
      <p:sp>
        <p:nvSpPr>
          <p:cNvPr id="3" name="object 3"/>
          <p:cNvSpPr txBox="1"/>
          <p:nvPr/>
        </p:nvSpPr>
        <p:spPr>
          <a:xfrm>
            <a:off x="904240" y="1721146"/>
            <a:ext cx="10144125" cy="3676015"/>
          </a:xfrm>
          <a:prstGeom prst="rect">
            <a:avLst/>
          </a:prstGeom>
        </p:spPr>
        <p:txBody>
          <a:bodyPr vert="horz" wrap="square" lIns="0" tIns="102870" rIns="0" bIns="0" rtlCol="0">
            <a:spAutoFit/>
          </a:bodyPr>
          <a:lstStyle/>
          <a:p>
            <a:pPr marL="25400">
              <a:lnSpc>
                <a:spcPct val="100000"/>
              </a:lnSpc>
              <a:spcBef>
                <a:spcPts val="810"/>
              </a:spcBef>
            </a:pPr>
            <a:r>
              <a:rPr sz="2400" b="1" spc="-5" dirty="0">
                <a:uFill>
                  <a:solidFill>
                    <a:srgbClr val="000000"/>
                  </a:solidFill>
                </a:uFill>
                <a:latin typeface="Times New Roman"/>
                <a:cs typeface="Times New Roman"/>
              </a:rPr>
              <a:t>FIND-S</a:t>
            </a:r>
            <a:r>
              <a:rPr sz="2400" b="1" spc="-120" dirty="0">
                <a:uFill>
                  <a:solidFill>
                    <a:srgbClr val="000000"/>
                  </a:solidFill>
                </a:uFill>
                <a:latin typeface="Times New Roman"/>
                <a:cs typeface="Times New Roman"/>
              </a:rPr>
              <a:t> </a:t>
            </a:r>
            <a:r>
              <a:rPr sz="2400" b="1" dirty="0">
                <a:uFill>
                  <a:solidFill>
                    <a:srgbClr val="000000"/>
                  </a:solidFill>
                </a:uFill>
                <a:latin typeface="Times New Roman"/>
                <a:cs typeface="Times New Roman"/>
              </a:rPr>
              <a:t>Algorithm</a:t>
            </a:r>
            <a:endParaRPr sz="2400" dirty="0">
              <a:latin typeface="Times New Roman"/>
              <a:cs typeface="Times New Roman"/>
            </a:endParaRPr>
          </a:p>
          <a:p>
            <a:pPr marL="330200" indent="-304800">
              <a:lnSpc>
                <a:spcPct val="100000"/>
              </a:lnSpc>
              <a:spcBef>
                <a:spcPts val="715"/>
              </a:spcBef>
              <a:buAutoNum type="arabicPeriod"/>
              <a:tabLst>
                <a:tab pos="330200" algn="l"/>
              </a:tabLst>
            </a:pPr>
            <a:r>
              <a:rPr sz="2400" spc="-5" dirty="0">
                <a:latin typeface="Times New Roman"/>
                <a:cs typeface="Times New Roman"/>
              </a:rPr>
              <a:t>Initialize </a:t>
            </a:r>
            <a:r>
              <a:rPr sz="2400" i="1" dirty="0">
                <a:latin typeface="Times New Roman"/>
                <a:cs typeface="Times New Roman"/>
              </a:rPr>
              <a:t>h </a:t>
            </a:r>
            <a:r>
              <a:rPr sz="2400" dirty="0">
                <a:latin typeface="Times New Roman"/>
                <a:cs typeface="Times New Roman"/>
              </a:rPr>
              <a:t>to the </a:t>
            </a:r>
            <a:r>
              <a:rPr sz="2400" spc="-5" dirty="0">
                <a:latin typeface="Times New Roman"/>
                <a:cs typeface="Times New Roman"/>
              </a:rPr>
              <a:t>most </a:t>
            </a:r>
            <a:r>
              <a:rPr sz="2400" dirty="0">
                <a:latin typeface="Times New Roman"/>
                <a:cs typeface="Times New Roman"/>
              </a:rPr>
              <a:t>specific hypothesis in</a:t>
            </a:r>
            <a:r>
              <a:rPr sz="2400" spc="-80" dirty="0">
                <a:latin typeface="Times New Roman"/>
                <a:cs typeface="Times New Roman"/>
              </a:rPr>
              <a:t> </a:t>
            </a:r>
            <a:r>
              <a:rPr sz="2400" i="1" spc="-5" dirty="0">
                <a:latin typeface="Times New Roman"/>
                <a:cs typeface="Times New Roman"/>
              </a:rPr>
              <a:t>H</a:t>
            </a:r>
            <a:endParaRPr sz="2400" dirty="0">
              <a:latin typeface="Times New Roman"/>
              <a:cs typeface="Times New Roman"/>
            </a:endParaRPr>
          </a:p>
          <a:p>
            <a:pPr marL="330200" indent="-305435">
              <a:lnSpc>
                <a:spcPct val="100000"/>
              </a:lnSpc>
              <a:spcBef>
                <a:spcPts val="720"/>
              </a:spcBef>
              <a:buAutoNum type="arabicPeriod"/>
              <a:tabLst>
                <a:tab pos="330835" algn="l"/>
              </a:tabLst>
            </a:pPr>
            <a:r>
              <a:rPr sz="2400" spc="-5" dirty="0">
                <a:latin typeface="Times New Roman"/>
                <a:cs typeface="Times New Roman"/>
              </a:rPr>
              <a:t>For </a:t>
            </a:r>
            <a:r>
              <a:rPr sz="2400" dirty="0">
                <a:latin typeface="Times New Roman"/>
                <a:cs typeface="Times New Roman"/>
              </a:rPr>
              <a:t>each positive training instance</a:t>
            </a:r>
            <a:r>
              <a:rPr sz="2400" spc="-100" dirty="0">
                <a:latin typeface="Times New Roman"/>
                <a:cs typeface="Times New Roman"/>
              </a:rPr>
              <a:t> </a:t>
            </a:r>
            <a:r>
              <a:rPr sz="2400" i="1" dirty="0">
                <a:latin typeface="Times New Roman"/>
                <a:cs typeface="Times New Roman"/>
              </a:rPr>
              <a:t>x</a:t>
            </a:r>
            <a:endParaRPr sz="2400" dirty="0">
              <a:latin typeface="Times New Roman"/>
              <a:cs typeface="Times New Roman"/>
            </a:endParaRPr>
          </a:p>
          <a:p>
            <a:pPr marL="558800">
              <a:lnSpc>
                <a:spcPct val="100000"/>
              </a:lnSpc>
              <a:spcBef>
                <a:spcPts val="705"/>
              </a:spcBef>
            </a:pPr>
            <a:r>
              <a:rPr sz="2400" dirty="0">
                <a:latin typeface="Times New Roman"/>
                <a:cs typeface="Times New Roman"/>
              </a:rPr>
              <a:t>For each attribute constraint </a:t>
            </a:r>
            <a:r>
              <a:rPr sz="2400" i="1" spc="-5" dirty="0">
                <a:latin typeface="Times New Roman"/>
                <a:cs typeface="Times New Roman"/>
              </a:rPr>
              <a:t>a</a:t>
            </a:r>
            <a:r>
              <a:rPr sz="2400" i="1" spc="-7" baseline="-20833" dirty="0">
                <a:latin typeface="Times New Roman"/>
                <a:cs typeface="Times New Roman"/>
              </a:rPr>
              <a:t>i </a:t>
            </a:r>
            <a:r>
              <a:rPr sz="2400" dirty="0">
                <a:latin typeface="Times New Roman"/>
                <a:cs typeface="Times New Roman"/>
              </a:rPr>
              <a:t>in</a:t>
            </a:r>
            <a:r>
              <a:rPr sz="2400" spc="-285" dirty="0">
                <a:latin typeface="Times New Roman"/>
                <a:cs typeface="Times New Roman"/>
              </a:rPr>
              <a:t> </a:t>
            </a:r>
            <a:r>
              <a:rPr sz="2400" i="1" dirty="0">
                <a:latin typeface="Times New Roman"/>
                <a:cs typeface="Times New Roman"/>
              </a:rPr>
              <a:t>h</a:t>
            </a:r>
            <a:endParaRPr sz="2400" dirty="0">
              <a:latin typeface="Times New Roman"/>
              <a:cs typeface="Times New Roman"/>
            </a:endParaRPr>
          </a:p>
          <a:p>
            <a:pPr marL="939800">
              <a:lnSpc>
                <a:spcPct val="100000"/>
              </a:lnSpc>
              <a:spcBef>
                <a:spcPts val="710"/>
              </a:spcBef>
            </a:pPr>
            <a:r>
              <a:rPr sz="2400" dirty="0">
                <a:latin typeface="Times New Roman"/>
                <a:cs typeface="Times New Roman"/>
              </a:rPr>
              <a:t>If the constraint </a:t>
            </a:r>
            <a:r>
              <a:rPr sz="2400" spc="-5" dirty="0">
                <a:latin typeface="Times New Roman"/>
                <a:cs typeface="Times New Roman"/>
              </a:rPr>
              <a:t>a</a:t>
            </a:r>
            <a:r>
              <a:rPr sz="2400" spc="-7" baseline="-20833" dirty="0">
                <a:latin typeface="Times New Roman"/>
                <a:cs typeface="Times New Roman"/>
              </a:rPr>
              <a:t>i </a:t>
            </a:r>
            <a:r>
              <a:rPr sz="2400" dirty="0">
                <a:latin typeface="Times New Roman"/>
                <a:cs typeface="Times New Roman"/>
              </a:rPr>
              <a:t>is satisfied by</a:t>
            </a:r>
            <a:r>
              <a:rPr sz="2400" spc="-250" dirty="0">
                <a:latin typeface="Times New Roman"/>
                <a:cs typeface="Times New Roman"/>
              </a:rPr>
              <a:t> </a:t>
            </a:r>
            <a:r>
              <a:rPr sz="2400" i="1" dirty="0">
                <a:latin typeface="Times New Roman"/>
                <a:cs typeface="Times New Roman"/>
              </a:rPr>
              <a:t>x</a:t>
            </a:r>
            <a:endParaRPr sz="2400" dirty="0">
              <a:latin typeface="Times New Roman"/>
              <a:cs typeface="Times New Roman"/>
            </a:endParaRPr>
          </a:p>
          <a:p>
            <a:pPr marL="939800">
              <a:lnSpc>
                <a:spcPct val="100000"/>
              </a:lnSpc>
              <a:spcBef>
                <a:spcPts val="720"/>
              </a:spcBef>
            </a:pPr>
            <a:r>
              <a:rPr sz="2400" dirty="0">
                <a:latin typeface="Times New Roman"/>
                <a:cs typeface="Times New Roman"/>
              </a:rPr>
              <a:t>Then do</a:t>
            </a:r>
            <a:r>
              <a:rPr sz="2400" spc="-20" dirty="0">
                <a:latin typeface="Times New Roman"/>
                <a:cs typeface="Times New Roman"/>
              </a:rPr>
              <a:t> </a:t>
            </a:r>
            <a:r>
              <a:rPr sz="2400" dirty="0">
                <a:latin typeface="Times New Roman"/>
                <a:cs typeface="Times New Roman"/>
              </a:rPr>
              <a:t>nothing</a:t>
            </a:r>
          </a:p>
          <a:p>
            <a:pPr marL="939800">
              <a:lnSpc>
                <a:spcPct val="100000"/>
              </a:lnSpc>
              <a:spcBef>
                <a:spcPts val="710"/>
              </a:spcBef>
            </a:pPr>
            <a:r>
              <a:rPr sz="2400" dirty="0">
                <a:latin typeface="Times New Roman"/>
                <a:cs typeface="Times New Roman"/>
              </a:rPr>
              <a:t>Else replace </a:t>
            </a:r>
            <a:r>
              <a:rPr sz="2400" i="1" spc="-5" dirty="0">
                <a:latin typeface="Times New Roman"/>
                <a:cs typeface="Times New Roman"/>
              </a:rPr>
              <a:t>a</a:t>
            </a:r>
            <a:r>
              <a:rPr sz="2400" i="1" spc="-7" baseline="-20833" dirty="0">
                <a:latin typeface="Times New Roman"/>
                <a:cs typeface="Times New Roman"/>
              </a:rPr>
              <a:t>i </a:t>
            </a:r>
            <a:r>
              <a:rPr sz="2400" dirty="0">
                <a:latin typeface="Times New Roman"/>
                <a:cs typeface="Times New Roman"/>
              </a:rPr>
              <a:t>in </a:t>
            </a:r>
            <a:r>
              <a:rPr sz="2400" i="1" dirty="0">
                <a:latin typeface="Times New Roman"/>
                <a:cs typeface="Times New Roman"/>
              </a:rPr>
              <a:t>h </a:t>
            </a:r>
            <a:r>
              <a:rPr sz="2400" dirty="0">
                <a:latin typeface="Times New Roman"/>
                <a:cs typeface="Times New Roman"/>
              </a:rPr>
              <a:t>by the next </a:t>
            </a:r>
            <a:r>
              <a:rPr sz="2400" spc="-10" dirty="0">
                <a:latin typeface="Times New Roman"/>
                <a:cs typeface="Times New Roman"/>
              </a:rPr>
              <a:t>more </a:t>
            </a:r>
            <a:r>
              <a:rPr sz="2400" dirty="0">
                <a:latin typeface="Times New Roman"/>
                <a:cs typeface="Times New Roman"/>
              </a:rPr>
              <a:t>general constraint that is satisfied by</a:t>
            </a:r>
            <a:r>
              <a:rPr sz="2400" spc="-360" dirty="0">
                <a:latin typeface="Times New Roman"/>
                <a:cs typeface="Times New Roman"/>
              </a:rPr>
              <a:t> </a:t>
            </a:r>
            <a:r>
              <a:rPr sz="2400" i="1" dirty="0">
                <a:latin typeface="Times New Roman"/>
                <a:cs typeface="Times New Roman"/>
              </a:rPr>
              <a:t>x</a:t>
            </a:r>
            <a:endParaRPr sz="2400" dirty="0">
              <a:latin typeface="Times New Roman"/>
              <a:cs typeface="Times New Roman"/>
            </a:endParaRPr>
          </a:p>
          <a:p>
            <a:pPr marL="330200" indent="-305435">
              <a:lnSpc>
                <a:spcPct val="100000"/>
              </a:lnSpc>
              <a:spcBef>
                <a:spcPts val="710"/>
              </a:spcBef>
              <a:buAutoNum type="arabicPeriod" startAt="3"/>
              <a:tabLst>
                <a:tab pos="330835" algn="l"/>
              </a:tabLst>
            </a:pPr>
            <a:r>
              <a:rPr sz="2400" dirty="0">
                <a:latin typeface="Times New Roman"/>
                <a:cs typeface="Times New Roman"/>
              </a:rPr>
              <a:t>Output hypothesis</a:t>
            </a:r>
            <a:r>
              <a:rPr sz="2400" spc="-25" dirty="0">
                <a:latin typeface="Times New Roman"/>
                <a:cs typeface="Times New Roman"/>
              </a:rPr>
              <a:t> </a:t>
            </a:r>
            <a:r>
              <a:rPr sz="2400" i="1" dirty="0">
                <a:latin typeface="Times New Roman"/>
                <a:cs typeface="Times New Roman"/>
              </a:rPr>
              <a:t>h</a:t>
            </a:r>
            <a:endParaRPr sz="2400" dirty="0">
              <a:latin typeface="Times New Roman"/>
              <a:cs typeface="Times New Roman"/>
            </a:endParaRPr>
          </a:p>
        </p:txBody>
      </p:sp>
      <p:sp>
        <p:nvSpPr>
          <p:cNvPr id="6" name="Rectangle 5">
            <a:extLst>
              <a:ext uri="{FF2B5EF4-FFF2-40B4-BE49-F238E27FC236}">
                <a16:creationId xmlns:a16="http://schemas.microsoft.com/office/drawing/2014/main" id="{7741FB3E-C3F6-4E79-AC05-A93E5D373B15}"/>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AE600D1-65AE-442B-AE25-802DF33593A2}"/>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59</a:t>
            </a:fld>
            <a:endParaRPr dirty="0"/>
          </a:p>
        </p:txBody>
      </p:sp>
      <p:sp>
        <p:nvSpPr>
          <p:cNvPr id="2" name="object 2"/>
          <p:cNvSpPr txBox="1">
            <a:spLocks noGrp="1"/>
          </p:cNvSpPr>
          <p:nvPr>
            <p:ph type="title"/>
          </p:nvPr>
        </p:nvSpPr>
        <p:spPr>
          <a:xfrm>
            <a:off x="916940" y="532886"/>
            <a:ext cx="9704705" cy="720725"/>
          </a:xfrm>
          <a:prstGeom prst="rect">
            <a:avLst/>
          </a:prstGeom>
        </p:spPr>
        <p:txBody>
          <a:bodyPr vert="horz" wrap="square" lIns="0" tIns="53975" rIns="0" bIns="0" rtlCol="0">
            <a:spAutoFit/>
          </a:bodyPr>
          <a:lstStyle/>
          <a:p>
            <a:pPr marL="12700" marR="5080">
              <a:lnSpc>
                <a:spcPts val="2590"/>
              </a:lnSpc>
              <a:spcBef>
                <a:spcPts val="425"/>
              </a:spcBef>
            </a:pPr>
            <a:r>
              <a:rPr sz="2400" b="0" spc="-90" dirty="0">
                <a:latin typeface="Times New Roman"/>
                <a:cs typeface="Times New Roman"/>
              </a:rPr>
              <a:t>To </a:t>
            </a:r>
            <a:r>
              <a:rPr sz="2400" b="0" spc="-5" dirty="0">
                <a:latin typeface="Times New Roman"/>
                <a:cs typeface="Times New Roman"/>
              </a:rPr>
              <a:t>illustrate </a:t>
            </a:r>
            <a:r>
              <a:rPr sz="2400" b="0" dirty="0">
                <a:latin typeface="Times New Roman"/>
                <a:cs typeface="Times New Roman"/>
              </a:rPr>
              <a:t>this </a:t>
            </a:r>
            <a:r>
              <a:rPr sz="2400" b="0" spc="-5" dirty="0">
                <a:latin typeface="Times New Roman"/>
                <a:cs typeface="Times New Roman"/>
              </a:rPr>
              <a:t>algorithm, assume </a:t>
            </a:r>
            <a:r>
              <a:rPr sz="2400" b="0" dirty="0">
                <a:latin typeface="Times New Roman"/>
                <a:cs typeface="Times New Roman"/>
              </a:rPr>
              <a:t>the learner is given the sequence of training  </a:t>
            </a:r>
            <a:r>
              <a:rPr sz="2400" b="0" spc="-5" dirty="0">
                <a:latin typeface="Times New Roman"/>
                <a:cs typeface="Times New Roman"/>
              </a:rPr>
              <a:t>examples </a:t>
            </a:r>
            <a:r>
              <a:rPr sz="2400" b="0" dirty="0">
                <a:latin typeface="Times New Roman"/>
                <a:cs typeface="Times New Roman"/>
              </a:rPr>
              <a:t>from the </a:t>
            </a:r>
            <a:r>
              <a:rPr sz="2400" i="1" spc="-5" dirty="0">
                <a:latin typeface="Times New Roman"/>
                <a:cs typeface="Times New Roman"/>
              </a:rPr>
              <a:t>EnjoySport </a:t>
            </a:r>
            <a:r>
              <a:rPr sz="2400" b="0" dirty="0">
                <a:latin typeface="Times New Roman"/>
                <a:cs typeface="Times New Roman"/>
              </a:rPr>
              <a:t>task</a:t>
            </a:r>
            <a:endParaRPr sz="2400">
              <a:latin typeface="Times New Roman"/>
              <a:cs typeface="Times New Roman"/>
            </a:endParaRPr>
          </a:p>
        </p:txBody>
      </p:sp>
      <p:sp>
        <p:nvSpPr>
          <p:cNvPr id="3" name="object 3"/>
          <p:cNvSpPr txBox="1"/>
          <p:nvPr/>
        </p:nvSpPr>
        <p:spPr>
          <a:xfrm>
            <a:off x="916940" y="3963451"/>
            <a:ext cx="9533255" cy="941069"/>
          </a:xfrm>
          <a:prstGeom prst="rect">
            <a:avLst/>
          </a:prstGeom>
        </p:spPr>
        <p:txBody>
          <a:bodyPr vert="horz" wrap="square" lIns="0" tIns="104775" rIns="0" bIns="0" rtlCol="0">
            <a:spAutoFit/>
          </a:bodyPr>
          <a:lstStyle/>
          <a:p>
            <a:pPr marL="12700">
              <a:lnSpc>
                <a:spcPct val="100000"/>
              </a:lnSpc>
              <a:spcBef>
                <a:spcPts val="825"/>
              </a:spcBef>
              <a:tabLst>
                <a:tab pos="2101850" algn="l"/>
              </a:tabLst>
            </a:pPr>
            <a:r>
              <a:rPr sz="2400" dirty="0">
                <a:latin typeface="Times New Roman"/>
                <a:cs typeface="Times New Roman"/>
              </a:rPr>
              <a:t>The </a:t>
            </a:r>
            <a:r>
              <a:rPr sz="2400" spc="-5" dirty="0">
                <a:latin typeface="Times New Roman"/>
                <a:cs typeface="Times New Roman"/>
              </a:rPr>
              <a:t>first </a:t>
            </a:r>
            <a:r>
              <a:rPr sz="2400" dirty="0">
                <a:latin typeface="Times New Roman"/>
                <a:cs typeface="Times New Roman"/>
              </a:rPr>
              <a:t>step</a:t>
            </a:r>
            <a:r>
              <a:rPr sz="2400" spc="-10" dirty="0">
                <a:latin typeface="Times New Roman"/>
                <a:cs typeface="Times New Roman"/>
              </a:rPr>
              <a:t> </a:t>
            </a:r>
            <a:r>
              <a:rPr sz="2400" dirty="0">
                <a:latin typeface="Times New Roman"/>
                <a:cs typeface="Times New Roman"/>
              </a:rPr>
              <a:t>of	</a:t>
            </a:r>
            <a:r>
              <a:rPr sz="2400" spc="-5" dirty="0">
                <a:latin typeface="Times New Roman"/>
                <a:cs typeface="Times New Roman"/>
              </a:rPr>
              <a:t>FIND-S </a:t>
            </a:r>
            <a:r>
              <a:rPr sz="2400" dirty="0">
                <a:latin typeface="Times New Roman"/>
                <a:cs typeface="Times New Roman"/>
              </a:rPr>
              <a:t>is to initialize </a:t>
            </a:r>
            <a:r>
              <a:rPr sz="2400" b="1" i="1" dirty="0">
                <a:latin typeface="Times New Roman"/>
                <a:cs typeface="Times New Roman"/>
              </a:rPr>
              <a:t>h </a:t>
            </a:r>
            <a:r>
              <a:rPr sz="2400" dirty="0">
                <a:latin typeface="Times New Roman"/>
                <a:cs typeface="Times New Roman"/>
              </a:rPr>
              <a:t>to the </a:t>
            </a:r>
            <a:r>
              <a:rPr sz="2400" spc="-5" dirty="0">
                <a:latin typeface="Times New Roman"/>
                <a:cs typeface="Times New Roman"/>
              </a:rPr>
              <a:t>most </a:t>
            </a:r>
            <a:r>
              <a:rPr sz="2400" dirty="0">
                <a:latin typeface="Times New Roman"/>
                <a:cs typeface="Times New Roman"/>
              </a:rPr>
              <a:t>specific hypothesis in</a:t>
            </a:r>
            <a:r>
              <a:rPr sz="2400" spc="-130" dirty="0">
                <a:latin typeface="Times New Roman"/>
                <a:cs typeface="Times New Roman"/>
              </a:rPr>
              <a:t> </a:t>
            </a:r>
            <a:r>
              <a:rPr sz="2400" b="1" i="1" dirty="0">
                <a:latin typeface="Times New Roman"/>
                <a:cs typeface="Times New Roman"/>
              </a:rPr>
              <a:t>H</a:t>
            </a:r>
            <a:endParaRPr sz="2400" dirty="0">
              <a:latin typeface="Times New Roman"/>
              <a:cs typeface="Times New Roman"/>
            </a:endParaRPr>
          </a:p>
          <a:p>
            <a:pPr marL="3821429">
              <a:lnSpc>
                <a:spcPct val="100000"/>
              </a:lnSpc>
              <a:spcBef>
                <a:spcPts val="720"/>
              </a:spcBef>
            </a:pPr>
            <a:r>
              <a:rPr sz="2400" b="1" i="1" spc="-5" dirty="0">
                <a:latin typeface="Times New Roman"/>
                <a:cs typeface="Times New Roman"/>
              </a:rPr>
              <a:t>h </a:t>
            </a:r>
            <a:r>
              <a:rPr sz="2400" dirty="0">
                <a:latin typeface="Times New Roman"/>
                <a:cs typeface="Times New Roman"/>
              </a:rPr>
              <a:t>- </a:t>
            </a:r>
            <a:r>
              <a:rPr sz="2400" spc="-5" dirty="0">
                <a:latin typeface="Times New Roman"/>
                <a:cs typeface="Times New Roman"/>
              </a:rPr>
              <a:t>(Ø, Ø, </a:t>
            </a:r>
            <a:r>
              <a:rPr sz="2400" spc="-10" dirty="0">
                <a:latin typeface="Times New Roman"/>
                <a:cs typeface="Times New Roman"/>
              </a:rPr>
              <a:t>Ø, </a:t>
            </a:r>
            <a:r>
              <a:rPr sz="2400" spc="-5" dirty="0">
                <a:latin typeface="Times New Roman"/>
                <a:cs typeface="Times New Roman"/>
              </a:rPr>
              <a:t>Ø, Ø,</a:t>
            </a:r>
            <a:r>
              <a:rPr sz="2400" spc="40" dirty="0">
                <a:latin typeface="Times New Roman"/>
                <a:cs typeface="Times New Roman"/>
              </a:rPr>
              <a:t> </a:t>
            </a:r>
            <a:r>
              <a:rPr sz="2400" spc="-5" dirty="0">
                <a:latin typeface="Times New Roman"/>
                <a:cs typeface="Times New Roman"/>
              </a:rPr>
              <a:t>Ø)</a:t>
            </a:r>
            <a:endParaRPr sz="2400" dirty="0">
              <a:latin typeface="Times New Roman"/>
              <a:cs typeface="Times New Roman"/>
            </a:endParaRPr>
          </a:p>
        </p:txBody>
      </p:sp>
      <p:graphicFrame>
        <p:nvGraphicFramePr>
          <p:cNvPr id="4" name="object 4"/>
          <p:cNvGraphicFramePr>
            <a:graphicFrameLocks noGrp="1"/>
          </p:cNvGraphicFramePr>
          <p:nvPr/>
        </p:nvGraphicFramePr>
        <p:xfrm>
          <a:off x="2054860" y="1364244"/>
          <a:ext cx="8202927" cy="2428339"/>
        </p:xfrm>
        <a:graphic>
          <a:graphicData uri="http://schemas.openxmlformats.org/drawingml/2006/table">
            <a:tbl>
              <a:tblPr firstRow="1" bandRow="1">
                <a:tableStyleId>{2D5ABB26-0587-4C30-8999-92F81FD0307C}</a:tableStyleId>
              </a:tblPr>
              <a:tblGrid>
                <a:gridCol w="1076325">
                  <a:extLst>
                    <a:ext uri="{9D8B030D-6E8A-4147-A177-3AD203B41FA5}">
                      <a16:colId xmlns:a16="http://schemas.microsoft.com/office/drawing/2014/main" val="20000"/>
                    </a:ext>
                  </a:extLst>
                </a:gridCol>
                <a:gridCol w="810894">
                  <a:extLst>
                    <a:ext uri="{9D8B030D-6E8A-4147-A177-3AD203B41FA5}">
                      <a16:colId xmlns:a16="http://schemas.microsoft.com/office/drawing/2014/main" val="20001"/>
                    </a:ext>
                  </a:extLst>
                </a:gridCol>
                <a:gridCol w="1116330">
                  <a:extLst>
                    <a:ext uri="{9D8B030D-6E8A-4147-A177-3AD203B41FA5}">
                      <a16:colId xmlns:a16="http://schemas.microsoft.com/office/drawing/2014/main" val="20002"/>
                    </a:ext>
                  </a:extLst>
                </a:gridCol>
                <a:gridCol w="1156335">
                  <a:extLst>
                    <a:ext uri="{9D8B030D-6E8A-4147-A177-3AD203B41FA5}">
                      <a16:colId xmlns:a16="http://schemas.microsoft.com/office/drawing/2014/main" val="20003"/>
                    </a:ext>
                  </a:extLst>
                </a:gridCol>
                <a:gridCol w="813435">
                  <a:extLst>
                    <a:ext uri="{9D8B030D-6E8A-4147-A177-3AD203B41FA5}">
                      <a16:colId xmlns:a16="http://schemas.microsoft.com/office/drawing/2014/main" val="20004"/>
                    </a:ext>
                  </a:extLst>
                </a:gridCol>
                <a:gridCol w="826135">
                  <a:extLst>
                    <a:ext uri="{9D8B030D-6E8A-4147-A177-3AD203B41FA5}">
                      <a16:colId xmlns:a16="http://schemas.microsoft.com/office/drawing/2014/main" val="20005"/>
                    </a:ext>
                  </a:extLst>
                </a:gridCol>
                <a:gridCol w="1050289">
                  <a:extLst>
                    <a:ext uri="{9D8B030D-6E8A-4147-A177-3AD203B41FA5}">
                      <a16:colId xmlns:a16="http://schemas.microsoft.com/office/drawing/2014/main" val="20006"/>
                    </a:ext>
                  </a:extLst>
                </a:gridCol>
                <a:gridCol w="1353184">
                  <a:extLst>
                    <a:ext uri="{9D8B030D-6E8A-4147-A177-3AD203B41FA5}">
                      <a16:colId xmlns:a16="http://schemas.microsoft.com/office/drawing/2014/main" val="20007"/>
                    </a:ext>
                  </a:extLst>
                </a:gridCol>
              </a:tblGrid>
              <a:tr h="396727">
                <a:tc>
                  <a:txBody>
                    <a:bodyPr/>
                    <a:lstStyle/>
                    <a:p>
                      <a:pPr algn="ctr">
                        <a:lnSpc>
                          <a:spcPct val="100000"/>
                        </a:lnSpc>
                        <a:spcBef>
                          <a:spcPts val="335"/>
                        </a:spcBef>
                      </a:pPr>
                      <a:r>
                        <a:rPr sz="1800" b="1" dirty="0">
                          <a:solidFill>
                            <a:srgbClr val="FFFFFF"/>
                          </a:solidFill>
                          <a:latin typeface="Times New Roman"/>
                          <a:cs typeface="Times New Roman"/>
                        </a:rPr>
                        <a:t>Example</a:t>
                      </a:r>
                      <a:endParaRPr sz="1800">
                        <a:latin typeface="Times New Roman"/>
                        <a:cs typeface="Times New Roman"/>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algn="ctr">
                        <a:lnSpc>
                          <a:spcPct val="100000"/>
                        </a:lnSpc>
                        <a:spcBef>
                          <a:spcPts val="335"/>
                        </a:spcBef>
                      </a:pPr>
                      <a:r>
                        <a:rPr sz="1800" b="1" spc="-10" dirty="0">
                          <a:solidFill>
                            <a:srgbClr val="FFFFFF"/>
                          </a:solidFill>
                          <a:latin typeface="Times New Roman"/>
                          <a:cs typeface="Times New Roman"/>
                        </a:rPr>
                        <a:t>Sky</a:t>
                      </a:r>
                      <a:endParaRPr sz="1800">
                        <a:latin typeface="Times New Roman"/>
                        <a:cs typeface="Times New Roman"/>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marL="1905" algn="ctr">
                        <a:lnSpc>
                          <a:spcPct val="100000"/>
                        </a:lnSpc>
                        <a:spcBef>
                          <a:spcPts val="335"/>
                        </a:spcBef>
                      </a:pPr>
                      <a:r>
                        <a:rPr sz="1800" b="1" spc="-25" dirty="0">
                          <a:solidFill>
                            <a:srgbClr val="FFFFFF"/>
                          </a:solidFill>
                          <a:latin typeface="Times New Roman"/>
                          <a:cs typeface="Times New Roman"/>
                        </a:rPr>
                        <a:t>AirTemp</a:t>
                      </a:r>
                      <a:endParaRPr sz="1800">
                        <a:latin typeface="Times New Roman"/>
                        <a:cs typeface="Times New Roman"/>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algn="ctr">
                        <a:lnSpc>
                          <a:spcPct val="100000"/>
                        </a:lnSpc>
                        <a:spcBef>
                          <a:spcPts val="335"/>
                        </a:spcBef>
                      </a:pPr>
                      <a:r>
                        <a:rPr sz="1800" b="1" dirty="0">
                          <a:solidFill>
                            <a:srgbClr val="FFFFFF"/>
                          </a:solidFill>
                          <a:latin typeface="Times New Roman"/>
                          <a:cs typeface="Times New Roman"/>
                        </a:rPr>
                        <a:t>Humidity</a:t>
                      </a:r>
                      <a:endParaRPr sz="1800">
                        <a:latin typeface="Times New Roman"/>
                        <a:cs typeface="Times New Roman"/>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marL="136525">
                        <a:lnSpc>
                          <a:spcPct val="100000"/>
                        </a:lnSpc>
                        <a:spcBef>
                          <a:spcPts val="335"/>
                        </a:spcBef>
                      </a:pPr>
                      <a:r>
                        <a:rPr sz="1800" b="1" spc="-10" dirty="0">
                          <a:solidFill>
                            <a:srgbClr val="FFFFFF"/>
                          </a:solidFill>
                          <a:latin typeface="Times New Roman"/>
                          <a:cs typeface="Times New Roman"/>
                        </a:rPr>
                        <a:t>Wind</a:t>
                      </a:r>
                      <a:endParaRPr sz="1800">
                        <a:latin typeface="Times New Roman"/>
                        <a:cs typeface="Times New Roman"/>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marL="5080" algn="ctr">
                        <a:lnSpc>
                          <a:spcPct val="100000"/>
                        </a:lnSpc>
                        <a:spcBef>
                          <a:spcPts val="335"/>
                        </a:spcBef>
                      </a:pPr>
                      <a:r>
                        <a:rPr sz="1800" b="1" spc="-20" dirty="0">
                          <a:solidFill>
                            <a:srgbClr val="FFFFFF"/>
                          </a:solidFill>
                          <a:latin typeface="Times New Roman"/>
                          <a:cs typeface="Times New Roman"/>
                        </a:rPr>
                        <a:t>Water</a:t>
                      </a:r>
                      <a:endParaRPr sz="1800">
                        <a:latin typeface="Times New Roman"/>
                        <a:cs typeface="Times New Roman"/>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marL="635" algn="ctr">
                        <a:lnSpc>
                          <a:spcPct val="100000"/>
                        </a:lnSpc>
                        <a:spcBef>
                          <a:spcPts val="335"/>
                        </a:spcBef>
                      </a:pPr>
                      <a:r>
                        <a:rPr sz="1800" b="1" spc="-5" dirty="0">
                          <a:solidFill>
                            <a:srgbClr val="FFFFFF"/>
                          </a:solidFill>
                          <a:latin typeface="Times New Roman"/>
                          <a:cs typeface="Times New Roman"/>
                        </a:rPr>
                        <a:t>Forecast</a:t>
                      </a:r>
                      <a:endParaRPr sz="1800">
                        <a:latin typeface="Times New Roman"/>
                        <a:cs typeface="Times New Roman"/>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tc>
                  <a:txBody>
                    <a:bodyPr/>
                    <a:lstStyle/>
                    <a:p>
                      <a:pPr marL="1270" algn="ctr">
                        <a:lnSpc>
                          <a:spcPct val="100000"/>
                        </a:lnSpc>
                        <a:spcBef>
                          <a:spcPts val="335"/>
                        </a:spcBef>
                      </a:pPr>
                      <a:r>
                        <a:rPr sz="1800" b="1" spc="-5" dirty="0">
                          <a:solidFill>
                            <a:srgbClr val="FFFFFF"/>
                          </a:solidFill>
                          <a:latin typeface="Times New Roman"/>
                          <a:cs typeface="Times New Roman"/>
                        </a:rPr>
                        <a:t>EnjoySport</a:t>
                      </a:r>
                      <a:endParaRPr sz="1800">
                        <a:latin typeface="Times New Roman"/>
                        <a:cs typeface="Times New Roman"/>
                      </a:endParaRPr>
                    </a:p>
                  </a:txBody>
                  <a:tcPr marL="0" marR="0" marT="42545" marB="0">
                    <a:lnL w="1905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5B9AD5"/>
                    </a:solidFill>
                  </a:tcPr>
                </a:tc>
                <a:extLst>
                  <a:ext uri="{0D108BD9-81ED-4DB2-BD59-A6C34878D82A}">
                    <a16:rowId xmlns:a16="http://schemas.microsoft.com/office/drawing/2014/main" val="10000"/>
                  </a:ext>
                </a:extLst>
              </a:tr>
              <a:tr h="508010">
                <a:tc>
                  <a:txBody>
                    <a:bodyPr/>
                    <a:lstStyle/>
                    <a:p>
                      <a:pPr algn="ctr">
                        <a:lnSpc>
                          <a:spcPct val="100000"/>
                        </a:lnSpc>
                        <a:spcBef>
                          <a:spcPts val="1050"/>
                        </a:spcBef>
                      </a:pPr>
                      <a:r>
                        <a:rPr sz="1400" b="1" dirty="0">
                          <a:solidFill>
                            <a:srgbClr val="FFFFFF"/>
                          </a:solidFill>
                          <a:latin typeface="Calibri"/>
                          <a:cs typeface="Calibri"/>
                        </a:rPr>
                        <a:t>1</a:t>
                      </a:r>
                      <a:endParaRPr sz="1400">
                        <a:latin typeface="Calibri"/>
                        <a:cs typeface="Calibri"/>
                      </a:endParaRPr>
                    </a:p>
                  </a:txBody>
                  <a:tcPr marL="0" marR="0" marT="133350"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5B9AD5"/>
                    </a:solidFill>
                  </a:tcPr>
                </a:tc>
                <a:tc>
                  <a:txBody>
                    <a:bodyPr/>
                    <a:lstStyle/>
                    <a:p>
                      <a:pPr algn="ctr">
                        <a:lnSpc>
                          <a:spcPct val="100000"/>
                        </a:lnSpc>
                        <a:spcBef>
                          <a:spcPts val="775"/>
                        </a:spcBef>
                      </a:pPr>
                      <a:r>
                        <a:rPr sz="1800" spc="-5" dirty="0">
                          <a:latin typeface="Times New Roman"/>
                          <a:cs typeface="Times New Roman"/>
                        </a:rPr>
                        <a:t>Sunny</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marL="1905" algn="ctr">
                        <a:lnSpc>
                          <a:spcPct val="100000"/>
                        </a:lnSpc>
                        <a:spcBef>
                          <a:spcPts val="775"/>
                        </a:spcBef>
                      </a:pPr>
                      <a:r>
                        <a:rPr sz="1800" spc="-40" dirty="0">
                          <a:latin typeface="Times New Roman"/>
                          <a:cs typeface="Times New Roman"/>
                        </a:rPr>
                        <a:t>Warm</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algn="ctr">
                        <a:lnSpc>
                          <a:spcPct val="100000"/>
                        </a:lnSpc>
                        <a:spcBef>
                          <a:spcPts val="775"/>
                        </a:spcBef>
                      </a:pPr>
                      <a:r>
                        <a:rPr sz="1800" spc="-5" dirty="0">
                          <a:latin typeface="Times New Roman"/>
                          <a:cs typeface="Times New Roman"/>
                        </a:rPr>
                        <a:t>Normal</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marL="102870">
                        <a:lnSpc>
                          <a:spcPct val="100000"/>
                        </a:lnSpc>
                        <a:spcBef>
                          <a:spcPts val="775"/>
                        </a:spcBef>
                      </a:pPr>
                      <a:r>
                        <a:rPr sz="1800" dirty="0">
                          <a:latin typeface="Times New Roman"/>
                          <a:cs typeface="Times New Roman"/>
                        </a:rPr>
                        <a:t>Strong</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marL="1905" algn="ctr">
                        <a:lnSpc>
                          <a:spcPct val="100000"/>
                        </a:lnSpc>
                        <a:spcBef>
                          <a:spcPts val="775"/>
                        </a:spcBef>
                      </a:pPr>
                      <a:r>
                        <a:rPr sz="1800" spc="-40" dirty="0">
                          <a:latin typeface="Times New Roman"/>
                          <a:cs typeface="Times New Roman"/>
                        </a:rPr>
                        <a:t>Warm</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marL="1270" algn="ctr">
                        <a:lnSpc>
                          <a:spcPct val="100000"/>
                        </a:lnSpc>
                        <a:spcBef>
                          <a:spcPts val="775"/>
                        </a:spcBef>
                      </a:pPr>
                      <a:r>
                        <a:rPr sz="1800" spc="-5" dirty="0">
                          <a:latin typeface="Times New Roman"/>
                          <a:cs typeface="Times New Roman"/>
                        </a:rPr>
                        <a:t>Same</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tc>
                  <a:txBody>
                    <a:bodyPr/>
                    <a:lstStyle/>
                    <a:p>
                      <a:pPr marL="1905" algn="ctr">
                        <a:lnSpc>
                          <a:spcPct val="100000"/>
                        </a:lnSpc>
                        <a:spcBef>
                          <a:spcPts val="775"/>
                        </a:spcBef>
                      </a:pPr>
                      <a:r>
                        <a:rPr sz="1800" spc="-65" dirty="0">
                          <a:latin typeface="Times New Roman"/>
                          <a:cs typeface="Times New Roman"/>
                        </a:rPr>
                        <a:t>Yes</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D2DEEF"/>
                    </a:solidFill>
                  </a:tcPr>
                </a:tc>
                <a:extLst>
                  <a:ext uri="{0D108BD9-81ED-4DB2-BD59-A6C34878D82A}">
                    <a16:rowId xmlns:a16="http://schemas.microsoft.com/office/drawing/2014/main" val="10001"/>
                  </a:ext>
                </a:extLst>
              </a:tr>
              <a:tr h="507857">
                <a:tc>
                  <a:txBody>
                    <a:bodyPr/>
                    <a:lstStyle/>
                    <a:p>
                      <a:pPr algn="ctr">
                        <a:lnSpc>
                          <a:spcPct val="100000"/>
                        </a:lnSpc>
                        <a:spcBef>
                          <a:spcPts val="1050"/>
                        </a:spcBef>
                      </a:pPr>
                      <a:r>
                        <a:rPr sz="1400" b="1" dirty="0">
                          <a:solidFill>
                            <a:srgbClr val="FFFFFF"/>
                          </a:solidFill>
                          <a:latin typeface="Calibri"/>
                          <a:cs typeface="Calibri"/>
                        </a:rPr>
                        <a:t>2</a:t>
                      </a:r>
                      <a:endParaRPr sz="1400">
                        <a:latin typeface="Calibri"/>
                        <a:cs typeface="Calibri"/>
                      </a:endParaRPr>
                    </a:p>
                  </a:txBody>
                  <a:tcPr marL="0" marR="0" marT="1333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5B9AD5"/>
                    </a:solidFill>
                  </a:tcPr>
                </a:tc>
                <a:tc>
                  <a:txBody>
                    <a:bodyPr/>
                    <a:lstStyle/>
                    <a:p>
                      <a:pPr algn="ctr">
                        <a:lnSpc>
                          <a:spcPct val="100000"/>
                        </a:lnSpc>
                        <a:spcBef>
                          <a:spcPts val="775"/>
                        </a:spcBef>
                      </a:pPr>
                      <a:r>
                        <a:rPr sz="1800" spc="-5" dirty="0">
                          <a:latin typeface="Times New Roman"/>
                          <a:cs typeface="Times New Roman"/>
                        </a:rPr>
                        <a:t>Sunny</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1905" algn="ctr">
                        <a:lnSpc>
                          <a:spcPct val="100000"/>
                        </a:lnSpc>
                        <a:spcBef>
                          <a:spcPts val="775"/>
                        </a:spcBef>
                      </a:pPr>
                      <a:r>
                        <a:rPr sz="1800" spc="-40" dirty="0">
                          <a:latin typeface="Times New Roman"/>
                          <a:cs typeface="Times New Roman"/>
                        </a:rPr>
                        <a:t>Warm</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algn="ctr">
                        <a:lnSpc>
                          <a:spcPct val="100000"/>
                        </a:lnSpc>
                        <a:spcBef>
                          <a:spcPts val="775"/>
                        </a:spcBef>
                      </a:pPr>
                      <a:r>
                        <a:rPr sz="1800" dirty="0">
                          <a:latin typeface="Times New Roman"/>
                          <a:cs typeface="Times New Roman"/>
                        </a:rPr>
                        <a:t>High</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102870">
                        <a:lnSpc>
                          <a:spcPct val="100000"/>
                        </a:lnSpc>
                        <a:spcBef>
                          <a:spcPts val="775"/>
                        </a:spcBef>
                      </a:pPr>
                      <a:r>
                        <a:rPr sz="1800" dirty="0">
                          <a:latin typeface="Times New Roman"/>
                          <a:cs typeface="Times New Roman"/>
                        </a:rPr>
                        <a:t>Strong</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1905" algn="ctr">
                        <a:lnSpc>
                          <a:spcPct val="100000"/>
                        </a:lnSpc>
                        <a:spcBef>
                          <a:spcPts val="775"/>
                        </a:spcBef>
                      </a:pPr>
                      <a:r>
                        <a:rPr sz="1800" spc="-40" dirty="0">
                          <a:latin typeface="Times New Roman"/>
                          <a:cs typeface="Times New Roman"/>
                        </a:rPr>
                        <a:t>Warm</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1270" algn="ctr">
                        <a:lnSpc>
                          <a:spcPct val="100000"/>
                        </a:lnSpc>
                        <a:spcBef>
                          <a:spcPts val="775"/>
                        </a:spcBef>
                      </a:pPr>
                      <a:r>
                        <a:rPr sz="1800" spc="-5" dirty="0">
                          <a:latin typeface="Times New Roman"/>
                          <a:cs typeface="Times New Roman"/>
                        </a:rPr>
                        <a:t>Same</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1905" algn="ctr">
                        <a:lnSpc>
                          <a:spcPct val="100000"/>
                        </a:lnSpc>
                        <a:spcBef>
                          <a:spcPts val="775"/>
                        </a:spcBef>
                      </a:pPr>
                      <a:r>
                        <a:rPr sz="1800" spc="-65" dirty="0">
                          <a:latin typeface="Times New Roman"/>
                          <a:cs typeface="Times New Roman"/>
                        </a:rPr>
                        <a:t>Yes</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extLst>
                  <a:ext uri="{0D108BD9-81ED-4DB2-BD59-A6C34878D82A}">
                    <a16:rowId xmlns:a16="http://schemas.microsoft.com/office/drawing/2014/main" val="10002"/>
                  </a:ext>
                </a:extLst>
              </a:tr>
              <a:tr h="507888">
                <a:tc>
                  <a:txBody>
                    <a:bodyPr/>
                    <a:lstStyle/>
                    <a:p>
                      <a:pPr algn="ctr">
                        <a:lnSpc>
                          <a:spcPct val="100000"/>
                        </a:lnSpc>
                        <a:spcBef>
                          <a:spcPts val="1050"/>
                        </a:spcBef>
                      </a:pPr>
                      <a:r>
                        <a:rPr sz="1400" b="1" dirty="0">
                          <a:solidFill>
                            <a:srgbClr val="FFFFFF"/>
                          </a:solidFill>
                          <a:latin typeface="Calibri"/>
                          <a:cs typeface="Calibri"/>
                        </a:rPr>
                        <a:t>3</a:t>
                      </a:r>
                      <a:endParaRPr sz="1400">
                        <a:latin typeface="Calibri"/>
                        <a:cs typeface="Calibri"/>
                      </a:endParaRPr>
                    </a:p>
                  </a:txBody>
                  <a:tcPr marL="0" marR="0" marT="1333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5B9AD5"/>
                    </a:solidFill>
                  </a:tcPr>
                </a:tc>
                <a:tc>
                  <a:txBody>
                    <a:bodyPr/>
                    <a:lstStyle/>
                    <a:p>
                      <a:pPr algn="ctr">
                        <a:lnSpc>
                          <a:spcPct val="100000"/>
                        </a:lnSpc>
                        <a:spcBef>
                          <a:spcPts val="775"/>
                        </a:spcBef>
                      </a:pPr>
                      <a:r>
                        <a:rPr sz="1800" dirty="0">
                          <a:latin typeface="Times New Roman"/>
                          <a:cs typeface="Times New Roman"/>
                        </a:rPr>
                        <a:t>Rainy</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marL="1905" algn="ctr">
                        <a:lnSpc>
                          <a:spcPct val="100000"/>
                        </a:lnSpc>
                        <a:spcBef>
                          <a:spcPts val="775"/>
                        </a:spcBef>
                      </a:pPr>
                      <a:r>
                        <a:rPr sz="1800" dirty="0">
                          <a:latin typeface="Times New Roman"/>
                          <a:cs typeface="Times New Roman"/>
                        </a:rPr>
                        <a:t>Cold</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marL="635" algn="ctr">
                        <a:lnSpc>
                          <a:spcPct val="100000"/>
                        </a:lnSpc>
                        <a:spcBef>
                          <a:spcPts val="775"/>
                        </a:spcBef>
                      </a:pPr>
                      <a:r>
                        <a:rPr sz="1800" dirty="0">
                          <a:latin typeface="Times New Roman"/>
                          <a:cs typeface="Times New Roman"/>
                        </a:rPr>
                        <a:t>High</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marL="102870">
                        <a:lnSpc>
                          <a:spcPct val="100000"/>
                        </a:lnSpc>
                        <a:spcBef>
                          <a:spcPts val="775"/>
                        </a:spcBef>
                      </a:pPr>
                      <a:r>
                        <a:rPr sz="1800" spc="-5" dirty="0">
                          <a:latin typeface="Times New Roman"/>
                          <a:cs typeface="Times New Roman"/>
                        </a:rPr>
                        <a:t>Strong</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marL="2540" algn="ctr">
                        <a:lnSpc>
                          <a:spcPct val="100000"/>
                        </a:lnSpc>
                        <a:spcBef>
                          <a:spcPts val="775"/>
                        </a:spcBef>
                      </a:pPr>
                      <a:r>
                        <a:rPr sz="1800" spc="-40" dirty="0">
                          <a:latin typeface="Times New Roman"/>
                          <a:cs typeface="Times New Roman"/>
                        </a:rPr>
                        <a:t>Warm</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marL="1270" algn="ctr">
                        <a:lnSpc>
                          <a:spcPct val="100000"/>
                        </a:lnSpc>
                        <a:spcBef>
                          <a:spcPts val="775"/>
                        </a:spcBef>
                      </a:pPr>
                      <a:r>
                        <a:rPr sz="1800" dirty="0">
                          <a:latin typeface="Times New Roman"/>
                          <a:cs typeface="Times New Roman"/>
                        </a:rPr>
                        <a:t>Change</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tc>
                  <a:txBody>
                    <a:bodyPr/>
                    <a:lstStyle/>
                    <a:p>
                      <a:pPr algn="ctr">
                        <a:lnSpc>
                          <a:spcPct val="100000"/>
                        </a:lnSpc>
                        <a:spcBef>
                          <a:spcPts val="775"/>
                        </a:spcBef>
                      </a:pPr>
                      <a:r>
                        <a:rPr sz="1800" spc="-10" dirty="0">
                          <a:latin typeface="Times New Roman"/>
                          <a:cs typeface="Times New Roman"/>
                        </a:rPr>
                        <a:t>No</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D2DEEF"/>
                    </a:solidFill>
                  </a:tcPr>
                </a:tc>
                <a:extLst>
                  <a:ext uri="{0D108BD9-81ED-4DB2-BD59-A6C34878D82A}">
                    <a16:rowId xmlns:a16="http://schemas.microsoft.com/office/drawing/2014/main" val="10003"/>
                  </a:ext>
                </a:extLst>
              </a:tr>
              <a:tr h="507857">
                <a:tc>
                  <a:txBody>
                    <a:bodyPr/>
                    <a:lstStyle/>
                    <a:p>
                      <a:pPr algn="ctr">
                        <a:lnSpc>
                          <a:spcPct val="100000"/>
                        </a:lnSpc>
                        <a:spcBef>
                          <a:spcPts val="1050"/>
                        </a:spcBef>
                      </a:pPr>
                      <a:r>
                        <a:rPr sz="1400" b="1" dirty="0">
                          <a:solidFill>
                            <a:srgbClr val="FFFFFF"/>
                          </a:solidFill>
                          <a:latin typeface="Calibri"/>
                          <a:cs typeface="Calibri"/>
                        </a:rPr>
                        <a:t>4</a:t>
                      </a:r>
                      <a:endParaRPr sz="1400">
                        <a:latin typeface="Calibri"/>
                        <a:cs typeface="Calibri"/>
                      </a:endParaRPr>
                    </a:p>
                  </a:txBody>
                  <a:tcPr marL="0" marR="0" marT="13335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5B9AD5"/>
                    </a:solidFill>
                  </a:tcPr>
                </a:tc>
                <a:tc>
                  <a:txBody>
                    <a:bodyPr/>
                    <a:lstStyle/>
                    <a:p>
                      <a:pPr algn="ctr">
                        <a:lnSpc>
                          <a:spcPct val="100000"/>
                        </a:lnSpc>
                        <a:spcBef>
                          <a:spcPts val="775"/>
                        </a:spcBef>
                      </a:pPr>
                      <a:r>
                        <a:rPr sz="1800" spc="-5" dirty="0">
                          <a:latin typeface="Times New Roman"/>
                          <a:cs typeface="Times New Roman"/>
                        </a:rPr>
                        <a:t>Sunny</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1905" algn="ctr">
                        <a:lnSpc>
                          <a:spcPct val="100000"/>
                        </a:lnSpc>
                        <a:spcBef>
                          <a:spcPts val="775"/>
                        </a:spcBef>
                      </a:pPr>
                      <a:r>
                        <a:rPr sz="1800" spc="-40" dirty="0">
                          <a:latin typeface="Times New Roman"/>
                          <a:cs typeface="Times New Roman"/>
                        </a:rPr>
                        <a:t>Warm</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algn="ctr">
                        <a:lnSpc>
                          <a:spcPct val="100000"/>
                        </a:lnSpc>
                        <a:spcBef>
                          <a:spcPts val="775"/>
                        </a:spcBef>
                      </a:pPr>
                      <a:r>
                        <a:rPr sz="1800" dirty="0">
                          <a:latin typeface="Times New Roman"/>
                          <a:cs typeface="Times New Roman"/>
                        </a:rPr>
                        <a:t>High</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102870">
                        <a:lnSpc>
                          <a:spcPct val="100000"/>
                        </a:lnSpc>
                        <a:spcBef>
                          <a:spcPts val="775"/>
                        </a:spcBef>
                      </a:pPr>
                      <a:r>
                        <a:rPr sz="1800" dirty="0">
                          <a:latin typeface="Times New Roman"/>
                          <a:cs typeface="Times New Roman"/>
                        </a:rPr>
                        <a:t>Strong</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635" algn="ctr">
                        <a:lnSpc>
                          <a:spcPct val="100000"/>
                        </a:lnSpc>
                        <a:spcBef>
                          <a:spcPts val="775"/>
                        </a:spcBef>
                      </a:pPr>
                      <a:r>
                        <a:rPr sz="1800" spc="-5" dirty="0">
                          <a:latin typeface="Times New Roman"/>
                          <a:cs typeface="Times New Roman"/>
                        </a:rPr>
                        <a:t>Cool</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635" algn="ctr">
                        <a:lnSpc>
                          <a:spcPct val="100000"/>
                        </a:lnSpc>
                        <a:spcBef>
                          <a:spcPts val="775"/>
                        </a:spcBef>
                      </a:pPr>
                      <a:r>
                        <a:rPr sz="1800" dirty="0">
                          <a:latin typeface="Times New Roman"/>
                          <a:cs typeface="Times New Roman"/>
                        </a:rPr>
                        <a:t>Change</a:t>
                      </a:r>
                      <a:endParaRPr sz="180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tc>
                  <a:txBody>
                    <a:bodyPr/>
                    <a:lstStyle/>
                    <a:p>
                      <a:pPr marL="1905" algn="ctr">
                        <a:lnSpc>
                          <a:spcPct val="100000"/>
                        </a:lnSpc>
                        <a:spcBef>
                          <a:spcPts val="775"/>
                        </a:spcBef>
                      </a:pPr>
                      <a:r>
                        <a:rPr sz="1800" spc="-65" dirty="0">
                          <a:latin typeface="Times New Roman"/>
                          <a:cs typeface="Times New Roman"/>
                        </a:rPr>
                        <a:t>Yes</a:t>
                      </a:r>
                      <a:endParaRPr sz="1800" dirty="0">
                        <a:latin typeface="Times New Roman"/>
                        <a:cs typeface="Times New Roman"/>
                      </a:endParaRPr>
                    </a:p>
                  </a:txBody>
                  <a:tcPr marL="0" marR="0" marT="9842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AEFF7"/>
                    </a:solidFill>
                  </a:tcPr>
                </a:tc>
                <a:extLst>
                  <a:ext uri="{0D108BD9-81ED-4DB2-BD59-A6C34878D82A}">
                    <a16:rowId xmlns:a16="http://schemas.microsoft.com/office/drawing/2014/main" val="10004"/>
                  </a:ext>
                </a:extLst>
              </a:tr>
            </a:tbl>
          </a:graphicData>
        </a:graphic>
      </p:graphicFrame>
      <p:sp>
        <p:nvSpPr>
          <p:cNvPr id="7" name="Rectangle 6">
            <a:extLst>
              <a:ext uri="{FF2B5EF4-FFF2-40B4-BE49-F238E27FC236}">
                <a16:creationId xmlns:a16="http://schemas.microsoft.com/office/drawing/2014/main" id="{D744C581-9AB5-4A63-9AEF-B55A62D456C4}"/>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a:t>
            </a:fld>
            <a:endParaRPr dirty="0"/>
          </a:p>
        </p:txBody>
      </p:sp>
      <p:sp>
        <p:nvSpPr>
          <p:cNvPr id="2" name="object 2"/>
          <p:cNvSpPr txBox="1">
            <a:spLocks noGrp="1"/>
          </p:cNvSpPr>
          <p:nvPr>
            <p:ph type="title"/>
          </p:nvPr>
        </p:nvSpPr>
        <p:spPr>
          <a:xfrm>
            <a:off x="916940" y="386919"/>
            <a:ext cx="9827260" cy="690574"/>
          </a:xfrm>
          <a:prstGeom prst="rect">
            <a:avLst/>
          </a:prstGeom>
        </p:spPr>
        <p:txBody>
          <a:bodyPr vert="horz" wrap="square" lIns="0" tIns="13335" rIns="0" bIns="0" rtlCol="0">
            <a:spAutoFit/>
          </a:bodyPr>
          <a:lstStyle/>
          <a:p>
            <a:pPr marL="12700">
              <a:lnSpc>
                <a:spcPct val="100000"/>
              </a:lnSpc>
              <a:spcBef>
                <a:spcPts val="105"/>
              </a:spcBef>
            </a:pPr>
            <a:r>
              <a:rPr sz="4400" spc="-5" dirty="0"/>
              <a:t>Introduction</a:t>
            </a:r>
            <a:r>
              <a:rPr lang="en-GB" sz="4400" spc="-5" dirty="0"/>
              <a:t>: Supervised learning</a:t>
            </a:r>
            <a:endParaRPr sz="4400" dirty="0"/>
          </a:p>
        </p:txBody>
      </p:sp>
      <p:sp>
        <p:nvSpPr>
          <p:cNvPr id="6" name="Rectangle 5">
            <a:extLst>
              <a:ext uri="{FF2B5EF4-FFF2-40B4-BE49-F238E27FC236}">
                <a16:creationId xmlns:a16="http://schemas.microsoft.com/office/drawing/2014/main" id="{2602D936-9C65-4D73-840B-C34A8C23C3E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4552FEE-AFFC-4EEE-B629-9B27AB119888}"/>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CFC5722-3717-4100-B111-0ECB0D2F9079}"/>
              </a:ext>
            </a:extLst>
          </p:cNvPr>
          <p:cNvPicPr>
            <a:picLocks noChangeAspect="1"/>
          </p:cNvPicPr>
          <p:nvPr/>
        </p:nvPicPr>
        <p:blipFill>
          <a:blip r:embed="rId2"/>
          <a:stretch>
            <a:fillRect/>
          </a:stretch>
        </p:blipFill>
        <p:spPr>
          <a:xfrm>
            <a:off x="1981200" y="2057400"/>
            <a:ext cx="7848599" cy="2743200"/>
          </a:xfrm>
          <a:prstGeom prst="rect">
            <a:avLst/>
          </a:prstGeom>
        </p:spPr>
      </p:pic>
    </p:spTree>
    <p:extLst>
      <p:ext uri="{BB962C8B-B14F-4D97-AF65-F5344CB8AC3E}">
        <p14:creationId xmlns:p14="http://schemas.microsoft.com/office/powerpoint/2010/main" val="42243713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60</a:t>
            </a:fld>
            <a:endParaRPr dirty="0"/>
          </a:p>
        </p:txBody>
      </p:sp>
      <p:sp>
        <p:nvSpPr>
          <p:cNvPr id="2" name="object 2"/>
          <p:cNvSpPr txBox="1"/>
          <p:nvPr/>
        </p:nvSpPr>
        <p:spPr>
          <a:xfrm>
            <a:off x="1596920" y="1886169"/>
            <a:ext cx="9484347" cy="4578818"/>
          </a:xfrm>
          <a:prstGeom prst="rect">
            <a:avLst/>
          </a:prstGeom>
        </p:spPr>
        <p:txBody>
          <a:bodyPr vert="horz" wrap="square" lIns="0" tIns="102235" rIns="0" bIns="0" rtlCol="0">
            <a:spAutoFit/>
          </a:bodyPr>
          <a:lstStyle/>
          <a:p>
            <a:pPr marL="2054860" algn="just">
              <a:lnSpc>
                <a:spcPct val="100000"/>
              </a:lnSpc>
              <a:spcBef>
                <a:spcPts val="805"/>
              </a:spcBef>
            </a:pPr>
            <a:r>
              <a:rPr i="1" spc="-5" dirty="0">
                <a:latin typeface="Times New Roman"/>
                <a:cs typeface="Times New Roman"/>
              </a:rPr>
              <a:t>x</a:t>
            </a:r>
            <a:r>
              <a:rPr i="1" spc="-7" baseline="-20833" dirty="0">
                <a:latin typeface="Times New Roman"/>
                <a:cs typeface="Times New Roman"/>
              </a:rPr>
              <a:t>1 </a:t>
            </a:r>
            <a:r>
              <a:rPr i="1" dirty="0">
                <a:latin typeface="Times New Roman"/>
                <a:cs typeface="Times New Roman"/>
              </a:rPr>
              <a:t>= &lt;Sunny </a:t>
            </a:r>
            <a:r>
              <a:rPr i="1" spc="-55" dirty="0">
                <a:latin typeface="Times New Roman"/>
                <a:cs typeface="Times New Roman"/>
              </a:rPr>
              <a:t>Warm </a:t>
            </a:r>
            <a:r>
              <a:rPr i="1" spc="-5" dirty="0">
                <a:latin typeface="Times New Roman"/>
                <a:cs typeface="Times New Roman"/>
              </a:rPr>
              <a:t>Normal </a:t>
            </a:r>
            <a:r>
              <a:rPr i="1" spc="-15" dirty="0">
                <a:latin typeface="Times New Roman"/>
                <a:cs typeface="Times New Roman"/>
              </a:rPr>
              <a:t>Strong </a:t>
            </a:r>
            <a:r>
              <a:rPr i="1" spc="-55" dirty="0">
                <a:latin typeface="Times New Roman"/>
                <a:cs typeface="Times New Roman"/>
              </a:rPr>
              <a:t>Warm </a:t>
            </a:r>
            <a:r>
              <a:rPr i="1" spc="-5" dirty="0">
                <a:latin typeface="Times New Roman"/>
                <a:cs typeface="Times New Roman"/>
              </a:rPr>
              <a:t>Same&gt;,</a:t>
            </a:r>
            <a:r>
              <a:rPr i="1" spc="-80" dirty="0">
                <a:latin typeface="Times New Roman"/>
                <a:cs typeface="Times New Roman"/>
              </a:rPr>
              <a:t> </a:t>
            </a:r>
            <a:r>
              <a:rPr i="1" dirty="0">
                <a:latin typeface="Times New Roman"/>
                <a:cs typeface="Times New Roman"/>
              </a:rPr>
              <a:t>+</a:t>
            </a:r>
            <a:endParaRPr dirty="0">
              <a:latin typeface="Times New Roman"/>
              <a:cs typeface="Times New Roman"/>
            </a:endParaRPr>
          </a:p>
          <a:p>
            <a:pPr marL="50800" marR="43180" indent="75565" algn="just">
              <a:lnSpc>
                <a:spcPts val="2590"/>
              </a:lnSpc>
              <a:spcBef>
                <a:spcPts val="1040"/>
              </a:spcBef>
            </a:pPr>
            <a:r>
              <a:rPr dirty="0">
                <a:latin typeface="Times New Roman"/>
                <a:cs typeface="Times New Roman"/>
              </a:rPr>
              <a:t>Observing </a:t>
            </a:r>
            <a:r>
              <a:rPr spc="-5" dirty="0">
                <a:latin typeface="Times New Roman"/>
                <a:cs typeface="Times New Roman"/>
              </a:rPr>
              <a:t>the </a:t>
            </a:r>
            <a:r>
              <a:rPr dirty="0">
                <a:latin typeface="Times New Roman"/>
                <a:cs typeface="Times New Roman"/>
              </a:rPr>
              <a:t>first </a:t>
            </a:r>
            <a:r>
              <a:rPr spc="-5" dirty="0">
                <a:latin typeface="Times New Roman"/>
                <a:cs typeface="Times New Roman"/>
              </a:rPr>
              <a:t>training example, </a:t>
            </a:r>
            <a:r>
              <a:rPr dirty="0">
                <a:latin typeface="Times New Roman"/>
                <a:cs typeface="Times New Roman"/>
              </a:rPr>
              <a:t>it is </a:t>
            </a:r>
            <a:r>
              <a:rPr spc="-5" dirty="0">
                <a:latin typeface="Times New Roman"/>
                <a:cs typeface="Times New Roman"/>
              </a:rPr>
              <a:t>clear that </a:t>
            </a:r>
            <a:r>
              <a:rPr dirty="0">
                <a:latin typeface="Times New Roman"/>
                <a:cs typeface="Times New Roman"/>
              </a:rPr>
              <a:t>our </a:t>
            </a:r>
            <a:r>
              <a:rPr spc="-5" dirty="0">
                <a:latin typeface="Times New Roman"/>
                <a:cs typeface="Times New Roman"/>
              </a:rPr>
              <a:t>hypothesis </a:t>
            </a:r>
            <a:r>
              <a:rPr dirty="0">
                <a:latin typeface="Times New Roman"/>
                <a:cs typeface="Times New Roman"/>
              </a:rPr>
              <a:t>is too </a:t>
            </a:r>
            <a:r>
              <a:rPr spc="-5" dirty="0">
                <a:latin typeface="Times New Roman"/>
                <a:cs typeface="Times New Roman"/>
              </a:rPr>
              <a:t>specific. </a:t>
            </a:r>
            <a:r>
              <a:rPr spc="-10" dirty="0">
                <a:latin typeface="Times New Roman"/>
                <a:cs typeface="Times New Roman"/>
              </a:rPr>
              <a:t>In  particular, </a:t>
            </a:r>
            <a:r>
              <a:rPr spc="-5" dirty="0">
                <a:latin typeface="Times New Roman"/>
                <a:cs typeface="Times New Roman"/>
              </a:rPr>
              <a:t>none </a:t>
            </a:r>
            <a:r>
              <a:rPr dirty="0">
                <a:latin typeface="Times New Roman"/>
                <a:cs typeface="Times New Roman"/>
              </a:rPr>
              <a:t>of the </a:t>
            </a:r>
            <a:r>
              <a:rPr spc="-10" dirty="0">
                <a:latin typeface="Times New Roman"/>
                <a:cs typeface="Times New Roman"/>
              </a:rPr>
              <a:t>"Ø" </a:t>
            </a:r>
            <a:r>
              <a:rPr spc="-5" dirty="0">
                <a:latin typeface="Times New Roman"/>
                <a:cs typeface="Times New Roman"/>
              </a:rPr>
              <a:t>constraints </a:t>
            </a:r>
            <a:r>
              <a:rPr dirty="0">
                <a:latin typeface="Times New Roman"/>
                <a:cs typeface="Times New Roman"/>
              </a:rPr>
              <a:t>in h are </a:t>
            </a:r>
            <a:r>
              <a:rPr spc="-5" dirty="0">
                <a:latin typeface="Times New Roman"/>
                <a:cs typeface="Times New Roman"/>
              </a:rPr>
              <a:t>satisfied </a:t>
            </a:r>
            <a:r>
              <a:rPr dirty="0">
                <a:latin typeface="Times New Roman"/>
                <a:cs typeface="Times New Roman"/>
              </a:rPr>
              <a:t>by </a:t>
            </a:r>
            <a:r>
              <a:rPr spc="-5" dirty="0">
                <a:latin typeface="Times New Roman"/>
                <a:cs typeface="Times New Roman"/>
              </a:rPr>
              <a:t>this example, so </a:t>
            </a:r>
            <a:r>
              <a:rPr dirty="0">
                <a:latin typeface="Times New Roman"/>
                <a:cs typeface="Times New Roman"/>
              </a:rPr>
              <a:t>each is  replaced </a:t>
            </a:r>
            <a:r>
              <a:rPr spc="-5" dirty="0">
                <a:latin typeface="Times New Roman"/>
                <a:cs typeface="Times New Roman"/>
              </a:rPr>
              <a:t>by </a:t>
            </a:r>
            <a:r>
              <a:rPr dirty="0">
                <a:latin typeface="Times New Roman"/>
                <a:cs typeface="Times New Roman"/>
              </a:rPr>
              <a:t>the next </a:t>
            </a:r>
            <a:r>
              <a:rPr spc="-5" dirty="0">
                <a:latin typeface="Times New Roman"/>
                <a:cs typeface="Times New Roman"/>
              </a:rPr>
              <a:t>more </a:t>
            </a:r>
            <a:r>
              <a:rPr dirty="0">
                <a:latin typeface="Times New Roman"/>
                <a:cs typeface="Times New Roman"/>
              </a:rPr>
              <a:t>general constraint that </a:t>
            </a:r>
            <a:r>
              <a:rPr spc="-5" dirty="0">
                <a:latin typeface="Times New Roman"/>
                <a:cs typeface="Times New Roman"/>
              </a:rPr>
              <a:t>fits </a:t>
            </a:r>
            <a:r>
              <a:rPr dirty="0">
                <a:latin typeface="Times New Roman"/>
                <a:cs typeface="Times New Roman"/>
              </a:rPr>
              <a:t>the</a:t>
            </a:r>
            <a:r>
              <a:rPr spc="-135" dirty="0">
                <a:latin typeface="Times New Roman"/>
                <a:cs typeface="Times New Roman"/>
              </a:rPr>
              <a:t> </a:t>
            </a:r>
            <a:r>
              <a:rPr spc="-5" dirty="0">
                <a:latin typeface="Times New Roman"/>
                <a:cs typeface="Times New Roman"/>
              </a:rPr>
              <a:t>example</a:t>
            </a:r>
            <a:endParaRPr dirty="0">
              <a:latin typeface="Times New Roman"/>
              <a:cs typeface="Times New Roman"/>
            </a:endParaRPr>
          </a:p>
          <a:p>
            <a:pPr marL="2141855" algn="just">
              <a:lnSpc>
                <a:spcPct val="100000"/>
              </a:lnSpc>
              <a:spcBef>
                <a:spcPts val="685"/>
              </a:spcBef>
            </a:pPr>
            <a:r>
              <a:rPr b="1" i="1" spc="-5" dirty="0">
                <a:latin typeface="Times New Roman"/>
                <a:cs typeface="Times New Roman"/>
              </a:rPr>
              <a:t>h</a:t>
            </a:r>
            <a:r>
              <a:rPr b="1" i="1" spc="-7" baseline="-20833" dirty="0">
                <a:latin typeface="Times New Roman"/>
                <a:cs typeface="Times New Roman"/>
              </a:rPr>
              <a:t>1 </a:t>
            </a:r>
            <a:r>
              <a:rPr b="1" i="1" dirty="0">
                <a:latin typeface="Times New Roman"/>
                <a:cs typeface="Times New Roman"/>
              </a:rPr>
              <a:t>= </a:t>
            </a:r>
            <a:r>
              <a:rPr b="1" i="1" spc="-5" dirty="0">
                <a:latin typeface="Times New Roman"/>
                <a:cs typeface="Times New Roman"/>
              </a:rPr>
              <a:t>&lt;Sunny </a:t>
            </a:r>
            <a:r>
              <a:rPr b="1" i="1" spc="-50" dirty="0">
                <a:latin typeface="Times New Roman"/>
                <a:cs typeface="Times New Roman"/>
              </a:rPr>
              <a:t>Warm </a:t>
            </a:r>
            <a:r>
              <a:rPr b="1" i="1" dirty="0">
                <a:latin typeface="Times New Roman"/>
                <a:cs typeface="Times New Roman"/>
              </a:rPr>
              <a:t>Normal </a:t>
            </a:r>
            <a:r>
              <a:rPr b="1" i="1" spc="-5" dirty="0">
                <a:latin typeface="Times New Roman"/>
                <a:cs typeface="Times New Roman"/>
              </a:rPr>
              <a:t>Strong </a:t>
            </a:r>
            <a:r>
              <a:rPr b="1" i="1" spc="-50" dirty="0">
                <a:latin typeface="Times New Roman"/>
                <a:cs typeface="Times New Roman"/>
              </a:rPr>
              <a:t>Warm</a:t>
            </a:r>
            <a:r>
              <a:rPr b="1" i="1" spc="-204" dirty="0">
                <a:latin typeface="Times New Roman"/>
                <a:cs typeface="Times New Roman"/>
              </a:rPr>
              <a:t> </a:t>
            </a:r>
            <a:r>
              <a:rPr b="1" i="1" spc="-5" dirty="0">
                <a:latin typeface="Times New Roman"/>
                <a:cs typeface="Times New Roman"/>
              </a:rPr>
              <a:t>Same&gt;</a:t>
            </a:r>
            <a:endParaRPr dirty="0">
              <a:latin typeface="Times New Roman"/>
              <a:cs typeface="Times New Roman"/>
            </a:endParaRPr>
          </a:p>
          <a:p>
            <a:pPr marL="279400" marR="43815" indent="-228600" algn="just">
              <a:lnSpc>
                <a:spcPts val="2590"/>
              </a:lnSpc>
              <a:spcBef>
                <a:spcPts val="1035"/>
              </a:spcBef>
            </a:pPr>
            <a:r>
              <a:rPr dirty="0">
                <a:latin typeface="Times New Roman"/>
                <a:cs typeface="Times New Roman"/>
              </a:rPr>
              <a:t>This h is </a:t>
            </a:r>
            <a:r>
              <a:rPr spc="-5" dirty="0">
                <a:latin typeface="Times New Roman"/>
                <a:cs typeface="Times New Roman"/>
              </a:rPr>
              <a:t>still </a:t>
            </a:r>
            <a:r>
              <a:rPr dirty="0">
                <a:latin typeface="Times New Roman"/>
                <a:cs typeface="Times New Roman"/>
              </a:rPr>
              <a:t>very </a:t>
            </a:r>
            <a:r>
              <a:rPr spc="-5" dirty="0">
                <a:latin typeface="Times New Roman"/>
                <a:cs typeface="Times New Roman"/>
              </a:rPr>
              <a:t>specific; it asserts </a:t>
            </a:r>
            <a:r>
              <a:rPr dirty="0">
                <a:latin typeface="Times New Roman"/>
                <a:cs typeface="Times New Roman"/>
              </a:rPr>
              <a:t>that </a:t>
            </a:r>
            <a:r>
              <a:rPr spc="-5" dirty="0">
                <a:latin typeface="Times New Roman"/>
                <a:cs typeface="Times New Roman"/>
              </a:rPr>
              <a:t>all instances are negative except </a:t>
            </a:r>
            <a:r>
              <a:rPr dirty="0">
                <a:latin typeface="Times New Roman"/>
                <a:cs typeface="Times New Roman"/>
              </a:rPr>
              <a:t>for </a:t>
            </a:r>
            <a:r>
              <a:rPr spc="-5" dirty="0">
                <a:latin typeface="Times New Roman"/>
                <a:cs typeface="Times New Roman"/>
              </a:rPr>
              <a:t>the  </a:t>
            </a:r>
            <a:r>
              <a:rPr dirty="0">
                <a:latin typeface="Times New Roman"/>
                <a:cs typeface="Times New Roman"/>
              </a:rPr>
              <a:t>single positive training</a:t>
            </a:r>
            <a:r>
              <a:rPr spc="-85" dirty="0">
                <a:latin typeface="Times New Roman"/>
                <a:cs typeface="Times New Roman"/>
              </a:rPr>
              <a:t> </a:t>
            </a:r>
            <a:r>
              <a:rPr spc="-5" dirty="0">
                <a:latin typeface="Times New Roman"/>
                <a:cs typeface="Times New Roman"/>
              </a:rPr>
              <a:t>example</a:t>
            </a:r>
            <a:endParaRPr dirty="0">
              <a:latin typeface="Times New Roman"/>
              <a:cs typeface="Times New Roman"/>
            </a:endParaRPr>
          </a:p>
          <a:p>
            <a:pPr>
              <a:lnSpc>
                <a:spcPct val="100000"/>
              </a:lnSpc>
            </a:pPr>
            <a:endParaRPr dirty="0">
              <a:latin typeface="Times New Roman"/>
              <a:cs typeface="Times New Roman"/>
            </a:endParaRPr>
          </a:p>
          <a:p>
            <a:pPr marL="2033270" algn="just">
              <a:lnSpc>
                <a:spcPct val="100000"/>
              </a:lnSpc>
              <a:spcBef>
                <a:spcPts val="1515"/>
              </a:spcBef>
            </a:pPr>
            <a:r>
              <a:rPr i="1" spc="-5" dirty="0">
                <a:latin typeface="Times New Roman"/>
                <a:cs typeface="Times New Roman"/>
              </a:rPr>
              <a:t>x</a:t>
            </a:r>
            <a:r>
              <a:rPr i="1" spc="-7" baseline="-20833" dirty="0">
                <a:latin typeface="Times New Roman"/>
                <a:cs typeface="Times New Roman"/>
              </a:rPr>
              <a:t>2 </a:t>
            </a:r>
            <a:r>
              <a:rPr i="1" dirty="0">
                <a:latin typeface="Times New Roman"/>
                <a:cs typeface="Times New Roman"/>
              </a:rPr>
              <a:t>= </a:t>
            </a:r>
            <a:r>
              <a:rPr i="1" spc="-20" dirty="0">
                <a:latin typeface="Times New Roman"/>
                <a:cs typeface="Times New Roman"/>
              </a:rPr>
              <a:t>&lt;Sunny, </a:t>
            </a:r>
            <a:r>
              <a:rPr i="1" spc="-45" dirty="0">
                <a:latin typeface="Times New Roman"/>
                <a:cs typeface="Times New Roman"/>
              </a:rPr>
              <a:t>Warm, </a:t>
            </a:r>
            <a:r>
              <a:rPr i="1" spc="-5" dirty="0">
                <a:latin typeface="Times New Roman"/>
                <a:cs typeface="Times New Roman"/>
              </a:rPr>
              <a:t>High, </a:t>
            </a:r>
            <a:r>
              <a:rPr i="1" spc="-15" dirty="0">
                <a:latin typeface="Times New Roman"/>
                <a:cs typeface="Times New Roman"/>
              </a:rPr>
              <a:t>Strong, </a:t>
            </a:r>
            <a:r>
              <a:rPr i="1" spc="-45" dirty="0">
                <a:latin typeface="Times New Roman"/>
                <a:cs typeface="Times New Roman"/>
              </a:rPr>
              <a:t>Warm, </a:t>
            </a:r>
            <a:r>
              <a:rPr i="1" spc="-5" dirty="0">
                <a:latin typeface="Times New Roman"/>
                <a:cs typeface="Times New Roman"/>
              </a:rPr>
              <a:t>Same&gt;,</a:t>
            </a:r>
            <a:r>
              <a:rPr i="1" spc="-75" dirty="0">
                <a:latin typeface="Times New Roman"/>
                <a:cs typeface="Times New Roman"/>
              </a:rPr>
              <a:t> </a:t>
            </a:r>
            <a:r>
              <a:rPr i="1" dirty="0">
                <a:latin typeface="Times New Roman"/>
                <a:cs typeface="Times New Roman"/>
              </a:rPr>
              <a:t>+</a:t>
            </a:r>
            <a:endParaRPr dirty="0">
              <a:latin typeface="Times New Roman"/>
              <a:cs typeface="Times New Roman"/>
            </a:endParaRPr>
          </a:p>
          <a:p>
            <a:pPr marL="50800" marR="43180" algn="just">
              <a:lnSpc>
                <a:spcPts val="2590"/>
              </a:lnSpc>
              <a:spcBef>
                <a:spcPts val="1040"/>
              </a:spcBef>
            </a:pPr>
            <a:r>
              <a:rPr dirty="0">
                <a:latin typeface="Times New Roman"/>
                <a:cs typeface="Times New Roman"/>
              </a:rPr>
              <a:t>The second </a:t>
            </a:r>
            <a:r>
              <a:rPr spc="-5" dirty="0">
                <a:latin typeface="Times New Roman"/>
                <a:cs typeface="Times New Roman"/>
              </a:rPr>
              <a:t>training </a:t>
            </a:r>
            <a:r>
              <a:rPr spc="-10" dirty="0">
                <a:latin typeface="Times New Roman"/>
                <a:cs typeface="Times New Roman"/>
              </a:rPr>
              <a:t>example </a:t>
            </a:r>
            <a:r>
              <a:rPr dirty="0">
                <a:latin typeface="Times New Roman"/>
                <a:cs typeface="Times New Roman"/>
              </a:rPr>
              <a:t>forces the </a:t>
            </a:r>
            <a:r>
              <a:rPr spc="-5" dirty="0">
                <a:latin typeface="Times New Roman"/>
                <a:cs typeface="Times New Roman"/>
              </a:rPr>
              <a:t>algorithm </a:t>
            </a:r>
            <a:r>
              <a:rPr dirty="0">
                <a:latin typeface="Times New Roman"/>
                <a:cs typeface="Times New Roman"/>
              </a:rPr>
              <a:t>to further </a:t>
            </a:r>
            <a:r>
              <a:rPr spc="-5" dirty="0">
                <a:latin typeface="Times New Roman"/>
                <a:cs typeface="Times New Roman"/>
              </a:rPr>
              <a:t>generalize </a:t>
            </a:r>
            <a:r>
              <a:rPr dirty="0">
                <a:latin typeface="Times New Roman"/>
                <a:cs typeface="Times New Roman"/>
              </a:rPr>
              <a:t>h, this </a:t>
            </a:r>
            <a:r>
              <a:rPr spc="-10" dirty="0">
                <a:latin typeface="Times New Roman"/>
                <a:cs typeface="Times New Roman"/>
              </a:rPr>
              <a:t>time  </a:t>
            </a:r>
            <a:r>
              <a:rPr spc="-5" dirty="0">
                <a:latin typeface="Times New Roman"/>
                <a:cs typeface="Times New Roman"/>
              </a:rPr>
              <a:t>substituting </a:t>
            </a:r>
            <a:r>
              <a:rPr dirty="0">
                <a:latin typeface="Times New Roman"/>
                <a:cs typeface="Times New Roman"/>
              </a:rPr>
              <a:t>a </a:t>
            </a:r>
            <a:r>
              <a:rPr spc="-5" dirty="0">
                <a:latin typeface="Times New Roman"/>
                <a:cs typeface="Times New Roman"/>
              </a:rPr>
              <a:t>"?' </a:t>
            </a:r>
            <a:r>
              <a:rPr dirty="0">
                <a:latin typeface="Times New Roman"/>
                <a:cs typeface="Times New Roman"/>
              </a:rPr>
              <a:t>in </a:t>
            </a:r>
            <a:r>
              <a:rPr spc="-5" dirty="0">
                <a:latin typeface="Times New Roman"/>
                <a:cs typeface="Times New Roman"/>
              </a:rPr>
              <a:t>place </a:t>
            </a:r>
            <a:r>
              <a:rPr dirty="0">
                <a:latin typeface="Times New Roman"/>
                <a:cs typeface="Times New Roman"/>
              </a:rPr>
              <a:t>of any </a:t>
            </a:r>
            <a:r>
              <a:rPr spc="-5" dirty="0">
                <a:latin typeface="Times New Roman"/>
                <a:cs typeface="Times New Roman"/>
              </a:rPr>
              <a:t>attribute value in </a:t>
            </a:r>
            <a:r>
              <a:rPr dirty="0">
                <a:latin typeface="Times New Roman"/>
                <a:cs typeface="Times New Roman"/>
              </a:rPr>
              <a:t>h that is not </a:t>
            </a:r>
            <a:r>
              <a:rPr spc="-5" dirty="0">
                <a:latin typeface="Times New Roman"/>
                <a:cs typeface="Times New Roman"/>
              </a:rPr>
              <a:t>satisfied </a:t>
            </a:r>
            <a:r>
              <a:rPr dirty="0">
                <a:latin typeface="Times New Roman"/>
                <a:cs typeface="Times New Roman"/>
              </a:rPr>
              <a:t>by the </a:t>
            </a:r>
            <a:r>
              <a:rPr spc="-5" dirty="0">
                <a:latin typeface="Times New Roman"/>
                <a:cs typeface="Times New Roman"/>
              </a:rPr>
              <a:t>new  example</a:t>
            </a:r>
            <a:endParaRPr dirty="0">
              <a:latin typeface="Times New Roman"/>
              <a:cs typeface="Times New Roman"/>
            </a:endParaRPr>
          </a:p>
          <a:p>
            <a:pPr marL="2546985" algn="just">
              <a:lnSpc>
                <a:spcPct val="100000"/>
              </a:lnSpc>
              <a:spcBef>
                <a:spcPts val="675"/>
              </a:spcBef>
            </a:pPr>
            <a:r>
              <a:rPr b="1" i="1" spc="-5" dirty="0">
                <a:latin typeface="Times New Roman"/>
                <a:cs typeface="Times New Roman"/>
              </a:rPr>
              <a:t>h</a:t>
            </a:r>
            <a:r>
              <a:rPr b="1" i="1" spc="-7" baseline="-20833" dirty="0">
                <a:latin typeface="Times New Roman"/>
                <a:cs typeface="Times New Roman"/>
              </a:rPr>
              <a:t>2 </a:t>
            </a:r>
            <a:r>
              <a:rPr b="1" i="1" dirty="0">
                <a:latin typeface="Times New Roman"/>
                <a:cs typeface="Times New Roman"/>
              </a:rPr>
              <a:t>= </a:t>
            </a:r>
            <a:r>
              <a:rPr b="1" i="1" spc="-5" dirty="0">
                <a:latin typeface="Times New Roman"/>
                <a:cs typeface="Times New Roman"/>
              </a:rPr>
              <a:t>&lt;Sunny </a:t>
            </a:r>
            <a:r>
              <a:rPr b="1" i="1" spc="-45" dirty="0">
                <a:latin typeface="Times New Roman"/>
                <a:cs typeface="Times New Roman"/>
              </a:rPr>
              <a:t>Warm </a:t>
            </a:r>
            <a:r>
              <a:rPr b="1" i="1" dirty="0">
                <a:latin typeface="Times New Roman"/>
                <a:cs typeface="Times New Roman"/>
              </a:rPr>
              <a:t>? Strong </a:t>
            </a:r>
            <a:r>
              <a:rPr b="1" i="1" spc="-45" dirty="0">
                <a:latin typeface="Times New Roman"/>
                <a:cs typeface="Times New Roman"/>
              </a:rPr>
              <a:t>Warm</a:t>
            </a:r>
            <a:r>
              <a:rPr b="1" i="1" spc="-245" dirty="0">
                <a:latin typeface="Times New Roman"/>
                <a:cs typeface="Times New Roman"/>
              </a:rPr>
              <a:t> </a:t>
            </a:r>
            <a:r>
              <a:rPr b="1" i="1" dirty="0">
                <a:latin typeface="Times New Roman"/>
                <a:cs typeface="Times New Roman"/>
              </a:rPr>
              <a:t>Same&gt;</a:t>
            </a:r>
            <a:endParaRPr dirty="0">
              <a:latin typeface="Times New Roman"/>
              <a:cs typeface="Times New Roman"/>
            </a:endParaRPr>
          </a:p>
        </p:txBody>
      </p:sp>
      <p:sp>
        <p:nvSpPr>
          <p:cNvPr id="5" name="Rectangle 4">
            <a:extLst>
              <a:ext uri="{FF2B5EF4-FFF2-40B4-BE49-F238E27FC236}">
                <a16:creationId xmlns:a16="http://schemas.microsoft.com/office/drawing/2014/main" id="{CF0825C2-1259-4592-9A64-02AF3D32895B}"/>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397267-BCAB-B688-0946-D9E519811199}"/>
              </a:ext>
            </a:extLst>
          </p:cNvPr>
          <p:cNvPicPr>
            <a:picLocks noChangeAspect="1"/>
          </p:cNvPicPr>
          <p:nvPr/>
        </p:nvPicPr>
        <p:blipFill>
          <a:blip r:embed="rId2"/>
          <a:stretch>
            <a:fillRect/>
          </a:stretch>
        </p:blipFill>
        <p:spPr>
          <a:xfrm>
            <a:off x="2090749" y="214579"/>
            <a:ext cx="8010501" cy="177709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61</a:t>
            </a:fld>
            <a:endParaRPr dirty="0"/>
          </a:p>
        </p:txBody>
      </p:sp>
      <p:sp>
        <p:nvSpPr>
          <p:cNvPr id="2" name="object 2"/>
          <p:cNvSpPr txBox="1"/>
          <p:nvPr/>
        </p:nvSpPr>
        <p:spPr>
          <a:xfrm>
            <a:off x="825064" y="2590800"/>
            <a:ext cx="10359390" cy="3548379"/>
          </a:xfrm>
          <a:prstGeom prst="rect">
            <a:avLst/>
          </a:prstGeom>
        </p:spPr>
        <p:txBody>
          <a:bodyPr vert="horz" wrap="square" lIns="0" tIns="102235" rIns="0" bIns="0" rtlCol="0">
            <a:spAutoFit/>
          </a:bodyPr>
          <a:lstStyle/>
          <a:p>
            <a:pPr marL="1958975">
              <a:lnSpc>
                <a:spcPct val="100000"/>
              </a:lnSpc>
              <a:spcBef>
                <a:spcPts val="805"/>
              </a:spcBef>
            </a:pPr>
            <a:r>
              <a:rPr sz="2400" i="1" dirty="0">
                <a:latin typeface="Times New Roman"/>
                <a:cs typeface="Times New Roman"/>
              </a:rPr>
              <a:t>x3 = </a:t>
            </a:r>
            <a:r>
              <a:rPr sz="2400" i="1" spc="-20" dirty="0">
                <a:latin typeface="Times New Roman"/>
                <a:cs typeface="Times New Roman"/>
              </a:rPr>
              <a:t>&lt;Rainy, </a:t>
            </a:r>
            <a:r>
              <a:rPr sz="2400" i="1" dirty="0">
                <a:latin typeface="Times New Roman"/>
                <a:cs typeface="Times New Roman"/>
              </a:rPr>
              <a:t>Cold, High, </a:t>
            </a:r>
            <a:r>
              <a:rPr sz="2400" i="1" spc="-15" dirty="0">
                <a:latin typeface="Times New Roman"/>
                <a:cs typeface="Times New Roman"/>
              </a:rPr>
              <a:t>Strong, </a:t>
            </a:r>
            <a:r>
              <a:rPr sz="2400" i="1" spc="-45" dirty="0">
                <a:latin typeface="Times New Roman"/>
                <a:cs typeface="Times New Roman"/>
              </a:rPr>
              <a:t>Warm, </a:t>
            </a:r>
            <a:r>
              <a:rPr sz="2400" i="1" dirty="0">
                <a:latin typeface="Times New Roman"/>
                <a:cs typeface="Times New Roman"/>
              </a:rPr>
              <a:t>Change&gt;,</a:t>
            </a:r>
            <a:r>
              <a:rPr sz="2400" i="1" spc="35" dirty="0">
                <a:latin typeface="Times New Roman"/>
                <a:cs typeface="Times New Roman"/>
              </a:rPr>
              <a:t> </a:t>
            </a:r>
            <a:r>
              <a:rPr sz="2400" i="1" dirty="0">
                <a:latin typeface="Times New Roman"/>
                <a:cs typeface="Times New Roman"/>
              </a:rPr>
              <a:t>-</a:t>
            </a:r>
            <a:endParaRPr sz="2400" dirty="0">
              <a:latin typeface="Times New Roman"/>
              <a:cs typeface="Times New Roman"/>
            </a:endParaRPr>
          </a:p>
          <a:p>
            <a:pPr marL="12700" marR="5080">
              <a:lnSpc>
                <a:spcPts val="2590"/>
              </a:lnSpc>
              <a:spcBef>
                <a:spcPts val="1040"/>
              </a:spcBef>
              <a:tabLst>
                <a:tab pos="833755" algn="l"/>
                <a:tab pos="2569845" algn="l"/>
                <a:tab pos="3085465" algn="l"/>
                <a:tab pos="3804920" algn="l"/>
                <a:tab pos="4895850" algn="l"/>
                <a:tab pos="5412740" algn="l"/>
                <a:tab pos="6738620" algn="l"/>
                <a:tab pos="7661909" algn="l"/>
                <a:tab pos="8112125" algn="l"/>
                <a:tab pos="9119235" algn="l"/>
                <a:tab pos="9500235" algn="l"/>
                <a:tab pos="9873615" algn="l"/>
              </a:tabLst>
            </a:pPr>
            <a:r>
              <a:rPr sz="2400" spc="-5" dirty="0">
                <a:latin typeface="Times New Roman"/>
                <a:cs typeface="Times New Roman"/>
              </a:rPr>
              <a:t>Upon	</a:t>
            </a:r>
            <a:r>
              <a:rPr sz="2400" dirty="0">
                <a:latin typeface="Times New Roman"/>
                <a:cs typeface="Times New Roman"/>
              </a:rPr>
              <a:t>encoun</a:t>
            </a:r>
            <a:r>
              <a:rPr sz="2400" spc="5" dirty="0">
                <a:latin typeface="Times New Roman"/>
                <a:cs typeface="Times New Roman"/>
              </a:rPr>
              <a:t>t</a:t>
            </a:r>
            <a:r>
              <a:rPr sz="2400" spc="-10" dirty="0">
                <a:latin typeface="Times New Roman"/>
                <a:cs typeface="Times New Roman"/>
              </a:rPr>
              <a:t>e</a:t>
            </a:r>
            <a:r>
              <a:rPr sz="2400" dirty="0">
                <a:latin typeface="Times New Roman"/>
                <a:cs typeface="Times New Roman"/>
              </a:rPr>
              <a:t>r</a:t>
            </a:r>
            <a:r>
              <a:rPr sz="2400" spc="5" dirty="0">
                <a:latin typeface="Times New Roman"/>
                <a:cs typeface="Times New Roman"/>
              </a:rPr>
              <a:t>i</a:t>
            </a:r>
            <a:r>
              <a:rPr sz="2400" dirty="0">
                <a:latin typeface="Times New Roman"/>
                <a:cs typeface="Times New Roman"/>
              </a:rPr>
              <a:t>ng	t</a:t>
            </a:r>
            <a:r>
              <a:rPr sz="2400" spc="-10" dirty="0">
                <a:latin typeface="Times New Roman"/>
                <a:cs typeface="Times New Roman"/>
              </a:rPr>
              <a:t>h</a:t>
            </a:r>
            <a:r>
              <a:rPr sz="2400" dirty="0">
                <a:latin typeface="Times New Roman"/>
                <a:cs typeface="Times New Roman"/>
              </a:rPr>
              <a:t>e	t</a:t>
            </a:r>
            <a:r>
              <a:rPr sz="2400" spc="-10" dirty="0">
                <a:latin typeface="Times New Roman"/>
                <a:cs typeface="Times New Roman"/>
              </a:rPr>
              <a:t>h</a:t>
            </a:r>
            <a:r>
              <a:rPr sz="2400" dirty="0">
                <a:latin typeface="Times New Roman"/>
                <a:cs typeface="Times New Roman"/>
              </a:rPr>
              <a:t>i</a:t>
            </a:r>
            <a:r>
              <a:rPr sz="2400" spc="5" dirty="0">
                <a:latin typeface="Times New Roman"/>
                <a:cs typeface="Times New Roman"/>
              </a:rPr>
              <a:t>r</a:t>
            </a:r>
            <a:r>
              <a:rPr sz="2400" dirty="0">
                <a:latin typeface="Times New Roman"/>
                <a:cs typeface="Times New Roman"/>
              </a:rPr>
              <a:t>d	trai</a:t>
            </a:r>
            <a:r>
              <a:rPr sz="2400" spc="-10" dirty="0">
                <a:latin typeface="Times New Roman"/>
                <a:cs typeface="Times New Roman"/>
              </a:rPr>
              <a:t>n</a:t>
            </a:r>
            <a:r>
              <a:rPr sz="2400" dirty="0">
                <a:latin typeface="Times New Roman"/>
                <a:cs typeface="Times New Roman"/>
              </a:rPr>
              <a:t>i</a:t>
            </a:r>
            <a:r>
              <a:rPr sz="2400" spc="-10" dirty="0">
                <a:latin typeface="Times New Roman"/>
                <a:cs typeface="Times New Roman"/>
              </a:rPr>
              <a:t>n</a:t>
            </a:r>
            <a:r>
              <a:rPr sz="2400" dirty="0">
                <a:latin typeface="Times New Roman"/>
                <a:cs typeface="Times New Roman"/>
              </a:rPr>
              <a:t>g	the	</a:t>
            </a:r>
            <a:r>
              <a:rPr sz="2400" spc="-10" dirty="0">
                <a:latin typeface="Times New Roman"/>
                <a:cs typeface="Times New Roman"/>
              </a:rPr>
              <a:t>a</a:t>
            </a:r>
            <a:r>
              <a:rPr sz="2400" dirty="0">
                <a:latin typeface="Times New Roman"/>
                <a:cs typeface="Times New Roman"/>
              </a:rPr>
              <a:t>lgor</a:t>
            </a:r>
            <a:r>
              <a:rPr sz="2400" spc="-10" dirty="0">
                <a:latin typeface="Times New Roman"/>
                <a:cs typeface="Times New Roman"/>
              </a:rPr>
              <a:t>i</a:t>
            </a:r>
            <a:r>
              <a:rPr sz="2400" dirty="0">
                <a:latin typeface="Times New Roman"/>
                <a:cs typeface="Times New Roman"/>
              </a:rPr>
              <a:t>thm	</a:t>
            </a:r>
            <a:r>
              <a:rPr sz="2400" spc="-20" dirty="0">
                <a:latin typeface="Times New Roman"/>
                <a:cs typeface="Times New Roman"/>
              </a:rPr>
              <a:t>m</a:t>
            </a:r>
            <a:r>
              <a:rPr sz="2400" dirty="0">
                <a:latin typeface="Times New Roman"/>
                <a:cs typeface="Times New Roman"/>
              </a:rPr>
              <a:t>akes	no	chan</a:t>
            </a:r>
            <a:r>
              <a:rPr sz="2400" spc="-10" dirty="0">
                <a:latin typeface="Times New Roman"/>
                <a:cs typeface="Times New Roman"/>
              </a:rPr>
              <a:t>g</a:t>
            </a:r>
            <a:r>
              <a:rPr sz="2400" dirty="0">
                <a:latin typeface="Times New Roman"/>
                <a:cs typeface="Times New Roman"/>
              </a:rPr>
              <a:t>e	</a:t>
            </a:r>
            <a:r>
              <a:rPr sz="2400" spc="-10" dirty="0">
                <a:latin typeface="Times New Roman"/>
                <a:cs typeface="Times New Roman"/>
              </a:rPr>
              <a:t>t</a:t>
            </a:r>
            <a:r>
              <a:rPr sz="2400" dirty="0">
                <a:latin typeface="Times New Roman"/>
                <a:cs typeface="Times New Roman"/>
              </a:rPr>
              <a:t>o	h.	T</a:t>
            </a:r>
            <a:r>
              <a:rPr sz="2400" spc="-15" dirty="0">
                <a:latin typeface="Times New Roman"/>
                <a:cs typeface="Times New Roman"/>
              </a:rPr>
              <a:t>h</a:t>
            </a:r>
            <a:r>
              <a:rPr sz="2400" dirty="0">
                <a:latin typeface="Times New Roman"/>
                <a:cs typeface="Times New Roman"/>
              </a:rPr>
              <a:t>e  </a:t>
            </a:r>
            <a:r>
              <a:rPr sz="2400" spc="-5" dirty="0">
                <a:latin typeface="Times New Roman"/>
                <a:cs typeface="Times New Roman"/>
              </a:rPr>
              <a:t>FIND-S </a:t>
            </a:r>
            <a:r>
              <a:rPr sz="2400" dirty="0">
                <a:latin typeface="Times New Roman"/>
                <a:cs typeface="Times New Roman"/>
              </a:rPr>
              <a:t>algorithm </a:t>
            </a:r>
            <a:r>
              <a:rPr sz="2400" spc="-5" dirty="0">
                <a:latin typeface="Times New Roman"/>
                <a:cs typeface="Times New Roman"/>
              </a:rPr>
              <a:t>simply </a:t>
            </a:r>
            <a:r>
              <a:rPr sz="2400" dirty="0">
                <a:latin typeface="Times New Roman"/>
                <a:cs typeface="Times New Roman"/>
              </a:rPr>
              <a:t>ignores every negative</a:t>
            </a:r>
            <a:r>
              <a:rPr sz="2400" spc="-65" dirty="0">
                <a:latin typeface="Times New Roman"/>
                <a:cs typeface="Times New Roman"/>
              </a:rPr>
              <a:t> </a:t>
            </a:r>
            <a:r>
              <a:rPr sz="2400" spc="-5" dirty="0">
                <a:latin typeface="Times New Roman"/>
                <a:cs typeface="Times New Roman"/>
              </a:rPr>
              <a:t>example.</a:t>
            </a:r>
            <a:endParaRPr sz="2400" dirty="0">
              <a:latin typeface="Times New Roman"/>
              <a:cs typeface="Times New Roman"/>
            </a:endParaRPr>
          </a:p>
          <a:p>
            <a:pPr marL="2446655">
              <a:lnSpc>
                <a:spcPct val="100000"/>
              </a:lnSpc>
              <a:spcBef>
                <a:spcPts val="685"/>
              </a:spcBef>
            </a:pPr>
            <a:r>
              <a:rPr sz="2400" b="1" i="1" spc="-5" dirty="0">
                <a:latin typeface="Times New Roman"/>
                <a:cs typeface="Times New Roman"/>
              </a:rPr>
              <a:t>h3 </a:t>
            </a:r>
            <a:r>
              <a:rPr sz="2400" b="1" i="1" dirty="0">
                <a:latin typeface="Times New Roman"/>
                <a:cs typeface="Times New Roman"/>
              </a:rPr>
              <a:t>= &lt; </a:t>
            </a:r>
            <a:r>
              <a:rPr sz="2400" b="1" i="1" spc="-5" dirty="0">
                <a:latin typeface="Times New Roman"/>
                <a:cs typeface="Times New Roman"/>
              </a:rPr>
              <a:t>Sunny </a:t>
            </a:r>
            <a:r>
              <a:rPr sz="2400" b="1" i="1" spc="-50" dirty="0">
                <a:latin typeface="Times New Roman"/>
                <a:cs typeface="Times New Roman"/>
              </a:rPr>
              <a:t>Warm </a:t>
            </a:r>
            <a:r>
              <a:rPr sz="2400" b="1" i="1" dirty="0">
                <a:latin typeface="Times New Roman"/>
                <a:cs typeface="Times New Roman"/>
              </a:rPr>
              <a:t>? </a:t>
            </a:r>
            <a:r>
              <a:rPr sz="2400" b="1" i="1" spc="-5" dirty="0">
                <a:latin typeface="Times New Roman"/>
                <a:cs typeface="Times New Roman"/>
              </a:rPr>
              <a:t>Strong </a:t>
            </a:r>
            <a:r>
              <a:rPr sz="2400" b="1" i="1" spc="-50" dirty="0">
                <a:latin typeface="Times New Roman"/>
                <a:cs typeface="Times New Roman"/>
              </a:rPr>
              <a:t>Warm</a:t>
            </a:r>
            <a:r>
              <a:rPr sz="2400" b="1" i="1" spc="-5" dirty="0">
                <a:latin typeface="Times New Roman"/>
                <a:cs typeface="Times New Roman"/>
              </a:rPr>
              <a:t> Same&gt;</a:t>
            </a:r>
            <a:endParaRPr sz="2400" dirty="0">
              <a:latin typeface="Times New Roman"/>
              <a:cs typeface="Times New Roman"/>
            </a:endParaRPr>
          </a:p>
          <a:p>
            <a:pPr>
              <a:lnSpc>
                <a:spcPct val="100000"/>
              </a:lnSpc>
            </a:pPr>
            <a:endParaRPr sz="2400" dirty="0">
              <a:latin typeface="Times New Roman"/>
              <a:cs typeface="Times New Roman"/>
            </a:endParaRPr>
          </a:p>
          <a:p>
            <a:pPr marL="2033270">
              <a:lnSpc>
                <a:spcPct val="100000"/>
              </a:lnSpc>
              <a:spcBef>
                <a:spcPts val="1535"/>
              </a:spcBef>
              <a:tabLst>
                <a:tab pos="2755900" algn="l"/>
              </a:tabLst>
            </a:pPr>
            <a:r>
              <a:rPr sz="2400" i="1" dirty="0">
                <a:latin typeface="Times New Roman"/>
                <a:cs typeface="Times New Roman"/>
              </a:rPr>
              <a:t>x4</a:t>
            </a:r>
            <a:r>
              <a:rPr sz="2400" i="1" spc="-5" dirty="0">
                <a:latin typeface="Times New Roman"/>
                <a:cs typeface="Times New Roman"/>
              </a:rPr>
              <a:t> </a:t>
            </a:r>
            <a:r>
              <a:rPr sz="2400" i="1" dirty="0">
                <a:latin typeface="Times New Roman"/>
                <a:cs typeface="Times New Roman"/>
              </a:rPr>
              <a:t>=	</a:t>
            </a:r>
            <a:r>
              <a:rPr sz="2400" i="1" spc="-5" dirty="0">
                <a:latin typeface="Times New Roman"/>
                <a:cs typeface="Times New Roman"/>
              </a:rPr>
              <a:t>&lt;Sunny </a:t>
            </a:r>
            <a:r>
              <a:rPr sz="2400" i="1" spc="-55" dirty="0">
                <a:latin typeface="Times New Roman"/>
                <a:cs typeface="Times New Roman"/>
              </a:rPr>
              <a:t>Warm </a:t>
            </a:r>
            <a:r>
              <a:rPr sz="2400" i="1" spc="-5" dirty="0">
                <a:latin typeface="Times New Roman"/>
                <a:cs typeface="Times New Roman"/>
              </a:rPr>
              <a:t>High </a:t>
            </a:r>
            <a:r>
              <a:rPr sz="2400" i="1" spc="-15" dirty="0">
                <a:latin typeface="Times New Roman"/>
                <a:cs typeface="Times New Roman"/>
              </a:rPr>
              <a:t>Strong </a:t>
            </a:r>
            <a:r>
              <a:rPr sz="2400" i="1" spc="-5" dirty="0">
                <a:latin typeface="Times New Roman"/>
                <a:cs typeface="Times New Roman"/>
              </a:rPr>
              <a:t>Cool </a:t>
            </a:r>
            <a:r>
              <a:rPr sz="2400" i="1" dirty="0">
                <a:latin typeface="Times New Roman"/>
                <a:cs typeface="Times New Roman"/>
              </a:rPr>
              <a:t>Change&gt;,</a:t>
            </a:r>
            <a:r>
              <a:rPr sz="2400" i="1" spc="60" dirty="0">
                <a:latin typeface="Times New Roman"/>
                <a:cs typeface="Times New Roman"/>
              </a:rPr>
              <a:t> </a:t>
            </a:r>
            <a:r>
              <a:rPr sz="2400" i="1" dirty="0">
                <a:latin typeface="Times New Roman"/>
                <a:cs typeface="Times New Roman"/>
              </a:rPr>
              <a:t>+</a:t>
            </a:r>
            <a:endParaRPr sz="2400" dirty="0">
              <a:latin typeface="Times New Roman"/>
              <a:cs typeface="Times New Roman"/>
            </a:endParaRPr>
          </a:p>
          <a:p>
            <a:pPr marL="12700">
              <a:lnSpc>
                <a:spcPct val="100000"/>
              </a:lnSpc>
              <a:spcBef>
                <a:spcPts val="720"/>
              </a:spcBef>
            </a:pPr>
            <a:r>
              <a:rPr sz="2400" dirty="0">
                <a:latin typeface="Times New Roman"/>
                <a:cs typeface="Times New Roman"/>
              </a:rPr>
              <a:t>The fourth </a:t>
            </a:r>
            <a:r>
              <a:rPr sz="2400" spc="-5" dirty="0">
                <a:latin typeface="Times New Roman"/>
                <a:cs typeface="Times New Roman"/>
              </a:rPr>
              <a:t>example </a:t>
            </a:r>
            <a:r>
              <a:rPr sz="2400" dirty="0">
                <a:latin typeface="Times New Roman"/>
                <a:cs typeface="Times New Roman"/>
              </a:rPr>
              <a:t>leads to a </a:t>
            </a:r>
            <a:r>
              <a:rPr sz="2400" spc="-5" dirty="0">
                <a:latin typeface="Times New Roman"/>
                <a:cs typeface="Times New Roman"/>
              </a:rPr>
              <a:t>further generalization </a:t>
            </a:r>
            <a:r>
              <a:rPr sz="2400" dirty="0">
                <a:latin typeface="Times New Roman"/>
                <a:cs typeface="Times New Roman"/>
              </a:rPr>
              <a:t>of</a:t>
            </a:r>
            <a:r>
              <a:rPr sz="2400" spc="-70" dirty="0">
                <a:latin typeface="Times New Roman"/>
                <a:cs typeface="Times New Roman"/>
              </a:rPr>
              <a:t> </a:t>
            </a:r>
            <a:r>
              <a:rPr sz="2400" dirty="0">
                <a:latin typeface="Times New Roman"/>
                <a:cs typeface="Times New Roman"/>
              </a:rPr>
              <a:t>h</a:t>
            </a:r>
          </a:p>
          <a:p>
            <a:pPr marL="2978785">
              <a:lnSpc>
                <a:spcPct val="100000"/>
              </a:lnSpc>
              <a:spcBef>
                <a:spcPts val="710"/>
              </a:spcBef>
            </a:pPr>
            <a:r>
              <a:rPr sz="2400" b="1" i="1" spc="-5" dirty="0">
                <a:latin typeface="Times New Roman"/>
                <a:cs typeface="Times New Roman"/>
              </a:rPr>
              <a:t>h4 </a:t>
            </a:r>
            <a:r>
              <a:rPr sz="2400" b="1" i="1" dirty="0">
                <a:latin typeface="Times New Roman"/>
                <a:cs typeface="Times New Roman"/>
              </a:rPr>
              <a:t>= &lt; </a:t>
            </a:r>
            <a:r>
              <a:rPr sz="2400" b="1" i="1" spc="-5" dirty="0">
                <a:latin typeface="Times New Roman"/>
                <a:cs typeface="Times New Roman"/>
              </a:rPr>
              <a:t>Sunny </a:t>
            </a:r>
            <a:r>
              <a:rPr sz="2400" b="1" i="1" spc="-50" dirty="0">
                <a:latin typeface="Times New Roman"/>
                <a:cs typeface="Times New Roman"/>
              </a:rPr>
              <a:t>Warm </a:t>
            </a:r>
            <a:r>
              <a:rPr sz="2400" b="1" i="1" dirty="0">
                <a:latin typeface="Times New Roman"/>
                <a:cs typeface="Times New Roman"/>
              </a:rPr>
              <a:t>? </a:t>
            </a:r>
            <a:r>
              <a:rPr sz="2400" b="1" i="1" spc="-5" dirty="0">
                <a:latin typeface="Times New Roman"/>
                <a:cs typeface="Times New Roman"/>
              </a:rPr>
              <a:t>Strong </a:t>
            </a:r>
            <a:r>
              <a:rPr sz="2400" b="1" i="1" dirty="0">
                <a:latin typeface="Times New Roman"/>
                <a:cs typeface="Times New Roman"/>
              </a:rPr>
              <a:t>? ?</a:t>
            </a:r>
            <a:r>
              <a:rPr sz="2400" b="1" i="1" spc="20" dirty="0">
                <a:latin typeface="Times New Roman"/>
                <a:cs typeface="Times New Roman"/>
              </a:rPr>
              <a:t> </a:t>
            </a:r>
            <a:r>
              <a:rPr sz="2400" b="1" i="1" dirty="0">
                <a:latin typeface="Times New Roman"/>
                <a:cs typeface="Times New Roman"/>
              </a:rPr>
              <a:t>&gt;</a:t>
            </a:r>
            <a:endParaRPr sz="2400" dirty="0">
              <a:latin typeface="Times New Roman"/>
              <a:cs typeface="Times New Roman"/>
            </a:endParaRPr>
          </a:p>
        </p:txBody>
      </p:sp>
      <p:sp>
        <p:nvSpPr>
          <p:cNvPr id="5" name="Rectangle 4">
            <a:extLst>
              <a:ext uri="{FF2B5EF4-FFF2-40B4-BE49-F238E27FC236}">
                <a16:creationId xmlns:a16="http://schemas.microsoft.com/office/drawing/2014/main" id="{B6BA7F68-DEE1-4316-882D-58A7DC0C76B3}"/>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66566F6-7766-EFAF-913A-72E842EED04C}"/>
              </a:ext>
            </a:extLst>
          </p:cNvPr>
          <p:cNvPicPr>
            <a:picLocks noChangeAspect="1"/>
          </p:cNvPicPr>
          <p:nvPr/>
        </p:nvPicPr>
        <p:blipFill>
          <a:blip r:embed="rId2"/>
          <a:stretch>
            <a:fillRect/>
          </a:stretch>
        </p:blipFill>
        <p:spPr>
          <a:xfrm>
            <a:off x="2090749" y="505485"/>
            <a:ext cx="8010501" cy="177709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4116" y="441389"/>
            <a:ext cx="10223768" cy="6011875"/>
          </a:xfrm>
          <a:prstGeom prst="rect">
            <a:avLst/>
          </a:prstGeom>
          <a:blipFill>
            <a:blip r:embed="rId2" cstate="print"/>
            <a:stretch>
              <a:fillRect/>
            </a:stretch>
          </a:blipFill>
        </p:spPr>
        <p:txBody>
          <a:bodyPr wrap="square" lIns="0" tIns="0" rIns="0" bIns="0" rtlCol="0"/>
          <a:lstStyle/>
          <a:p>
            <a:endParaRPr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62</a:t>
            </a:fld>
            <a:endParaRPr dirty="0"/>
          </a:p>
        </p:txBody>
      </p:sp>
      <p:sp>
        <p:nvSpPr>
          <p:cNvPr id="5" name="Rectangle 4">
            <a:extLst>
              <a:ext uri="{FF2B5EF4-FFF2-40B4-BE49-F238E27FC236}">
                <a16:creationId xmlns:a16="http://schemas.microsoft.com/office/drawing/2014/main" id="{757681EB-DA88-4891-A108-0868178C2519}"/>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DCD1BF-6A46-1BB3-65CF-9396C86546E8}"/>
              </a:ext>
            </a:extLst>
          </p:cNvPr>
          <p:cNvSpPr>
            <a:spLocks noGrp="1"/>
          </p:cNvSpPr>
          <p:nvPr>
            <p:ph type="sldNum" sz="quarter" idx="7"/>
          </p:nvPr>
        </p:nvSpPr>
        <p:spPr/>
        <p:txBody>
          <a:bodyPr/>
          <a:lstStyle/>
          <a:p>
            <a:pPr marL="25400">
              <a:lnSpc>
                <a:spcPts val="1240"/>
              </a:lnSpc>
            </a:pPr>
            <a:fld id="{81D60167-4931-47E6-BA6A-407CBD079E47}" type="slidenum">
              <a:rPr lang="en-IN" smtClean="0"/>
              <a:t>63</a:t>
            </a:fld>
            <a:endParaRPr lang="en-IN" dirty="0"/>
          </a:p>
        </p:txBody>
      </p:sp>
      <p:pic>
        <p:nvPicPr>
          <p:cNvPr id="4" name="Picture 3">
            <a:extLst>
              <a:ext uri="{FF2B5EF4-FFF2-40B4-BE49-F238E27FC236}">
                <a16:creationId xmlns:a16="http://schemas.microsoft.com/office/drawing/2014/main" id="{3F779C8F-E84C-0751-6C8B-83BFADD4F0D1}"/>
              </a:ext>
            </a:extLst>
          </p:cNvPr>
          <p:cNvPicPr>
            <a:picLocks noChangeAspect="1"/>
          </p:cNvPicPr>
          <p:nvPr/>
        </p:nvPicPr>
        <p:blipFill>
          <a:blip r:embed="rId2"/>
          <a:stretch>
            <a:fillRect/>
          </a:stretch>
        </p:blipFill>
        <p:spPr>
          <a:xfrm>
            <a:off x="2667000" y="457200"/>
            <a:ext cx="7372350" cy="2476500"/>
          </a:xfrm>
          <a:prstGeom prst="rect">
            <a:avLst/>
          </a:prstGeom>
        </p:spPr>
      </p:pic>
      <p:pic>
        <p:nvPicPr>
          <p:cNvPr id="6" name="Picture 5">
            <a:extLst>
              <a:ext uri="{FF2B5EF4-FFF2-40B4-BE49-F238E27FC236}">
                <a16:creationId xmlns:a16="http://schemas.microsoft.com/office/drawing/2014/main" id="{75D62C0C-B948-CD6E-689A-B3415D4577B1}"/>
              </a:ext>
            </a:extLst>
          </p:cNvPr>
          <p:cNvPicPr>
            <a:picLocks noChangeAspect="1"/>
          </p:cNvPicPr>
          <p:nvPr/>
        </p:nvPicPr>
        <p:blipFill>
          <a:blip r:embed="rId3"/>
          <a:stretch>
            <a:fillRect/>
          </a:stretch>
        </p:blipFill>
        <p:spPr>
          <a:xfrm>
            <a:off x="3200400" y="3200400"/>
            <a:ext cx="5295900" cy="2609850"/>
          </a:xfrm>
          <a:prstGeom prst="rect">
            <a:avLst/>
          </a:prstGeom>
        </p:spPr>
      </p:pic>
    </p:spTree>
    <p:extLst>
      <p:ext uri="{BB962C8B-B14F-4D97-AF65-F5344CB8AC3E}">
        <p14:creationId xmlns:p14="http://schemas.microsoft.com/office/powerpoint/2010/main" val="468444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7F2411-7BF4-4E41-CD9F-7D13C079FB9A}"/>
              </a:ext>
            </a:extLst>
          </p:cNvPr>
          <p:cNvSpPr>
            <a:spLocks noGrp="1"/>
          </p:cNvSpPr>
          <p:nvPr>
            <p:ph type="sldNum" sz="quarter" idx="7"/>
          </p:nvPr>
        </p:nvSpPr>
        <p:spPr/>
        <p:txBody>
          <a:bodyPr/>
          <a:lstStyle/>
          <a:p>
            <a:pPr marL="25400">
              <a:lnSpc>
                <a:spcPts val="1240"/>
              </a:lnSpc>
            </a:pPr>
            <a:fld id="{81D60167-4931-47E6-BA6A-407CBD079E47}" type="slidenum">
              <a:rPr lang="en-IN" smtClean="0"/>
              <a:t>64</a:t>
            </a:fld>
            <a:endParaRPr lang="en-IN" dirty="0"/>
          </a:p>
        </p:txBody>
      </p:sp>
      <p:pic>
        <p:nvPicPr>
          <p:cNvPr id="4" name="Picture 3">
            <a:extLst>
              <a:ext uri="{FF2B5EF4-FFF2-40B4-BE49-F238E27FC236}">
                <a16:creationId xmlns:a16="http://schemas.microsoft.com/office/drawing/2014/main" id="{BCEAA61A-2525-D002-B12B-1C655C9729A5}"/>
              </a:ext>
            </a:extLst>
          </p:cNvPr>
          <p:cNvPicPr>
            <a:picLocks noChangeAspect="1"/>
          </p:cNvPicPr>
          <p:nvPr/>
        </p:nvPicPr>
        <p:blipFill>
          <a:blip r:embed="rId2"/>
          <a:stretch>
            <a:fillRect/>
          </a:stretch>
        </p:blipFill>
        <p:spPr>
          <a:xfrm>
            <a:off x="457200" y="381000"/>
            <a:ext cx="9124950" cy="5791200"/>
          </a:xfrm>
          <a:prstGeom prst="rect">
            <a:avLst/>
          </a:prstGeom>
        </p:spPr>
      </p:pic>
      <p:pic>
        <p:nvPicPr>
          <p:cNvPr id="6" name="Picture 5">
            <a:extLst>
              <a:ext uri="{FF2B5EF4-FFF2-40B4-BE49-F238E27FC236}">
                <a16:creationId xmlns:a16="http://schemas.microsoft.com/office/drawing/2014/main" id="{0D098AAE-1D0C-0785-1C84-63512CB67832}"/>
              </a:ext>
            </a:extLst>
          </p:cNvPr>
          <p:cNvPicPr>
            <a:picLocks noChangeAspect="1"/>
          </p:cNvPicPr>
          <p:nvPr/>
        </p:nvPicPr>
        <p:blipFill>
          <a:blip r:embed="rId3"/>
          <a:stretch>
            <a:fillRect/>
          </a:stretch>
        </p:blipFill>
        <p:spPr>
          <a:xfrm>
            <a:off x="6629401" y="1028700"/>
            <a:ext cx="4862512" cy="5332242"/>
          </a:xfrm>
          <a:prstGeom prst="rect">
            <a:avLst/>
          </a:prstGeom>
        </p:spPr>
      </p:pic>
    </p:spTree>
    <p:extLst>
      <p:ext uri="{BB962C8B-B14F-4D97-AF65-F5344CB8AC3E}">
        <p14:creationId xmlns:p14="http://schemas.microsoft.com/office/powerpoint/2010/main" val="697838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AC087D-2963-B57E-F00D-B80D908C9579}"/>
              </a:ext>
            </a:extLst>
          </p:cNvPr>
          <p:cNvSpPr>
            <a:spLocks noGrp="1"/>
          </p:cNvSpPr>
          <p:nvPr>
            <p:ph type="sldNum" sz="quarter" idx="7"/>
          </p:nvPr>
        </p:nvSpPr>
        <p:spPr/>
        <p:txBody>
          <a:bodyPr/>
          <a:lstStyle/>
          <a:p>
            <a:pPr marL="25400">
              <a:lnSpc>
                <a:spcPts val="1240"/>
              </a:lnSpc>
            </a:pPr>
            <a:fld id="{81D60167-4931-47E6-BA6A-407CBD079E47}" type="slidenum">
              <a:rPr lang="en-IN" smtClean="0"/>
              <a:t>65</a:t>
            </a:fld>
            <a:endParaRPr lang="en-IN" dirty="0"/>
          </a:p>
        </p:txBody>
      </p:sp>
      <p:pic>
        <p:nvPicPr>
          <p:cNvPr id="4" name="Picture 3">
            <a:extLst>
              <a:ext uri="{FF2B5EF4-FFF2-40B4-BE49-F238E27FC236}">
                <a16:creationId xmlns:a16="http://schemas.microsoft.com/office/drawing/2014/main" id="{BA0522E4-C927-910E-808F-CD583A96BBE7}"/>
              </a:ext>
            </a:extLst>
          </p:cNvPr>
          <p:cNvPicPr>
            <a:picLocks noChangeAspect="1"/>
          </p:cNvPicPr>
          <p:nvPr/>
        </p:nvPicPr>
        <p:blipFill>
          <a:blip r:embed="rId2"/>
          <a:stretch>
            <a:fillRect/>
          </a:stretch>
        </p:blipFill>
        <p:spPr>
          <a:xfrm>
            <a:off x="2905383" y="762000"/>
            <a:ext cx="6086475" cy="2667000"/>
          </a:xfrm>
          <a:prstGeom prst="rect">
            <a:avLst/>
          </a:prstGeom>
        </p:spPr>
      </p:pic>
      <p:pic>
        <p:nvPicPr>
          <p:cNvPr id="6" name="Picture 5">
            <a:extLst>
              <a:ext uri="{FF2B5EF4-FFF2-40B4-BE49-F238E27FC236}">
                <a16:creationId xmlns:a16="http://schemas.microsoft.com/office/drawing/2014/main" id="{A062EFC4-6462-47F9-E365-E094468665EE}"/>
              </a:ext>
            </a:extLst>
          </p:cNvPr>
          <p:cNvPicPr>
            <a:picLocks noChangeAspect="1"/>
          </p:cNvPicPr>
          <p:nvPr/>
        </p:nvPicPr>
        <p:blipFill>
          <a:blip r:embed="rId3"/>
          <a:stretch>
            <a:fillRect/>
          </a:stretch>
        </p:blipFill>
        <p:spPr>
          <a:xfrm>
            <a:off x="4114800" y="3810000"/>
            <a:ext cx="3667642" cy="1524000"/>
          </a:xfrm>
          <a:prstGeom prst="rect">
            <a:avLst/>
          </a:prstGeom>
        </p:spPr>
      </p:pic>
    </p:spTree>
    <p:extLst>
      <p:ext uri="{BB962C8B-B14F-4D97-AF65-F5344CB8AC3E}">
        <p14:creationId xmlns:p14="http://schemas.microsoft.com/office/powerpoint/2010/main" val="2433897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66</a:t>
            </a:fld>
            <a:endParaRPr dirty="0"/>
          </a:p>
        </p:txBody>
      </p:sp>
      <p:sp>
        <p:nvSpPr>
          <p:cNvPr id="2" name="object 2"/>
          <p:cNvSpPr txBox="1"/>
          <p:nvPr/>
        </p:nvSpPr>
        <p:spPr>
          <a:xfrm>
            <a:off x="1014661" y="1511325"/>
            <a:ext cx="10280015" cy="2381885"/>
          </a:xfrm>
          <a:prstGeom prst="rect">
            <a:avLst/>
          </a:prstGeom>
        </p:spPr>
        <p:txBody>
          <a:bodyPr vert="horz" wrap="square" lIns="0" tIns="102235" rIns="0" bIns="0" rtlCol="0">
            <a:spAutoFit/>
          </a:bodyPr>
          <a:lstStyle/>
          <a:p>
            <a:pPr marL="12700" algn="just">
              <a:lnSpc>
                <a:spcPct val="100000"/>
              </a:lnSpc>
              <a:spcBef>
                <a:spcPts val="805"/>
              </a:spcBef>
            </a:pPr>
            <a:r>
              <a:rPr sz="2400" b="1" spc="-5" dirty="0">
                <a:uFill>
                  <a:solidFill>
                    <a:srgbClr val="000000"/>
                  </a:solidFill>
                </a:uFill>
                <a:latin typeface="Times New Roman"/>
                <a:cs typeface="Times New Roman"/>
              </a:rPr>
              <a:t>The </a:t>
            </a:r>
            <a:r>
              <a:rPr sz="2400" b="1" dirty="0">
                <a:uFill>
                  <a:solidFill>
                    <a:srgbClr val="000000"/>
                  </a:solidFill>
                </a:uFill>
                <a:latin typeface="Times New Roman"/>
                <a:cs typeface="Times New Roman"/>
              </a:rPr>
              <a:t>key </a:t>
            </a:r>
            <a:r>
              <a:rPr sz="2400" b="1" spc="-10" dirty="0">
                <a:uFill>
                  <a:solidFill>
                    <a:srgbClr val="000000"/>
                  </a:solidFill>
                </a:uFill>
                <a:latin typeface="Times New Roman"/>
                <a:cs typeface="Times New Roman"/>
              </a:rPr>
              <a:t>property </a:t>
            </a:r>
            <a:r>
              <a:rPr sz="2400" b="1" dirty="0">
                <a:uFill>
                  <a:solidFill>
                    <a:srgbClr val="000000"/>
                  </a:solidFill>
                </a:uFill>
                <a:latin typeface="Times New Roman"/>
                <a:cs typeface="Times New Roman"/>
              </a:rPr>
              <a:t>of the </a:t>
            </a:r>
            <a:r>
              <a:rPr sz="2400" b="1" spc="-5" dirty="0">
                <a:uFill>
                  <a:solidFill>
                    <a:srgbClr val="000000"/>
                  </a:solidFill>
                </a:uFill>
                <a:latin typeface="Times New Roman"/>
                <a:cs typeface="Times New Roman"/>
              </a:rPr>
              <a:t>FIND-S </a:t>
            </a:r>
            <a:r>
              <a:rPr sz="2400" b="1" dirty="0">
                <a:uFill>
                  <a:solidFill>
                    <a:srgbClr val="000000"/>
                  </a:solidFill>
                </a:uFill>
                <a:latin typeface="Times New Roman"/>
                <a:cs typeface="Times New Roman"/>
              </a:rPr>
              <a:t>algorithm</a:t>
            </a:r>
            <a:r>
              <a:rPr sz="2400" b="1" spc="-15" dirty="0">
                <a:uFill>
                  <a:solidFill>
                    <a:srgbClr val="000000"/>
                  </a:solidFill>
                </a:uFill>
                <a:latin typeface="Times New Roman"/>
                <a:cs typeface="Times New Roman"/>
              </a:rPr>
              <a:t> </a:t>
            </a:r>
            <a:r>
              <a:rPr sz="2400" b="1" dirty="0">
                <a:uFill>
                  <a:solidFill>
                    <a:srgbClr val="000000"/>
                  </a:solidFill>
                </a:uFill>
                <a:latin typeface="Times New Roman"/>
                <a:cs typeface="Times New Roman"/>
              </a:rPr>
              <a:t>is</a:t>
            </a:r>
            <a:endParaRPr sz="2400" dirty="0">
              <a:latin typeface="Times New Roman"/>
              <a:cs typeface="Times New Roman"/>
            </a:endParaRPr>
          </a:p>
          <a:p>
            <a:pPr marL="241300" indent="-229235" algn="just">
              <a:lnSpc>
                <a:spcPts val="2740"/>
              </a:lnSpc>
              <a:spcBef>
                <a:spcPts val="705"/>
              </a:spcBef>
              <a:buFont typeface="Arial"/>
              <a:buChar char="•"/>
              <a:tabLst>
                <a:tab pos="241935" algn="l"/>
              </a:tabLst>
            </a:pPr>
            <a:r>
              <a:rPr sz="2400" dirty="0">
                <a:latin typeface="Times New Roman"/>
                <a:cs typeface="Times New Roman"/>
              </a:rPr>
              <a:t>FIND-S</a:t>
            </a:r>
            <a:r>
              <a:rPr sz="2400" spc="450" dirty="0">
                <a:latin typeface="Times New Roman"/>
                <a:cs typeface="Times New Roman"/>
              </a:rPr>
              <a:t> </a:t>
            </a:r>
            <a:r>
              <a:rPr sz="2400" dirty="0">
                <a:latin typeface="Times New Roman"/>
                <a:cs typeface="Times New Roman"/>
              </a:rPr>
              <a:t>is</a:t>
            </a:r>
            <a:r>
              <a:rPr sz="2400" spc="470" dirty="0">
                <a:latin typeface="Times New Roman"/>
                <a:cs typeface="Times New Roman"/>
              </a:rPr>
              <a:t> </a:t>
            </a:r>
            <a:r>
              <a:rPr sz="2400" spc="-5" dirty="0">
                <a:latin typeface="Times New Roman"/>
                <a:cs typeface="Times New Roman"/>
              </a:rPr>
              <a:t>guaranteed</a:t>
            </a:r>
            <a:r>
              <a:rPr sz="2400" spc="459" dirty="0">
                <a:latin typeface="Times New Roman"/>
                <a:cs typeface="Times New Roman"/>
              </a:rPr>
              <a:t> </a:t>
            </a:r>
            <a:r>
              <a:rPr sz="2400" spc="-5" dirty="0">
                <a:latin typeface="Times New Roman"/>
                <a:cs typeface="Times New Roman"/>
              </a:rPr>
              <a:t>to</a:t>
            </a:r>
            <a:r>
              <a:rPr sz="2400" spc="455" dirty="0">
                <a:latin typeface="Times New Roman"/>
                <a:cs typeface="Times New Roman"/>
              </a:rPr>
              <a:t> </a:t>
            </a:r>
            <a:r>
              <a:rPr sz="2400" dirty="0">
                <a:latin typeface="Times New Roman"/>
                <a:cs typeface="Times New Roman"/>
              </a:rPr>
              <a:t>output</a:t>
            </a:r>
            <a:r>
              <a:rPr sz="2400" spc="445" dirty="0">
                <a:latin typeface="Times New Roman"/>
                <a:cs typeface="Times New Roman"/>
              </a:rPr>
              <a:t> </a:t>
            </a:r>
            <a:r>
              <a:rPr sz="2400" spc="-5" dirty="0">
                <a:latin typeface="Times New Roman"/>
                <a:cs typeface="Times New Roman"/>
              </a:rPr>
              <a:t>the</a:t>
            </a:r>
            <a:r>
              <a:rPr sz="2400" spc="459" dirty="0">
                <a:latin typeface="Times New Roman"/>
                <a:cs typeface="Times New Roman"/>
              </a:rPr>
              <a:t> </a:t>
            </a:r>
            <a:r>
              <a:rPr sz="2400" spc="-5" dirty="0">
                <a:latin typeface="Times New Roman"/>
                <a:cs typeface="Times New Roman"/>
              </a:rPr>
              <a:t>most</a:t>
            </a:r>
            <a:r>
              <a:rPr sz="2400" spc="459" dirty="0">
                <a:latin typeface="Times New Roman"/>
                <a:cs typeface="Times New Roman"/>
              </a:rPr>
              <a:t> </a:t>
            </a:r>
            <a:r>
              <a:rPr sz="2400" dirty="0">
                <a:latin typeface="Times New Roman"/>
                <a:cs typeface="Times New Roman"/>
              </a:rPr>
              <a:t>specific</a:t>
            </a:r>
            <a:r>
              <a:rPr sz="2400" spc="465" dirty="0">
                <a:latin typeface="Times New Roman"/>
                <a:cs typeface="Times New Roman"/>
              </a:rPr>
              <a:t> </a:t>
            </a:r>
            <a:r>
              <a:rPr sz="2400" spc="-5" dirty="0">
                <a:latin typeface="Times New Roman"/>
                <a:cs typeface="Times New Roman"/>
              </a:rPr>
              <a:t>hypothesis</a:t>
            </a:r>
            <a:r>
              <a:rPr sz="2400" spc="459" dirty="0">
                <a:latin typeface="Times New Roman"/>
                <a:cs typeface="Times New Roman"/>
              </a:rPr>
              <a:t> </a:t>
            </a:r>
            <a:r>
              <a:rPr sz="2400" spc="-5" dirty="0">
                <a:latin typeface="Times New Roman"/>
                <a:cs typeface="Times New Roman"/>
              </a:rPr>
              <a:t>within</a:t>
            </a:r>
            <a:r>
              <a:rPr sz="2400" spc="459" dirty="0">
                <a:latin typeface="Times New Roman"/>
                <a:cs typeface="Times New Roman"/>
              </a:rPr>
              <a:t> </a:t>
            </a:r>
            <a:r>
              <a:rPr sz="2400" dirty="0">
                <a:latin typeface="Times New Roman"/>
                <a:cs typeface="Times New Roman"/>
              </a:rPr>
              <a:t>H</a:t>
            </a:r>
            <a:r>
              <a:rPr sz="2400" spc="445" dirty="0">
                <a:latin typeface="Times New Roman"/>
                <a:cs typeface="Times New Roman"/>
              </a:rPr>
              <a:t> </a:t>
            </a:r>
            <a:r>
              <a:rPr sz="2400" dirty="0">
                <a:latin typeface="Times New Roman"/>
                <a:cs typeface="Times New Roman"/>
              </a:rPr>
              <a:t>that</a:t>
            </a:r>
            <a:r>
              <a:rPr sz="2400" spc="470" dirty="0">
                <a:latin typeface="Times New Roman"/>
                <a:cs typeface="Times New Roman"/>
              </a:rPr>
              <a:t> </a:t>
            </a:r>
            <a:r>
              <a:rPr sz="2400" spc="-10" dirty="0">
                <a:latin typeface="Times New Roman"/>
                <a:cs typeface="Times New Roman"/>
              </a:rPr>
              <a:t>is</a:t>
            </a:r>
            <a:endParaRPr sz="2400" dirty="0">
              <a:latin typeface="Times New Roman"/>
              <a:cs typeface="Times New Roman"/>
            </a:endParaRPr>
          </a:p>
          <a:p>
            <a:pPr marL="241300" algn="just">
              <a:lnSpc>
                <a:spcPts val="2740"/>
              </a:lnSpc>
            </a:pPr>
            <a:r>
              <a:rPr sz="2400" dirty="0">
                <a:latin typeface="Times New Roman"/>
                <a:cs typeface="Times New Roman"/>
              </a:rPr>
              <a:t>consistent with the positive training</a:t>
            </a:r>
            <a:r>
              <a:rPr sz="2400" spc="-114" dirty="0">
                <a:latin typeface="Times New Roman"/>
                <a:cs typeface="Times New Roman"/>
              </a:rPr>
              <a:t> </a:t>
            </a:r>
            <a:r>
              <a:rPr sz="2400" spc="-5" dirty="0">
                <a:latin typeface="Times New Roman"/>
                <a:cs typeface="Times New Roman"/>
              </a:rPr>
              <a:t>examples</a:t>
            </a:r>
            <a:endParaRPr sz="2400" dirty="0">
              <a:latin typeface="Times New Roman"/>
              <a:cs typeface="Times New Roman"/>
            </a:endParaRPr>
          </a:p>
          <a:p>
            <a:pPr marL="241300" marR="5080" indent="-228600" algn="just">
              <a:lnSpc>
                <a:spcPct val="90000"/>
              </a:lnSpc>
              <a:spcBef>
                <a:spcPts val="1010"/>
              </a:spcBef>
              <a:buFont typeface="Arial"/>
              <a:buChar char="•"/>
              <a:tabLst>
                <a:tab pos="241300" algn="l"/>
              </a:tabLst>
            </a:pPr>
            <a:r>
              <a:rPr sz="2400" spc="-5" dirty="0">
                <a:latin typeface="Times New Roman"/>
                <a:cs typeface="Times New Roman"/>
              </a:rPr>
              <a:t>FIND-S </a:t>
            </a:r>
            <a:r>
              <a:rPr sz="2400" spc="-15" dirty="0">
                <a:latin typeface="Times New Roman"/>
                <a:cs typeface="Times New Roman"/>
              </a:rPr>
              <a:t>algorithm’s </a:t>
            </a:r>
            <a:r>
              <a:rPr sz="2400" spc="-5" dirty="0">
                <a:latin typeface="Times New Roman"/>
                <a:cs typeface="Times New Roman"/>
              </a:rPr>
              <a:t>final hypothesis will also </a:t>
            </a:r>
            <a:r>
              <a:rPr sz="2400" dirty="0">
                <a:latin typeface="Times New Roman"/>
                <a:cs typeface="Times New Roman"/>
              </a:rPr>
              <a:t>be </a:t>
            </a:r>
            <a:r>
              <a:rPr sz="2400" spc="-5" dirty="0">
                <a:latin typeface="Times New Roman"/>
                <a:cs typeface="Times New Roman"/>
              </a:rPr>
              <a:t>consistent with the negative  examples </a:t>
            </a:r>
            <a:r>
              <a:rPr sz="2400" dirty="0">
                <a:latin typeface="Times New Roman"/>
                <a:cs typeface="Times New Roman"/>
              </a:rPr>
              <a:t>provided </a:t>
            </a:r>
            <a:r>
              <a:rPr sz="2400" spc="-5" dirty="0">
                <a:latin typeface="Times New Roman"/>
                <a:cs typeface="Times New Roman"/>
              </a:rPr>
              <a:t>the correct </a:t>
            </a:r>
            <a:r>
              <a:rPr sz="2400" spc="-10" dirty="0">
                <a:latin typeface="Times New Roman"/>
                <a:cs typeface="Times New Roman"/>
              </a:rPr>
              <a:t>target </a:t>
            </a:r>
            <a:r>
              <a:rPr sz="2400" spc="-5" dirty="0">
                <a:latin typeface="Times New Roman"/>
                <a:cs typeface="Times New Roman"/>
              </a:rPr>
              <a:t>concept </a:t>
            </a:r>
            <a:r>
              <a:rPr sz="2400" dirty="0">
                <a:latin typeface="Times New Roman"/>
                <a:cs typeface="Times New Roman"/>
              </a:rPr>
              <a:t>is </a:t>
            </a:r>
            <a:r>
              <a:rPr sz="2400" spc="-5" dirty="0">
                <a:latin typeface="Times New Roman"/>
                <a:cs typeface="Times New Roman"/>
              </a:rPr>
              <a:t>contained </a:t>
            </a:r>
            <a:r>
              <a:rPr sz="2400" dirty="0">
                <a:latin typeface="Times New Roman"/>
                <a:cs typeface="Times New Roman"/>
              </a:rPr>
              <a:t>in </a:t>
            </a:r>
            <a:r>
              <a:rPr sz="2400" spc="-5" dirty="0">
                <a:latin typeface="Times New Roman"/>
                <a:cs typeface="Times New Roman"/>
              </a:rPr>
              <a:t>H, </a:t>
            </a:r>
            <a:r>
              <a:rPr sz="2400" dirty="0">
                <a:latin typeface="Times New Roman"/>
                <a:cs typeface="Times New Roman"/>
              </a:rPr>
              <a:t>and provided </a:t>
            </a:r>
            <a:r>
              <a:rPr sz="2400" spc="-5" dirty="0">
                <a:latin typeface="Times New Roman"/>
                <a:cs typeface="Times New Roman"/>
              </a:rPr>
              <a:t>the  </a:t>
            </a:r>
            <a:r>
              <a:rPr sz="2400" dirty="0">
                <a:latin typeface="Times New Roman"/>
                <a:cs typeface="Times New Roman"/>
              </a:rPr>
              <a:t>training </a:t>
            </a:r>
            <a:r>
              <a:rPr sz="2400" spc="-5" dirty="0">
                <a:latin typeface="Times New Roman"/>
                <a:cs typeface="Times New Roman"/>
              </a:rPr>
              <a:t>examples </a:t>
            </a:r>
            <a:r>
              <a:rPr sz="2400" dirty="0">
                <a:latin typeface="Times New Roman"/>
                <a:cs typeface="Times New Roman"/>
              </a:rPr>
              <a:t>are</a:t>
            </a:r>
            <a:r>
              <a:rPr sz="2400" spc="-40" dirty="0">
                <a:latin typeface="Times New Roman"/>
                <a:cs typeface="Times New Roman"/>
              </a:rPr>
              <a:t> </a:t>
            </a:r>
            <a:r>
              <a:rPr sz="2400" dirty="0">
                <a:latin typeface="Times New Roman"/>
                <a:cs typeface="Times New Roman"/>
              </a:rPr>
              <a:t>correct.</a:t>
            </a:r>
          </a:p>
        </p:txBody>
      </p:sp>
      <p:sp>
        <p:nvSpPr>
          <p:cNvPr id="5" name="Rectangle 4">
            <a:extLst>
              <a:ext uri="{FF2B5EF4-FFF2-40B4-BE49-F238E27FC236}">
                <a16:creationId xmlns:a16="http://schemas.microsoft.com/office/drawing/2014/main" id="{B4B59458-76AF-4592-AA75-CF50D0AA558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67</a:t>
            </a:fld>
            <a:endParaRPr dirty="0"/>
          </a:p>
        </p:txBody>
      </p:sp>
      <p:sp>
        <p:nvSpPr>
          <p:cNvPr id="2" name="object 2"/>
          <p:cNvSpPr txBox="1">
            <a:spLocks noGrp="1"/>
          </p:cNvSpPr>
          <p:nvPr>
            <p:ph type="title"/>
          </p:nvPr>
        </p:nvSpPr>
        <p:spPr>
          <a:xfrm>
            <a:off x="552880" y="367601"/>
            <a:ext cx="4751705" cy="574040"/>
          </a:xfrm>
          <a:prstGeom prst="rect">
            <a:avLst/>
          </a:prstGeom>
        </p:spPr>
        <p:txBody>
          <a:bodyPr vert="horz" wrap="square" lIns="0" tIns="12700" rIns="0" bIns="0" rtlCol="0">
            <a:spAutoFit/>
          </a:bodyPr>
          <a:lstStyle/>
          <a:p>
            <a:pPr marL="12700">
              <a:lnSpc>
                <a:spcPct val="100000"/>
              </a:lnSpc>
              <a:spcBef>
                <a:spcPts val="100"/>
              </a:spcBef>
            </a:pPr>
            <a:r>
              <a:rPr sz="3600" spc="-5" dirty="0"/>
              <a:t>Unanswered </a:t>
            </a:r>
            <a:r>
              <a:rPr sz="3600" dirty="0"/>
              <a:t>by</a:t>
            </a:r>
            <a:r>
              <a:rPr sz="3600" spc="-40" dirty="0"/>
              <a:t> </a:t>
            </a:r>
            <a:r>
              <a:rPr sz="3600" dirty="0"/>
              <a:t>FIND-S</a:t>
            </a:r>
          </a:p>
        </p:txBody>
      </p:sp>
      <p:sp>
        <p:nvSpPr>
          <p:cNvPr id="3" name="object 3"/>
          <p:cNvSpPr txBox="1"/>
          <p:nvPr/>
        </p:nvSpPr>
        <p:spPr>
          <a:xfrm>
            <a:off x="946214" y="1545720"/>
            <a:ext cx="8733155" cy="1850389"/>
          </a:xfrm>
          <a:prstGeom prst="rect">
            <a:avLst/>
          </a:prstGeom>
        </p:spPr>
        <p:txBody>
          <a:bodyPr vert="horz" wrap="square" lIns="0" tIns="102235" rIns="0" bIns="0" rtlCol="0">
            <a:spAutoFit/>
          </a:bodyPr>
          <a:lstStyle/>
          <a:p>
            <a:pPr marL="469265" indent="-457200">
              <a:lnSpc>
                <a:spcPct val="100000"/>
              </a:lnSpc>
              <a:spcBef>
                <a:spcPts val="805"/>
              </a:spcBef>
              <a:buAutoNum type="arabicPeriod"/>
              <a:tabLst>
                <a:tab pos="469265" algn="l"/>
                <a:tab pos="469900" algn="l"/>
              </a:tabLst>
            </a:pPr>
            <a:r>
              <a:rPr sz="2400" spc="-5" dirty="0">
                <a:latin typeface="Times New Roman"/>
                <a:cs typeface="Times New Roman"/>
              </a:rPr>
              <a:t>Has </a:t>
            </a:r>
            <a:r>
              <a:rPr sz="2400" dirty="0">
                <a:latin typeface="Times New Roman"/>
                <a:cs typeface="Times New Roman"/>
              </a:rPr>
              <a:t>the learner </a:t>
            </a:r>
            <a:r>
              <a:rPr sz="2400" spc="-5" dirty="0">
                <a:latin typeface="Times New Roman"/>
                <a:cs typeface="Times New Roman"/>
              </a:rPr>
              <a:t>converged </a:t>
            </a:r>
            <a:r>
              <a:rPr sz="2400" dirty="0">
                <a:latin typeface="Times New Roman"/>
                <a:cs typeface="Times New Roman"/>
              </a:rPr>
              <a:t>to the correct </a:t>
            </a:r>
            <a:r>
              <a:rPr sz="2400" spc="-10" dirty="0">
                <a:latin typeface="Times New Roman"/>
                <a:cs typeface="Times New Roman"/>
              </a:rPr>
              <a:t>target</a:t>
            </a:r>
            <a:r>
              <a:rPr sz="2400" spc="-114" dirty="0">
                <a:latin typeface="Times New Roman"/>
                <a:cs typeface="Times New Roman"/>
              </a:rPr>
              <a:t> </a:t>
            </a:r>
            <a:r>
              <a:rPr sz="2400" dirty="0">
                <a:latin typeface="Times New Roman"/>
                <a:cs typeface="Times New Roman"/>
              </a:rPr>
              <a:t>concept?</a:t>
            </a:r>
            <a:endParaRPr sz="2400">
              <a:latin typeface="Times New Roman"/>
              <a:cs typeface="Times New Roman"/>
            </a:endParaRPr>
          </a:p>
          <a:p>
            <a:pPr marL="469265" indent="-457200">
              <a:lnSpc>
                <a:spcPct val="100000"/>
              </a:lnSpc>
              <a:spcBef>
                <a:spcPts val="710"/>
              </a:spcBef>
              <a:buAutoNum type="arabicPeriod"/>
              <a:tabLst>
                <a:tab pos="469265" algn="l"/>
                <a:tab pos="469900" algn="l"/>
              </a:tabLst>
            </a:pPr>
            <a:r>
              <a:rPr sz="2400" spc="-10" dirty="0">
                <a:latin typeface="Times New Roman"/>
                <a:cs typeface="Times New Roman"/>
              </a:rPr>
              <a:t>Why </a:t>
            </a:r>
            <a:r>
              <a:rPr sz="2400" dirty="0">
                <a:latin typeface="Times New Roman"/>
                <a:cs typeface="Times New Roman"/>
              </a:rPr>
              <a:t>prefer the </a:t>
            </a:r>
            <a:r>
              <a:rPr sz="2400" spc="-5" dirty="0">
                <a:latin typeface="Times New Roman"/>
                <a:cs typeface="Times New Roman"/>
              </a:rPr>
              <a:t>most </a:t>
            </a:r>
            <a:r>
              <a:rPr sz="2400" dirty="0">
                <a:latin typeface="Times New Roman"/>
                <a:cs typeface="Times New Roman"/>
              </a:rPr>
              <a:t>specific</a:t>
            </a:r>
            <a:r>
              <a:rPr sz="2400" spc="-15" dirty="0">
                <a:latin typeface="Times New Roman"/>
                <a:cs typeface="Times New Roman"/>
              </a:rPr>
              <a:t> </a:t>
            </a:r>
            <a:r>
              <a:rPr sz="2400" dirty="0">
                <a:latin typeface="Times New Roman"/>
                <a:cs typeface="Times New Roman"/>
              </a:rPr>
              <a:t>hypothesis?</a:t>
            </a:r>
            <a:endParaRPr sz="2400">
              <a:latin typeface="Times New Roman"/>
              <a:cs typeface="Times New Roman"/>
            </a:endParaRPr>
          </a:p>
          <a:p>
            <a:pPr marL="469265" indent="-457200">
              <a:lnSpc>
                <a:spcPct val="100000"/>
              </a:lnSpc>
              <a:spcBef>
                <a:spcPts val="710"/>
              </a:spcBef>
              <a:buAutoNum type="arabicPeriod"/>
              <a:tabLst>
                <a:tab pos="469265" algn="l"/>
                <a:tab pos="469900" algn="l"/>
              </a:tabLst>
            </a:pPr>
            <a:r>
              <a:rPr sz="2400" dirty="0">
                <a:latin typeface="Times New Roman"/>
                <a:cs typeface="Times New Roman"/>
              </a:rPr>
              <a:t>Are the training </a:t>
            </a:r>
            <a:r>
              <a:rPr sz="2400" spc="-5" dirty="0">
                <a:latin typeface="Times New Roman"/>
                <a:cs typeface="Times New Roman"/>
              </a:rPr>
              <a:t>examples</a:t>
            </a:r>
            <a:r>
              <a:rPr sz="2400" spc="-45" dirty="0">
                <a:latin typeface="Times New Roman"/>
                <a:cs typeface="Times New Roman"/>
              </a:rPr>
              <a:t> </a:t>
            </a:r>
            <a:r>
              <a:rPr sz="2400" dirty="0">
                <a:latin typeface="Times New Roman"/>
                <a:cs typeface="Times New Roman"/>
              </a:rPr>
              <a:t>consistent?</a:t>
            </a:r>
            <a:endParaRPr sz="2400">
              <a:latin typeface="Times New Roman"/>
              <a:cs typeface="Times New Roman"/>
            </a:endParaRPr>
          </a:p>
          <a:p>
            <a:pPr marL="469265" indent="-457200">
              <a:lnSpc>
                <a:spcPct val="100000"/>
              </a:lnSpc>
              <a:spcBef>
                <a:spcPts val="720"/>
              </a:spcBef>
              <a:buAutoNum type="arabicPeriod"/>
              <a:tabLst>
                <a:tab pos="469265" algn="l"/>
                <a:tab pos="469900" algn="l"/>
              </a:tabLst>
            </a:pPr>
            <a:r>
              <a:rPr sz="2400" spc="-10" dirty="0">
                <a:latin typeface="Times New Roman"/>
                <a:cs typeface="Times New Roman"/>
              </a:rPr>
              <a:t>What </a:t>
            </a:r>
            <a:r>
              <a:rPr sz="2400" dirty="0">
                <a:latin typeface="Times New Roman"/>
                <a:cs typeface="Times New Roman"/>
              </a:rPr>
              <a:t>if there are several </a:t>
            </a:r>
            <a:r>
              <a:rPr sz="2400" spc="-5" dirty="0">
                <a:latin typeface="Times New Roman"/>
                <a:cs typeface="Times New Roman"/>
              </a:rPr>
              <a:t>maximally </a:t>
            </a:r>
            <a:r>
              <a:rPr sz="2400" dirty="0">
                <a:latin typeface="Times New Roman"/>
                <a:cs typeface="Times New Roman"/>
              </a:rPr>
              <a:t>specific consistent</a:t>
            </a:r>
            <a:r>
              <a:rPr sz="2400" spc="-135" dirty="0">
                <a:latin typeface="Times New Roman"/>
                <a:cs typeface="Times New Roman"/>
              </a:rPr>
              <a:t> </a:t>
            </a:r>
            <a:r>
              <a:rPr sz="2400" dirty="0">
                <a:latin typeface="Times New Roman"/>
                <a:cs typeface="Times New Roman"/>
              </a:rPr>
              <a:t>hypotheses?</a:t>
            </a:r>
            <a:endParaRPr sz="2400">
              <a:latin typeface="Times New Roman"/>
              <a:cs typeface="Times New Roman"/>
            </a:endParaRPr>
          </a:p>
        </p:txBody>
      </p:sp>
      <p:sp>
        <p:nvSpPr>
          <p:cNvPr id="6" name="Rectangle 5">
            <a:extLst>
              <a:ext uri="{FF2B5EF4-FFF2-40B4-BE49-F238E27FC236}">
                <a16:creationId xmlns:a16="http://schemas.microsoft.com/office/drawing/2014/main" id="{BFD246DD-8452-418C-B286-F06E0BDF2BFC}"/>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F37AC98-7A06-4AF5-BF58-371DA422A6E2}"/>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68</a:t>
            </a:fld>
            <a:endParaRPr dirty="0"/>
          </a:p>
        </p:txBody>
      </p:sp>
      <p:sp>
        <p:nvSpPr>
          <p:cNvPr id="2" name="object 2"/>
          <p:cNvSpPr txBox="1">
            <a:spLocks noGrp="1"/>
          </p:cNvSpPr>
          <p:nvPr>
            <p:ph type="title"/>
          </p:nvPr>
        </p:nvSpPr>
        <p:spPr>
          <a:xfrm>
            <a:off x="168812" y="184393"/>
            <a:ext cx="11642188" cy="1150636"/>
          </a:xfrm>
          <a:prstGeom prst="rect">
            <a:avLst/>
          </a:prstGeom>
        </p:spPr>
        <p:txBody>
          <a:bodyPr vert="horz" wrap="square" lIns="0" tIns="133350" rIns="0" bIns="0" rtlCol="0">
            <a:spAutoFit/>
          </a:bodyPr>
          <a:lstStyle/>
          <a:p>
            <a:pPr marL="1767839" marR="5080" indent="-649605">
              <a:lnSpc>
                <a:spcPts val="3940"/>
              </a:lnSpc>
              <a:spcBef>
                <a:spcPts val="1050"/>
              </a:spcBef>
            </a:pPr>
            <a:r>
              <a:rPr sz="3600" dirty="0"/>
              <a:t>Version </a:t>
            </a:r>
            <a:r>
              <a:rPr sz="3600" spc="-5" dirty="0"/>
              <a:t>Space </a:t>
            </a:r>
            <a:r>
              <a:rPr sz="3600" dirty="0"/>
              <a:t>and </a:t>
            </a:r>
            <a:r>
              <a:rPr sz="3600" spc="-5" dirty="0"/>
              <a:t>CANDIDATE  </a:t>
            </a:r>
            <a:r>
              <a:rPr sz="3600" dirty="0"/>
              <a:t>ELIMINATION</a:t>
            </a:r>
            <a:r>
              <a:rPr sz="3600" spc="-35" dirty="0"/>
              <a:t> </a:t>
            </a:r>
            <a:r>
              <a:rPr sz="3600" dirty="0"/>
              <a:t>Algorithm</a:t>
            </a:r>
          </a:p>
        </p:txBody>
      </p:sp>
      <p:sp>
        <p:nvSpPr>
          <p:cNvPr id="3" name="object 3"/>
          <p:cNvSpPr txBox="1"/>
          <p:nvPr/>
        </p:nvSpPr>
        <p:spPr>
          <a:xfrm>
            <a:off x="914400" y="1551608"/>
            <a:ext cx="10608281" cy="4696799"/>
          </a:xfrm>
          <a:prstGeom prst="rect">
            <a:avLst/>
          </a:prstGeom>
        </p:spPr>
        <p:txBody>
          <a:bodyPr vert="horz" wrap="square" lIns="0" tIns="76835" rIns="0" bIns="0" rtlCol="0">
            <a:spAutoFit/>
          </a:bodyPr>
          <a:lstStyle/>
          <a:p>
            <a:pPr marL="355600" marR="96520" indent="-342900" algn="just">
              <a:lnSpc>
                <a:spcPts val="2110"/>
              </a:lnSpc>
              <a:spcBef>
                <a:spcPts val="605"/>
              </a:spcBef>
              <a:buFont typeface="Arial" panose="020B0604020202020204" pitchFamily="34" charset="0"/>
              <a:buChar char="•"/>
            </a:pPr>
            <a:r>
              <a:rPr sz="2400" spc="-5" dirty="0">
                <a:latin typeface="Times New Roman"/>
                <a:cs typeface="Times New Roman"/>
              </a:rPr>
              <a:t>The key idea in the </a:t>
            </a:r>
            <a:r>
              <a:rPr sz="2400" spc="-25" dirty="0">
                <a:latin typeface="Times New Roman"/>
                <a:cs typeface="Times New Roman"/>
              </a:rPr>
              <a:t>CANDIDATE-ELIMINATION </a:t>
            </a:r>
            <a:r>
              <a:rPr sz="2400" spc="-5" dirty="0">
                <a:latin typeface="Times New Roman"/>
                <a:cs typeface="Times New Roman"/>
              </a:rPr>
              <a:t>algorithm is to </a:t>
            </a:r>
            <a:r>
              <a:rPr sz="2400" dirty="0">
                <a:latin typeface="Times New Roman"/>
                <a:cs typeface="Times New Roman"/>
              </a:rPr>
              <a:t>output </a:t>
            </a:r>
            <a:r>
              <a:rPr sz="2400" spc="-5" dirty="0">
                <a:latin typeface="Times New Roman"/>
                <a:cs typeface="Times New Roman"/>
              </a:rPr>
              <a:t>a description of  the set of all </a:t>
            </a:r>
            <a:r>
              <a:rPr sz="2400" b="1" i="1" spc="-5" dirty="0">
                <a:latin typeface="Times New Roman"/>
                <a:cs typeface="Times New Roman"/>
              </a:rPr>
              <a:t>hypotheses consistent with the training</a:t>
            </a:r>
            <a:r>
              <a:rPr sz="2400" b="1" i="1" spc="65" dirty="0">
                <a:latin typeface="Times New Roman"/>
                <a:cs typeface="Times New Roman"/>
              </a:rPr>
              <a:t> </a:t>
            </a:r>
            <a:r>
              <a:rPr sz="2400" b="1" i="1" spc="-5" dirty="0">
                <a:latin typeface="Times New Roman"/>
                <a:cs typeface="Times New Roman"/>
              </a:rPr>
              <a:t>examples</a:t>
            </a:r>
            <a:endParaRPr lang="en-GB" sz="2400" b="1" i="1" spc="-5" dirty="0">
              <a:latin typeface="Times New Roman"/>
              <a:cs typeface="Times New Roman"/>
            </a:endParaRPr>
          </a:p>
          <a:p>
            <a:pPr marL="355600" marR="96520" indent="-342900" algn="just">
              <a:lnSpc>
                <a:spcPts val="2110"/>
              </a:lnSpc>
              <a:spcBef>
                <a:spcPts val="605"/>
              </a:spcBef>
              <a:buFont typeface="Arial" panose="020B0604020202020204" pitchFamily="34" charset="0"/>
              <a:buChar char="•"/>
            </a:pPr>
            <a:r>
              <a:rPr lang="en-GB" sz="2400" dirty="0">
                <a:latin typeface="Times New Roman"/>
                <a:cs typeface="Times New Roman"/>
              </a:rPr>
              <a:t>The </a:t>
            </a:r>
            <a:r>
              <a:rPr lang="en-GB" sz="2400" spc="-15" dirty="0">
                <a:latin typeface="Times New Roman"/>
                <a:cs typeface="Times New Roman"/>
              </a:rPr>
              <a:t>CANDIDATE-ELIMINTION </a:t>
            </a:r>
            <a:r>
              <a:rPr lang="en-GB" sz="2400" spc="-5" dirty="0">
                <a:latin typeface="Times New Roman"/>
                <a:cs typeface="Times New Roman"/>
              </a:rPr>
              <a:t>algorithm computes </a:t>
            </a:r>
            <a:r>
              <a:rPr lang="en-GB" sz="2400" dirty="0">
                <a:latin typeface="Times New Roman"/>
                <a:cs typeface="Times New Roman"/>
              </a:rPr>
              <a:t>the </a:t>
            </a:r>
            <a:r>
              <a:rPr lang="en-GB" sz="2400" b="1" i="1" dirty="0">
                <a:latin typeface="Times New Roman"/>
                <a:cs typeface="Times New Roman"/>
              </a:rPr>
              <a:t>version </a:t>
            </a:r>
            <a:r>
              <a:rPr lang="en-GB" sz="2400" b="1" i="1" spc="-5" dirty="0">
                <a:latin typeface="Times New Roman"/>
                <a:cs typeface="Times New Roman"/>
              </a:rPr>
              <a:t>space </a:t>
            </a:r>
            <a:r>
              <a:rPr lang="en-GB" sz="2400" spc="-5" dirty="0">
                <a:latin typeface="Times New Roman"/>
                <a:cs typeface="Times New Roman"/>
              </a:rPr>
              <a:t>containing  </a:t>
            </a:r>
            <a:r>
              <a:rPr lang="en-GB" sz="2400" dirty="0">
                <a:latin typeface="Times New Roman"/>
                <a:cs typeface="Times New Roman"/>
              </a:rPr>
              <a:t>all </a:t>
            </a:r>
            <a:r>
              <a:rPr lang="en-GB" sz="2400" spc="-5" dirty="0">
                <a:latin typeface="Times New Roman"/>
                <a:cs typeface="Times New Roman"/>
              </a:rPr>
              <a:t>hypotheses </a:t>
            </a:r>
            <a:r>
              <a:rPr lang="en-GB" sz="2400" dirty="0">
                <a:latin typeface="Times New Roman"/>
                <a:cs typeface="Times New Roman"/>
              </a:rPr>
              <a:t>from </a:t>
            </a:r>
            <a:r>
              <a:rPr lang="en-GB" sz="2400" spc="-5" dirty="0">
                <a:latin typeface="Times New Roman"/>
                <a:cs typeface="Times New Roman"/>
              </a:rPr>
              <a:t>H </a:t>
            </a:r>
            <a:r>
              <a:rPr lang="en-GB" sz="2400" dirty="0">
                <a:latin typeface="Times New Roman"/>
                <a:cs typeface="Times New Roman"/>
              </a:rPr>
              <a:t>that are </a:t>
            </a:r>
            <a:r>
              <a:rPr lang="en-GB" sz="2400" spc="-5" dirty="0">
                <a:latin typeface="Times New Roman"/>
                <a:cs typeface="Times New Roman"/>
              </a:rPr>
              <a:t>consistent </a:t>
            </a:r>
            <a:r>
              <a:rPr lang="en-GB" sz="2400" dirty="0">
                <a:latin typeface="Times New Roman"/>
                <a:cs typeface="Times New Roman"/>
              </a:rPr>
              <a:t>with an </a:t>
            </a:r>
            <a:r>
              <a:rPr lang="en-GB" sz="2400" spc="-5" dirty="0">
                <a:latin typeface="Times New Roman"/>
                <a:cs typeface="Times New Roman"/>
              </a:rPr>
              <a:t>observed </a:t>
            </a:r>
            <a:r>
              <a:rPr lang="en-GB" sz="2400" dirty="0">
                <a:latin typeface="Times New Roman"/>
                <a:cs typeface="Times New Roman"/>
              </a:rPr>
              <a:t>sequence of training  </a:t>
            </a:r>
            <a:r>
              <a:rPr lang="en-GB" sz="2400" spc="-5" dirty="0">
                <a:latin typeface="Times New Roman"/>
                <a:cs typeface="Times New Roman"/>
              </a:rPr>
              <a:t>examples.</a:t>
            </a:r>
            <a:endParaRPr lang="en-GB" sz="2400" dirty="0">
              <a:latin typeface="Times New Roman"/>
              <a:cs typeface="Times New Roman"/>
            </a:endParaRPr>
          </a:p>
          <a:p>
            <a:pPr marL="12700" algn="just">
              <a:lnSpc>
                <a:spcPct val="100000"/>
              </a:lnSpc>
            </a:pPr>
            <a:r>
              <a:rPr sz="2400" b="1" spc="-5" dirty="0">
                <a:latin typeface="Times New Roman"/>
                <a:cs typeface="Times New Roman"/>
              </a:rPr>
              <a:t>Representation</a:t>
            </a:r>
            <a:endParaRPr sz="2400" dirty="0">
              <a:latin typeface="Times New Roman"/>
              <a:cs typeface="Times New Roman"/>
            </a:endParaRPr>
          </a:p>
          <a:p>
            <a:pPr marL="241300" indent="-229235" algn="just">
              <a:lnSpc>
                <a:spcPts val="2375"/>
              </a:lnSpc>
              <a:spcBef>
                <a:spcPts val="480"/>
              </a:spcBef>
              <a:buFont typeface="Arial"/>
              <a:buChar char="•"/>
              <a:tabLst>
                <a:tab pos="240665" algn="l"/>
                <a:tab pos="241935" algn="l"/>
              </a:tabLst>
            </a:pPr>
            <a:r>
              <a:rPr sz="2400" b="1" i="1" spc="-5" dirty="0">
                <a:latin typeface="Times New Roman"/>
                <a:cs typeface="Times New Roman"/>
              </a:rPr>
              <a:t>Definition: </a:t>
            </a:r>
            <a:r>
              <a:rPr sz="2400" spc="-5" dirty="0">
                <a:latin typeface="Times New Roman"/>
                <a:cs typeface="Times New Roman"/>
              </a:rPr>
              <a:t>A </a:t>
            </a:r>
            <a:r>
              <a:rPr sz="2400" dirty="0">
                <a:latin typeface="Times New Roman"/>
                <a:cs typeface="Times New Roman"/>
              </a:rPr>
              <a:t>hypothesis </a:t>
            </a:r>
            <a:r>
              <a:rPr sz="2400" spc="-5" dirty="0">
                <a:latin typeface="Times New Roman"/>
                <a:cs typeface="Times New Roman"/>
              </a:rPr>
              <a:t>h is </a:t>
            </a:r>
            <a:r>
              <a:rPr sz="2400" b="1" spc="-5" dirty="0">
                <a:latin typeface="Times New Roman"/>
                <a:cs typeface="Times New Roman"/>
              </a:rPr>
              <a:t>consistent </a:t>
            </a:r>
            <a:r>
              <a:rPr sz="2400" spc="-5" dirty="0">
                <a:latin typeface="Times New Roman"/>
                <a:cs typeface="Times New Roman"/>
              </a:rPr>
              <a:t>with </a:t>
            </a:r>
            <a:r>
              <a:rPr sz="2400" b="1" spc="-5" dirty="0">
                <a:latin typeface="Times New Roman"/>
                <a:cs typeface="Times New Roman"/>
              </a:rPr>
              <a:t>a </a:t>
            </a:r>
            <a:r>
              <a:rPr sz="2400" spc="-5" dirty="0">
                <a:latin typeface="Times New Roman"/>
                <a:cs typeface="Times New Roman"/>
              </a:rPr>
              <a:t>set of training examples </a:t>
            </a:r>
            <a:r>
              <a:rPr sz="2400" b="1" i="1" spc="-5" dirty="0">
                <a:latin typeface="Times New Roman"/>
                <a:cs typeface="Times New Roman"/>
              </a:rPr>
              <a:t>D </a:t>
            </a:r>
            <a:r>
              <a:rPr sz="2400" spc="-5" dirty="0">
                <a:latin typeface="Times New Roman"/>
                <a:cs typeface="Times New Roman"/>
              </a:rPr>
              <a:t>if </a:t>
            </a:r>
            <a:r>
              <a:rPr sz="2400" b="1" spc="-5" dirty="0">
                <a:latin typeface="Times New Roman"/>
                <a:cs typeface="Times New Roman"/>
              </a:rPr>
              <a:t>and </a:t>
            </a:r>
            <a:r>
              <a:rPr sz="2400" spc="-5" dirty="0">
                <a:latin typeface="Times New Roman"/>
                <a:cs typeface="Times New Roman"/>
              </a:rPr>
              <a:t>only</a:t>
            </a:r>
            <a:r>
              <a:rPr sz="2400" spc="90" dirty="0">
                <a:latin typeface="Times New Roman"/>
                <a:cs typeface="Times New Roman"/>
              </a:rPr>
              <a:t> </a:t>
            </a:r>
            <a:r>
              <a:rPr sz="2400" spc="-5" dirty="0">
                <a:latin typeface="Times New Roman"/>
                <a:cs typeface="Times New Roman"/>
              </a:rPr>
              <a:t>if</a:t>
            </a:r>
            <a:endParaRPr sz="2400" dirty="0">
              <a:latin typeface="Times New Roman"/>
              <a:cs typeface="Times New Roman"/>
            </a:endParaRPr>
          </a:p>
          <a:p>
            <a:pPr marL="240665" algn="just">
              <a:lnSpc>
                <a:spcPts val="2375"/>
              </a:lnSpc>
            </a:pPr>
            <a:r>
              <a:rPr sz="2400" b="1" i="1" spc="-5" dirty="0">
                <a:latin typeface="Times New Roman"/>
                <a:cs typeface="Times New Roman"/>
              </a:rPr>
              <a:t>h(x) </a:t>
            </a:r>
            <a:r>
              <a:rPr sz="2400" spc="-5" dirty="0">
                <a:latin typeface="Times New Roman"/>
                <a:cs typeface="Times New Roman"/>
              </a:rPr>
              <a:t>= </a:t>
            </a:r>
            <a:r>
              <a:rPr sz="2400" b="1" i="1" spc="-5" dirty="0">
                <a:latin typeface="Times New Roman"/>
                <a:cs typeface="Times New Roman"/>
              </a:rPr>
              <a:t>c(x) </a:t>
            </a:r>
            <a:r>
              <a:rPr sz="2400" spc="-5" dirty="0">
                <a:latin typeface="Times New Roman"/>
                <a:cs typeface="Times New Roman"/>
              </a:rPr>
              <a:t>for each example (x, </a:t>
            </a:r>
            <a:r>
              <a:rPr sz="2400" b="1" i="1" spc="-5" dirty="0">
                <a:latin typeface="Times New Roman"/>
                <a:cs typeface="Times New Roman"/>
              </a:rPr>
              <a:t>c(x)) </a:t>
            </a:r>
            <a:r>
              <a:rPr sz="2400" spc="-5" dirty="0">
                <a:latin typeface="Times New Roman"/>
                <a:cs typeface="Times New Roman"/>
              </a:rPr>
              <a:t>in</a:t>
            </a:r>
            <a:r>
              <a:rPr sz="2400" spc="105" dirty="0">
                <a:latin typeface="Times New Roman"/>
                <a:cs typeface="Times New Roman"/>
              </a:rPr>
              <a:t> </a:t>
            </a:r>
            <a:r>
              <a:rPr sz="2400" b="1" i="1" spc="-5" dirty="0">
                <a:latin typeface="Times New Roman"/>
                <a:cs typeface="Times New Roman"/>
              </a:rPr>
              <a:t>D.</a:t>
            </a:r>
            <a:endParaRPr sz="2400" dirty="0">
              <a:latin typeface="Times New Roman"/>
              <a:cs typeface="Times New Roman"/>
            </a:endParaRPr>
          </a:p>
          <a:p>
            <a:pPr marL="310515" algn="just">
              <a:lnSpc>
                <a:spcPct val="100000"/>
              </a:lnSpc>
              <a:spcBef>
                <a:spcPts val="480"/>
              </a:spcBef>
            </a:pPr>
            <a:r>
              <a:rPr sz="2400" i="1" spc="-5" dirty="0">
                <a:latin typeface="Times New Roman"/>
                <a:cs typeface="Times New Roman"/>
              </a:rPr>
              <a:t>Consistent</a:t>
            </a:r>
            <a:r>
              <a:rPr sz="2400" spc="-5" dirty="0">
                <a:latin typeface="Times New Roman"/>
                <a:cs typeface="Times New Roman"/>
              </a:rPr>
              <a:t>(</a:t>
            </a:r>
            <a:r>
              <a:rPr sz="2400" i="1" spc="-5" dirty="0">
                <a:latin typeface="Times New Roman"/>
                <a:cs typeface="Times New Roman"/>
              </a:rPr>
              <a:t>h, D</a:t>
            </a:r>
            <a:r>
              <a:rPr sz="2400" spc="-5" dirty="0">
                <a:latin typeface="Times New Roman"/>
                <a:cs typeface="Times New Roman"/>
              </a:rPr>
              <a:t>) </a:t>
            </a:r>
            <a:r>
              <a:rPr sz="2400" spc="-5" dirty="0">
                <a:latin typeface="Symbol"/>
                <a:cs typeface="Symbol"/>
              </a:rPr>
              <a:t></a:t>
            </a:r>
            <a:r>
              <a:rPr sz="2400" spc="-5" dirty="0">
                <a:latin typeface="Times New Roman"/>
                <a:cs typeface="Times New Roman"/>
              </a:rPr>
              <a:t> (</a:t>
            </a:r>
            <a:r>
              <a:rPr sz="2400" spc="-5" dirty="0">
                <a:latin typeface="Symbol"/>
                <a:cs typeface="Symbol"/>
              </a:rPr>
              <a:t></a:t>
            </a:r>
            <a:r>
              <a:rPr sz="2400" spc="-5" dirty="0">
                <a:latin typeface="Times New Roman"/>
                <a:cs typeface="Times New Roman"/>
              </a:rPr>
              <a:t> </a:t>
            </a:r>
            <a:r>
              <a:rPr sz="2400" dirty="0">
                <a:latin typeface="Symbol"/>
                <a:cs typeface="Symbol"/>
              </a:rPr>
              <a:t></a:t>
            </a:r>
            <a:r>
              <a:rPr sz="2400" i="1" dirty="0">
                <a:latin typeface="Times New Roman"/>
                <a:cs typeface="Times New Roman"/>
              </a:rPr>
              <a:t>x, </a:t>
            </a:r>
            <a:r>
              <a:rPr sz="2400" i="1" spc="-5" dirty="0">
                <a:latin typeface="Times New Roman"/>
                <a:cs typeface="Times New Roman"/>
              </a:rPr>
              <a:t>c</a:t>
            </a:r>
            <a:r>
              <a:rPr sz="2400" spc="-5" dirty="0">
                <a:latin typeface="Times New Roman"/>
                <a:cs typeface="Times New Roman"/>
              </a:rPr>
              <a:t>(</a:t>
            </a:r>
            <a:r>
              <a:rPr sz="2400" i="1" spc="-5" dirty="0">
                <a:latin typeface="Times New Roman"/>
                <a:cs typeface="Times New Roman"/>
              </a:rPr>
              <a:t>x</a:t>
            </a:r>
            <a:r>
              <a:rPr sz="2400" spc="-5" dirty="0">
                <a:latin typeface="Times New Roman"/>
                <a:cs typeface="Times New Roman"/>
              </a:rPr>
              <a:t>)</a:t>
            </a:r>
            <a:r>
              <a:rPr sz="2400" spc="-5" dirty="0">
                <a:latin typeface="Symbol"/>
                <a:cs typeface="Symbol"/>
              </a:rPr>
              <a:t></a:t>
            </a:r>
            <a:r>
              <a:rPr sz="2400" spc="-5" dirty="0">
                <a:latin typeface="Times New Roman"/>
                <a:cs typeface="Times New Roman"/>
              </a:rPr>
              <a:t> </a:t>
            </a:r>
            <a:r>
              <a:rPr sz="2400" spc="-5" dirty="0">
                <a:latin typeface="Symbol"/>
                <a:cs typeface="Symbol"/>
              </a:rPr>
              <a:t></a:t>
            </a:r>
            <a:r>
              <a:rPr sz="2400" spc="-5" dirty="0">
                <a:latin typeface="Times New Roman"/>
                <a:cs typeface="Times New Roman"/>
              </a:rPr>
              <a:t> </a:t>
            </a:r>
            <a:r>
              <a:rPr sz="2400" i="1" spc="-5" dirty="0">
                <a:latin typeface="Times New Roman"/>
                <a:cs typeface="Times New Roman"/>
              </a:rPr>
              <a:t>D</a:t>
            </a:r>
            <a:r>
              <a:rPr sz="2400" spc="-5" dirty="0">
                <a:latin typeface="Times New Roman"/>
                <a:cs typeface="Times New Roman"/>
              </a:rPr>
              <a:t>) </a:t>
            </a:r>
            <a:r>
              <a:rPr sz="2400" i="1" spc="-5" dirty="0">
                <a:latin typeface="Times New Roman"/>
                <a:cs typeface="Times New Roman"/>
              </a:rPr>
              <a:t>h</a:t>
            </a:r>
            <a:r>
              <a:rPr sz="2400" spc="-5" dirty="0">
                <a:latin typeface="Times New Roman"/>
                <a:cs typeface="Times New Roman"/>
              </a:rPr>
              <a:t>(</a:t>
            </a:r>
            <a:r>
              <a:rPr sz="2400" i="1" spc="-5" dirty="0">
                <a:latin typeface="Times New Roman"/>
                <a:cs typeface="Times New Roman"/>
              </a:rPr>
              <a:t>x</a:t>
            </a:r>
            <a:r>
              <a:rPr sz="2400" spc="-5" dirty="0">
                <a:latin typeface="Times New Roman"/>
                <a:cs typeface="Times New Roman"/>
              </a:rPr>
              <a:t>) =</a:t>
            </a:r>
            <a:r>
              <a:rPr sz="2400" spc="60" dirty="0">
                <a:latin typeface="Times New Roman"/>
                <a:cs typeface="Times New Roman"/>
              </a:rPr>
              <a:t> </a:t>
            </a:r>
            <a:r>
              <a:rPr sz="2400" i="1" spc="-5" dirty="0">
                <a:latin typeface="Times New Roman"/>
                <a:cs typeface="Times New Roman"/>
              </a:rPr>
              <a:t>c</a:t>
            </a:r>
            <a:r>
              <a:rPr sz="2400" spc="-5" dirty="0">
                <a:latin typeface="Times New Roman"/>
                <a:cs typeface="Times New Roman"/>
              </a:rPr>
              <a:t>(</a:t>
            </a:r>
            <a:r>
              <a:rPr sz="2400" i="1" spc="-5" dirty="0">
                <a:latin typeface="Times New Roman"/>
                <a:cs typeface="Times New Roman"/>
              </a:rPr>
              <a:t>x</a:t>
            </a:r>
            <a:r>
              <a:rPr sz="2400" spc="-5" dirty="0">
                <a:latin typeface="Times New Roman"/>
                <a:cs typeface="Times New Roman"/>
              </a:rPr>
              <a:t>))</a:t>
            </a:r>
            <a:endParaRPr sz="2400" dirty="0">
              <a:latin typeface="Times New Roman"/>
              <a:cs typeface="Times New Roman"/>
            </a:endParaRPr>
          </a:p>
          <a:p>
            <a:pPr marL="12700" algn="just">
              <a:lnSpc>
                <a:spcPct val="100000"/>
              </a:lnSpc>
            </a:pPr>
            <a:r>
              <a:rPr sz="2400" spc="-5" dirty="0">
                <a:latin typeface="Times New Roman"/>
                <a:cs typeface="Times New Roman"/>
              </a:rPr>
              <a:t>Note </a:t>
            </a:r>
            <a:r>
              <a:rPr sz="2400" spc="-10" dirty="0">
                <a:latin typeface="Times New Roman"/>
                <a:cs typeface="Times New Roman"/>
              </a:rPr>
              <a:t>difference </a:t>
            </a:r>
            <a:r>
              <a:rPr sz="2400" spc="-5" dirty="0">
                <a:latin typeface="Times New Roman"/>
                <a:cs typeface="Times New Roman"/>
              </a:rPr>
              <a:t>between definitions of </a:t>
            </a:r>
            <a:r>
              <a:rPr sz="2400" b="1" i="1" spc="-5" dirty="0">
                <a:latin typeface="Times New Roman"/>
                <a:cs typeface="Times New Roman"/>
              </a:rPr>
              <a:t>consistent </a:t>
            </a:r>
            <a:r>
              <a:rPr sz="2400" b="1" spc="-5" dirty="0">
                <a:latin typeface="Times New Roman"/>
                <a:cs typeface="Times New Roman"/>
              </a:rPr>
              <a:t>and</a:t>
            </a:r>
            <a:r>
              <a:rPr sz="2400" b="1" spc="65" dirty="0">
                <a:latin typeface="Times New Roman"/>
                <a:cs typeface="Times New Roman"/>
              </a:rPr>
              <a:t> </a:t>
            </a:r>
            <a:r>
              <a:rPr sz="2400" b="1" i="1" spc="-5" dirty="0">
                <a:latin typeface="Times New Roman"/>
                <a:cs typeface="Times New Roman"/>
              </a:rPr>
              <a:t>satisfies</a:t>
            </a:r>
            <a:endParaRPr sz="2400" b="1" dirty="0">
              <a:latin typeface="Times New Roman"/>
              <a:cs typeface="Times New Roman"/>
            </a:endParaRPr>
          </a:p>
          <a:p>
            <a:pPr marL="241300" marR="447675" indent="-228600" algn="just">
              <a:lnSpc>
                <a:spcPts val="1820"/>
              </a:lnSpc>
              <a:spcBef>
                <a:spcPts val="1000"/>
              </a:spcBef>
              <a:buFont typeface="Arial"/>
              <a:buChar char="•"/>
              <a:tabLst>
                <a:tab pos="240665" algn="l"/>
                <a:tab pos="241300" algn="l"/>
              </a:tabLst>
            </a:pPr>
            <a:r>
              <a:rPr sz="2400" spc="-5" dirty="0">
                <a:latin typeface="Times New Roman"/>
                <a:cs typeface="Times New Roman"/>
              </a:rPr>
              <a:t>an </a:t>
            </a:r>
            <a:r>
              <a:rPr sz="2400" spc="-10" dirty="0">
                <a:latin typeface="Times New Roman"/>
                <a:cs typeface="Times New Roman"/>
              </a:rPr>
              <a:t>example </a:t>
            </a:r>
            <a:r>
              <a:rPr sz="2400" i="1" spc="-5" dirty="0">
                <a:latin typeface="Times New Roman"/>
                <a:cs typeface="Times New Roman"/>
              </a:rPr>
              <a:t>x </a:t>
            </a:r>
            <a:r>
              <a:rPr sz="2400" spc="-5" dirty="0">
                <a:latin typeface="Times New Roman"/>
                <a:cs typeface="Times New Roman"/>
              </a:rPr>
              <a:t>is said to </a:t>
            </a:r>
            <a:r>
              <a:rPr sz="2400" b="1" i="1" spc="-5" dirty="0">
                <a:latin typeface="Times New Roman"/>
                <a:cs typeface="Times New Roman"/>
              </a:rPr>
              <a:t>satisfy </a:t>
            </a:r>
            <a:r>
              <a:rPr sz="2400" spc="-5" dirty="0">
                <a:latin typeface="Times New Roman"/>
                <a:cs typeface="Times New Roman"/>
              </a:rPr>
              <a:t>hypothesis </a:t>
            </a:r>
            <a:r>
              <a:rPr sz="2400" b="1" i="1" spc="-5" dirty="0">
                <a:latin typeface="Times New Roman"/>
                <a:cs typeface="Times New Roman"/>
              </a:rPr>
              <a:t>h </a:t>
            </a:r>
            <a:r>
              <a:rPr sz="2400" spc="-10" dirty="0">
                <a:latin typeface="Times New Roman"/>
                <a:cs typeface="Times New Roman"/>
              </a:rPr>
              <a:t>when </a:t>
            </a:r>
            <a:r>
              <a:rPr sz="2400" b="1" i="1" spc="-5" dirty="0">
                <a:latin typeface="Times New Roman"/>
                <a:cs typeface="Times New Roman"/>
              </a:rPr>
              <a:t>h(x) </a:t>
            </a:r>
            <a:r>
              <a:rPr sz="2400" spc="-5" dirty="0">
                <a:latin typeface="Times New Roman"/>
                <a:cs typeface="Times New Roman"/>
              </a:rPr>
              <a:t>= 1, regardless of whether </a:t>
            </a:r>
            <a:r>
              <a:rPr sz="2400" i="1" spc="-5" dirty="0">
                <a:latin typeface="Times New Roman"/>
                <a:cs typeface="Times New Roman"/>
              </a:rPr>
              <a:t>x </a:t>
            </a:r>
            <a:r>
              <a:rPr sz="2400" spc="-5" dirty="0">
                <a:latin typeface="Times New Roman"/>
                <a:cs typeface="Times New Roman"/>
              </a:rPr>
              <a:t>is a positive or  negative </a:t>
            </a:r>
            <a:r>
              <a:rPr sz="2400" spc="-10" dirty="0">
                <a:latin typeface="Times New Roman"/>
                <a:cs typeface="Times New Roman"/>
              </a:rPr>
              <a:t>example </a:t>
            </a:r>
            <a:r>
              <a:rPr sz="2400" spc="-5" dirty="0">
                <a:latin typeface="Times New Roman"/>
                <a:cs typeface="Times New Roman"/>
              </a:rPr>
              <a:t>of the </a:t>
            </a:r>
            <a:r>
              <a:rPr sz="2400" spc="-10" dirty="0">
                <a:latin typeface="Times New Roman"/>
                <a:cs typeface="Times New Roman"/>
              </a:rPr>
              <a:t>target</a:t>
            </a:r>
            <a:r>
              <a:rPr sz="2400" spc="10" dirty="0">
                <a:latin typeface="Times New Roman"/>
                <a:cs typeface="Times New Roman"/>
              </a:rPr>
              <a:t> </a:t>
            </a:r>
            <a:r>
              <a:rPr sz="2400" spc="-5" dirty="0">
                <a:latin typeface="Times New Roman"/>
                <a:cs typeface="Times New Roman"/>
              </a:rPr>
              <a:t>concept.</a:t>
            </a:r>
            <a:endParaRPr sz="2400" dirty="0">
              <a:latin typeface="Times New Roman"/>
              <a:cs typeface="Times New Roman"/>
            </a:endParaRPr>
          </a:p>
          <a:p>
            <a:pPr marL="241300" indent="-228600" algn="just">
              <a:lnSpc>
                <a:spcPct val="100000"/>
              </a:lnSpc>
              <a:spcBef>
                <a:spcPts val="550"/>
              </a:spcBef>
              <a:buFont typeface="Arial"/>
              <a:buChar char="•"/>
              <a:tabLst>
                <a:tab pos="240665" algn="l"/>
                <a:tab pos="241300" algn="l"/>
              </a:tabLst>
            </a:pPr>
            <a:r>
              <a:rPr sz="2400" spc="-5" dirty="0">
                <a:latin typeface="Times New Roman"/>
                <a:cs typeface="Times New Roman"/>
              </a:rPr>
              <a:t>an </a:t>
            </a:r>
            <a:r>
              <a:rPr sz="2400" spc="-10" dirty="0">
                <a:latin typeface="Times New Roman"/>
                <a:cs typeface="Times New Roman"/>
              </a:rPr>
              <a:t>example </a:t>
            </a:r>
            <a:r>
              <a:rPr sz="2400" i="1" spc="-5" dirty="0">
                <a:latin typeface="Times New Roman"/>
                <a:cs typeface="Times New Roman"/>
              </a:rPr>
              <a:t>x </a:t>
            </a:r>
            <a:r>
              <a:rPr sz="2400" spc="-5" dirty="0">
                <a:latin typeface="Times New Roman"/>
                <a:cs typeface="Times New Roman"/>
              </a:rPr>
              <a:t>is said to </a:t>
            </a:r>
            <a:r>
              <a:rPr sz="2400" b="1" i="1" spc="-5" dirty="0">
                <a:latin typeface="Times New Roman"/>
                <a:cs typeface="Times New Roman"/>
              </a:rPr>
              <a:t>consistent </a:t>
            </a:r>
            <a:r>
              <a:rPr sz="2400" spc="-5" dirty="0">
                <a:latin typeface="Times New Roman"/>
                <a:cs typeface="Times New Roman"/>
              </a:rPr>
              <a:t>with hypothesis </a:t>
            </a:r>
            <a:r>
              <a:rPr sz="2400" b="1" i="1" spc="-5" dirty="0">
                <a:latin typeface="Times New Roman"/>
                <a:cs typeface="Times New Roman"/>
              </a:rPr>
              <a:t>h </a:t>
            </a:r>
            <a:r>
              <a:rPr sz="2400" spc="-15" dirty="0">
                <a:latin typeface="Times New Roman"/>
                <a:cs typeface="Times New Roman"/>
              </a:rPr>
              <a:t>iff </a:t>
            </a:r>
            <a:r>
              <a:rPr sz="2400" b="1" i="1" spc="-5" dirty="0">
                <a:latin typeface="Times New Roman"/>
                <a:cs typeface="Times New Roman"/>
              </a:rPr>
              <a:t>h(x) </a:t>
            </a:r>
            <a:r>
              <a:rPr sz="2400" spc="-5" dirty="0">
                <a:latin typeface="Times New Roman"/>
                <a:cs typeface="Times New Roman"/>
              </a:rPr>
              <a:t>=</a:t>
            </a:r>
            <a:r>
              <a:rPr sz="2400" spc="45" dirty="0">
                <a:latin typeface="Times New Roman"/>
                <a:cs typeface="Times New Roman"/>
              </a:rPr>
              <a:t> </a:t>
            </a:r>
            <a:r>
              <a:rPr sz="2400" b="1" i="1" spc="-5" dirty="0">
                <a:latin typeface="Times New Roman"/>
                <a:cs typeface="Times New Roman"/>
              </a:rPr>
              <a:t>c(x)</a:t>
            </a:r>
            <a:endParaRPr sz="2400" dirty="0">
              <a:latin typeface="Times New Roman"/>
              <a:cs typeface="Times New Roman"/>
            </a:endParaRPr>
          </a:p>
        </p:txBody>
      </p:sp>
      <p:sp>
        <p:nvSpPr>
          <p:cNvPr id="6" name="Rectangle 5">
            <a:extLst>
              <a:ext uri="{FF2B5EF4-FFF2-40B4-BE49-F238E27FC236}">
                <a16:creationId xmlns:a16="http://schemas.microsoft.com/office/drawing/2014/main" id="{E653E122-2986-4327-992B-AD33E826C726}"/>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0242409-FD9C-4719-B1DB-E78B59FD4B24}"/>
              </a:ext>
            </a:extLst>
          </p:cNvPr>
          <p:cNvCxnSpPr/>
          <p:nvPr/>
        </p:nvCxnSpPr>
        <p:spPr>
          <a:xfrm>
            <a:off x="168812" y="1316272"/>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69</a:t>
            </a:fld>
            <a:endParaRPr dirty="0"/>
          </a:p>
        </p:txBody>
      </p:sp>
      <p:sp>
        <p:nvSpPr>
          <p:cNvPr id="2" name="object 2"/>
          <p:cNvSpPr txBox="1">
            <a:spLocks noGrp="1"/>
          </p:cNvSpPr>
          <p:nvPr>
            <p:ph type="title"/>
          </p:nvPr>
        </p:nvSpPr>
        <p:spPr>
          <a:xfrm>
            <a:off x="609600" y="214579"/>
            <a:ext cx="3962400" cy="505908"/>
          </a:xfrm>
          <a:prstGeom prst="rect">
            <a:avLst/>
          </a:prstGeom>
        </p:spPr>
        <p:txBody>
          <a:bodyPr vert="horz" wrap="square" lIns="0" tIns="13335" rIns="0" bIns="0" rtlCol="0">
            <a:spAutoFit/>
          </a:bodyPr>
          <a:lstStyle/>
          <a:p>
            <a:pPr marL="12700">
              <a:lnSpc>
                <a:spcPct val="100000"/>
              </a:lnSpc>
              <a:spcBef>
                <a:spcPts val="105"/>
              </a:spcBef>
            </a:pPr>
            <a:r>
              <a:rPr sz="3200" spc="-50" dirty="0">
                <a:latin typeface="Times New Roman"/>
                <a:cs typeface="Times New Roman"/>
              </a:rPr>
              <a:t>Version</a:t>
            </a:r>
            <a:r>
              <a:rPr sz="3200" spc="-80" dirty="0">
                <a:latin typeface="Times New Roman"/>
                <a:cs typeface="Times New Roman"/>
              </a:rPr>
              <a:t> </a:t>
            </a:r>
            <a:r>
              <a:rPr sz="3200" dirty="0">
                <a:latin typeface="Times New Roman"/>
                <a:cs typeface="Times New Roman"/>
              </a:rPr>
              <a:t>Space</a:t>
            </a:r>
          </a:p>
        </p:txBody>
      </p:sp>
      <p:sp>
        <p:nvSpPr>
          <p:cNvPr id="3" name="object 3"/>
          <p:cNvSpPr txBox="1"/>
          <p:nvPr/>
        </p:nvSpPr>
        <p:spPr>
          <a:xfrm>
            <a:off x="457200" y="1143000"/>
            <a:ext cx="11125200" cy="2069284"/>
          </a:xfrm>
          <a:prstGeom prst="rect">
            <a:avLst/>
          </a:prstGeom>
        </p:spPr>
        <p:txBody>
          <a:bodyPr vert="horz" wrap="square" lIns="0" tIns="12700" rIns="0" bIns="0" rtlCol="0">
            <a:spAutoFit/>
          </a:bodyPr>
          <a:lstStyle/>
          <a:p>
            <a:pPr marL="50800" algn="just">
              <a:lnSpc>
                <a:spcPct val="100000"/>
              </a:lnSpc>
              <a:spcBef>
                <a:spcPts val="100"/>
              </a:spcBef>
            </a:pPr>
            <a:r>
              <a:rPr sz="2400" spc="-5" dirty="0">
                <a:latin typeface="Times New Roman"/>
                <a:cs typeface="Times New Roman"/>
              </a:rPr>
              <a:t>A representation </a:t>
            </a:r>
            <a:r>
              <a:rPr sz="2400" dirty="0">
                <a:latin typeface="Times New Roman"/>
                <a:cs typeface="Times New Roman"/>
              </a:rPr>
              <a:t>of the set of all hypotheses which are consistent with</a:t>
            </a:r>
            <a:r>
              <a:rPr sz="2400" spc="-245" dirty="0">
                <a:latin typeface="Times New Roman"/>
                <a:cs typeface="Times New Roman"/>
              </a:rPr>
              <a:t> </a:t>
            </a:r>
            <a:r>
              <a:rPr sz="2400" spc="-5" dirty="0">
                <a:latin typeface="Times New Roman"/>
                <a:cs typeface="Times New Roman"/>
              </a:rPr>
              <a:t>D</a:t>
            </a:r>
            <a:endParaRPr sz="2400" dirty="0">
              <a:latin typeface="Times New Roman"/>
              <a:cs typeface="Times New Roman"/>
            </a:endParaRPr>
          </a:p>
          <a:p>
            <a:pPr marL="50800" marR="43180" algn="just">
              <a:lnSpc>
                <a:spcPct val="90100"/>
              </a:lnSpc>
              <a:spcBef>
                <a:spcPts val="1820"/>
              </a:spcBef>
            </a:pPr>
            <a:r>
              <a:rPr sz="2400" b="1" i="1" spc="-5" dirty="0">
                <a:latin typeface="Times New Roman"/>
                <a:cs typeface="Times New Roman"/>
              </a:rPr>
              <a:t>Definition: </a:t>
            </a:r>
            <a:r>
              <a:rPr sz="2400" dirty="0">
                <a:latin typeface="Times New Roman"/>
                <a:cs typeface="Times New Roman"/>
              </a:rPr>
              <a:t>The </a:t>
            </a:r>
            <a:r>
              <a:rPr sz="2400" b="1" spc="-5" dirty="0">
                <a:latin typeface="Times New Roman"/>
                <a:cs typeface="Times New Roman"/>
              </a:rPr>
              <a:t>version </a:t>
            </a:r>
            <a:r>
              <a:rPr sz="2400" b="1" dirty="0">
                <a:latin typeface="Times New Roman"/>
                <a:cs typeface="Times New Roman"/>
              </a:rPr>
              <a:t>space, </a:t>
            </a:r>
            <a:r>
              <a:rPr sz="2400" dirty="0">
                <a:latin typeface="Times New Roman"/>
                <a:cs typeface="Times New Roman"/>
              </a:rPr>
              <a:t>denoted </a:t>
            </a:r>
            <a:r>
              <a:rPr sz="2400" i="1" spc="-5" dirty="0">
                <a:latin typeface="Times New Roman"/>
                <a:cs typeface="Times New Roman"/>
              </a:rPr>
              <a:t>VS</a:t>
            </a:r>
            <a:r>
              <a:rPr sz="2400" i="1" spc="-7" baseline="-20833" dirty="0">
                <a:latin typeface="Times New Roman"/>
                <a:cs typeface="Times New Roman"/>
              </a:rPr>
              <a:t>H,D </a:t>
            </a:r>
            <a:r>
              <a:rPr sz="2400" dirty="0">
                <a:latin typeface="Times New Roman"/>
                <a:cs typeface="Times New Roman"/>
              </a:rPr>
              <a:t>with </a:t>
            </a:r>
            <a:r>
              <a:rPr sz="2400" spc="-5" dirty="0">
                <a:latin typeface="Times New Roman"/>
                <a:cs typeface="Times New Roman"/>
              </a:rPr>
              <a:t>respect </a:t>
            </a:r>
            <a:r>
              <a:rPr sz="2400" dirty="0">
                <a:latin typeface="Times New Roman"/>
                <a:cs typeface="Times New Roman"/>
              </a:rPr>
              <a:t>to </a:t>
            </a:r>
            <a:r>
              <a:rPr sz="2400" spc="-5" dirty="0">
                <a:latin typeface="Times New Roman"/>
                <a:cs typeface="Times New Roman"/>
              </a:rPr>
              <a:t>hypothesis </a:t>
            </a:r>
            <a:r>
              <a:rPr sz="2400" dirty="0">
                <a:latin typeface="Times New Roman"/>
                <a:cs typeface="Times New Roman"/>
              </a:rPr>
              <a:t>space </a:t>
            </a:r>
            <a:r>
              <a:rPr sz="2400" b="1" i="1" dirty="0">
                <a:latin typeface="Times New Roman"/>
                <a:cs typeface="Times New Roman"/>
              </a:rPr>
              <a:t>H  </a:t>
            </a:r>
            <a:r>
              <a:rPr sz="2400" dirty="0">
                <a:latin typeface="Times New Roman"/>
                <a:cs typeface="Times New Roman"/>
              </a:rPr>
              <a:t>and </a:t>
            </a:r>
            <a:r>
              <a:rPr sz="2400" spc="-5" dirty="0">
                <a:latin typeface="Times New Roman"/>
                <a:cs typeface="Times New Roman"/>
              </a:rPr>
              <a:t>training examples D, </a:t>
            </a:r>
            <a:r>
              <a:rPr sz="2400" dirty="0">
                <a:latin typeface="Times New Roman"/>
                <a:cs typeface="Times New Roman"/>
              </a:rPr>
              <a:t>is </a:t>
            </a:r>
            <a:r>
              <a:rPr sz="2400" spc="-5" dirty="0">
                <a:latin typeface="Times New Roman"/>
                <a:cs typeface="Times New Roman"/>
              </a:rPr>
              <a:t>the subset </a:t>
            </a:r>
            <a:r>
              <a:rPr sz="2400" dirty="0">
                <a:latin typeface="Times New Roman"/>
                <a:cs typeface="Times New Roman"/>
              </a:rPr>
              <a:t>of </a:t>
            </a:r>
            <a:r>
              <a:rPr sz="2400" spc="-5" dirty="0">
                <a:latin typeface="Times New Roman"/>
                <a:cs typeface="Times New Roman"/>
              </a:rPr>
              <a:t>hypotheses from </a:t>
            </a:r>
            <a:r>
              <a:rPr sz="2400" b="1" i="1" dirty="0">
                <a:latin typeface="Times New Roman"/>
                <a:cs typeface="Times New Roman"/>
              </a:rPr>
              <a:t>H </a:t>
            </a:r>
            <a:r>
              <a:rPr sz="2400" spc="-5" dirty="0">
                <a:latin typeface="Times New Roman"/>
                <a:cs typeface="Times New Roman"/>
              </a:rPr>
              <a:t>consistent with the  </a:t>
            </a:r>
            <a:r>
              <a:rPr sz="2400" dirty="0">
                <a:latin typeface="Times New Roman"/>
                <a:cs typeface="Times New Roman"/>
              </a:rPr>
              <a:t>training </a:t>
            </a:r>
            <a:r>
              <a:rPr sz="2400" spc="-5" dirty="0">
                <a:latin typeface="Times New Roman"/>
                <a:cs typeface="Times New Roman"/>
              </a:rPr>
              <a:t>examples </a:t>
            </a:r>
            <a:r>
              <a:rPr sz="2400" dirty="0">
                <a:latin typeface="Times New Roman"/>
                <a:cs typeface="Times New Roman"/>
              </a:rPr>
              <a:t>in</a:t>
            </a:r>
            <a:r>
              <a:rPr sz="2400" spc="-50" dirty="0">
                <a:latin typeface="Times New Roman"/>
                <a:cs typeface="Times New Roman"/>
              </a:rPr>
              <a:t> </a:t>
            </a:r>
            <a:r>
              <a:rPr sz="2400" spc="-5" dirty="0">
                <a:latin typeface="Times New Roman"/>
                <a:cs typeface="Times New Roman"/>
              </a:rPr>
              <a:t>D</a:t>
            </a:r>
            <a:endParaRPr sz="2400" dirty="0">
              <a:latin typeface="Times New Roman"/>
              <a:cs typeface="Times New Roman"/>
            </a:endParaRPr>
          </a:p>
          <a:p>
            <a:pPr algn="ctr">
              <a:lnSpc>
                <a:spcPct val="100000"/>
              </a:lnSpc>
              <a:spcBef>
                <a:spcPts val="730"/>
              </a:spcBef>
            </a:pPr>
            <a:r>
              <a:rPr sz="2400" i="1" spc="-5" dirty="0">
                <a:latin typeface="Times New Roman"/>
                <a:cs typeface="Times New Roman"/>
              </a:rPr>
              <a:t>VS</a:t>
            </a:r>
            <a:r>
              <a:rPr sz="2400" i="1" spc="-7" baseline="-20833" dirty="0">
                <a:latin typeface="Times New Roman"/>
                <a:cs typeface="Times New Roman"/>
              </a:rPr>
              <a:t>H,D </a:t>
            </a:r>
            <a:r>
              <a:rPr sz="2400" spc="-5" dirty="0">
                <a:latin typeface="Symbol"/>
                <a:cs typeface="Symbol"/>
              </a:rPr>
              <a:t></a:t>
            </a:r>
            <a:r>
              <a:rPr sz="2400" spc="-5" dirty="0">
                <a:latin typeface="Times New Roman"/>
                <a:cs typeface="Times New Roman"/>
              </a:rPr>
              <a:t>{</a:t>
            </a:r>
            <a:r>
              <a:rPr sz="2400" i="1" spc="-5" dirty="0">
                <a:latin typeface="Times New Roman"/>
                <a:cs typeface="Times New Roman"/>
              </a:rPr>
              <a:t>h </a:t>
            </a:r>
            <a:r>
              <a:rPr sz="2400" dirty="0">
                <a:latin typeface="Symbol"/>
                <a:cs typeface="Symbol"/>
              </a:rPr>
              <a:t></a:t>
            </a:r>
            <a:r>
              <a:rPr sz="2400" dirty="0">
                <a:latin typeface="Times New Roman"/>
                <a:cs typeface="Times New Roman"/>
              </a:rPr>
              <a:t> </a:t>
            </a:r>
            <a:r>
              <a:rPr sz="2400" i="1" dirty="0">
                <a:latin typeface="Times New Roman"/>
                <a:cs typeface="Times New Roman"/>
              </a:rPr>
              <a:t>H </a:t>
            </a:r>
            <a:r>
              <a:rPr sz="2400" dirty="0">
                <a:latin typeface="Times New Roman"/>
                <a:cs typeface="Times New Roman"/>
              </a:rPr>
              <a:t>| </a:t>
            </a:r>
            <a:r>
              <a:rPr sz="2400" i="1" dirty="0">
                <a:latin typeface="Times New Roman"/>
                <a:cs typeface="Times New Roman"/>
              </a:rPr>
              <a:t>Consistent</a:t>
            </a:r>
            <a:r>
              <a:rPr sz="2400" dirty="0">
                <a:latin typeface="Times New Roman"/>
                <a:cs typeface="Times New Roman"/>
              </a:rPr>
              <a:t>(</a:t>
            </a:r>
            <a:r>
              <a:rPr sz="2400" i="1" dirty="0">
                <a:latin typeface="Times New Roman"/>
                <a:cs typeface="Times New Roman"/>
              </a:rPr>
              <a:t>h,</a:t>
            </a:r>
            <a:r>
              <a:rPr sz="2400" i="1" spc="-65" dirty="0">
                <a:latin typeface="Times New Roman"/>
                <a:cs typeface="Times New Roman"/>
              </a:rPr>
              <a:t> </a:t>
            </a:r>
            <a:r>
              <a:rPr sz="2400" i="1" spc="-5" dirty="0">
                <a:latin typeface="Times New Roman"/>
                <a:cs typeface="Times New Roman"/>
              </a:rPr>
              <a:t>D</a:t>
            </a:r>
            <a:r>
              <a:rPr sz="2400" spc="-5" dirty="0">
                <a:latin typeface="Times New Roman"/>
                <a:cs typeface="Times New Roman"/>
              </a:rPr>
              <a:t>)}</a:t>
            </a:r>
            <a:endParaRPr sz="2400" dirty="0">
              <a:latin typeface="Times New Roman"/>
              <a:cs typeface="Times New Roman"/>
            </a:endParaRPr>
          </a:p>
        </p:txBody>
      </p:sp>
      <p:sp>
        <p:nvSpPr>
          <p:cNvPr id="6" name="Rectangle 5">
            <a:extLst>
              <a:ext uri="{FF2B5EF4-FFF2-40B4-BE49-F238E27FC236}">
                <a16:creationId xmlns:a16="http://schemas.microsoft.com/office/drawing/2014/main" id="{03DE24B7-1BEC-4A04-8186-52BDA6BD1800}"/>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ED2B600-FF41-463A-8FF3-89DE35B6CBC4}"/>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AD6EF41-99A1-848C-1C9E-0E7F10BBEEE9}"/>
              </a:ext>
            </a:extLst>
          </p:cNvPr>
          <p:cNvPicPr>
            <a:picLocks noChangeAspect="1"/>
          </p:cNvPicPr>
          <p:nvPr/>
        </p:nvPicPr>
        <p:blipFill>
          <a:blip r:embed="rId2"/>
          <a:stretch>
            <a:fillRect/>
          </a:stretch>
        </p:blipFill>
        <p:spPr>
          <a:xfrm>
            <a:off x="2407600" y="2498773"/>
            <a:ext cx="7376799" cy="39078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a:t>
            </a:fld>
            <a:endParaRPr dirty="0"/>
          </a:p>
        </p:txBody>
      </p:sp>
      <p:sp>
        <p:nvSpPr>
          <p:cNvPr id="2" name="object 2"/>
          <p:cNvSpPr txBox="1">
            <a:spLocks noGrp="1"/>
          </p:cNvSpPr>
          <p:nvPr>
            <p:ph type="title"/>
          </p:nvPr>
        </p:nvSpPr>
        <p:spPr>
          <a:xfrm>
            <a:off x="381000" y="231270"/>
            <a:ext cx="10164327" cy="690574"/>
          </a:xfrm>
          <a:prstGeom prst="rect">
            <a:avLst/>
          </a:prstGeom>
        </p:spPr>
        <p:txBody>
          <a:bodyPr vert="horz" wrap="square" lIns="0" tIns="13335" rIns="0" bIns="0" rtlCol="0">
            <a:spAutoFit/>
          </a:bodyPr>
          <a:lstStyle/>
          <a:p>
            <a:pPr marL="12700">
              <a:lnSpc>
                <a:spcPct val="100000"/>
              </a:lnSpc>
              <a:spcBef>
                <a:spcPts val="105"/>
              </a:spcBef>
            </a:pPr>
            <a:r>
              <a:rPr sz="4400" spc="-5" dirty="0"/>
              <a:t>Introduction</a:t>
            </a:r>
            <a:r>
              <a:rPr lang="en-GB" sz="4400" spc="-5" dirty="0"/>
              <a:t>: Unsupervised learning</a:t>
            </a:r>
            <a:endParaRPr sz="4400" dirty="0"/>
          </a:p>
        </p:txBody>
      </p:sp>
      <p:sp>
        <p:nvSpPr>
          <p:cNvPr id="6" name="Rectangle 5">
            <a:extLst>
              <a:ext uri="{FF2B5EF4-FFF2-40B4-BE49-F238E27FC236}">
                <a16:creationId xmlns:a16="http://schemas.microsoft.com/office/drawing/2014/main" id="{2602D936-9C65-4D73-840B-C34A8C23C3E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4552FEE-AFFC-4EEE-B629-9B27AB119888}"/>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9851C65-30AE-4F9F-9222-5581F967184F}"/>
              </a:ext>
            </a:extLst>
          </p:cNvPr>
          <p:cNvPicPr>
            <a:picLocks noChangeAspect="1"/>
          </p:cNvPicPr>
          <p:nvPr/>
        </p:nvPicPr>
        <p:blipFill>
          <a:blip r:embed="rId2"/>
          <a:stretch>
            <a:fillRect/>
          </a:stretch>
        </p:blipFill>
        <p:spPr>
          <a:xfrm>
            <a:off x="1447800" y="1352551"/>
            <a:ext cx="7543800" cy="1562100"/>
          </a:xfrm>
          <a:prstGeom prst="rect">
            <a:avLst/>
          </a:prstGeom>
        </p:spPr>
      </p:pic>
      <p:pic>
        <p:nvPicPr>
          <p:cNvPr id="10" name="Picture 9">
            <a:extLst>
              <a:ext uri="{FF2B5EF4-FFF2-40B4-BE49-F238E27FC236}">
                <a16:creationId xmlns:a16="http://schemas.microsoft.com/office/drawing/2014/main" id="{F077E305-A879-4776-8FB4-90FA1AA9278F}"/>
              </a:ext>
            </a:extLst>
          </p:cNvPr>
          <p:cNvPicPr>
            <a:picLocks noChangeAspect="1"/>
          </p:cNvPicPr>
          <p:nvPr/>
        </p:nvPicPr>
        <p:blipFill>
          <a:blip r:embed="rId3"/>
          <a:stretch>
            <a:fillRect/>
          </a:stretch>
        </p:blipFill>
        <p:spPr>
          <a:xfrm>
            <a:off x="546295" y="3314700"/>
            <a:ext cx="4406705" cy="2400300"/>
          </a:xfrm>
          <a:prstGeom prst="rect">
            <a:avLst/>
          </a:prstGeom>
        </p:spPr>
      </p:pic>
      <p:pic>
        <p:nvPicPr>
          <p:cNvPr id="12" name="Picture 11">
            <a:extLst>
              <a:ext uri="{FF2B5EF4-FFF2-40B4-BE49-F238E27FC236}">
                <a16:creationId xmlns:a16="http://schemas.microsoft.com/office/drawing/2014/main" id="{5B5A122A-F64A-45CD-9A9E-5441EAB433A5}"/>
              </a:ext>
            </a:extLst>
          </p:cNvPr>
          <p:cNvPicPr>
            <a:picLocks noChangeAspect="1"/>
          </p:cNvPicPr>
          <p:nvPr/>
        </p:nvPicPr>
        <p:blipFill>
          <a:blip r:embed="rId4"/>
          <a:stretch>
            <a:fillRect/>
          </a:stretch>
        </p:blipFill>
        <p:spPr>
          <a:xfrm>
            <a:off x="5677682" y="3109912"/>
            <a:ext cx="6209518" cy="2809875"/>
          </a:xfrm>
          <a:prstGeom prst="rect">
            <a:avLst/>
          </a:prstGeom>
        </p:spPr>
      </p:pic>
    </p:spTree>
    <p:extLst>
      <p:ext uri="{BB962C8B-B14F-4D97-AF65-F5344CB8AC3E}">
        <p14:creationId xmlns:p14="http://schemas.microsoft.com/office/powerpoint/2010/main" val="1223686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73153" y="840628"/>
            <a:ext cx="7226421" cy="458597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70</a:t>
            </a:fld>
            <a:endParaRPr dirty="0"/>
          </a:p>
        </p:txBody>
      </p:sp>
      <p:sp>
        <p:nvSpPr>
          <p:cNvPr id="5" name="Rectangle 4">
            <a:extLst>
              <a:ext uri="{FF2B5EF4-FFF2-40B4-BE49-F238E27FC236}">
                <a16:creationId xmlns:a16="http://schemas.microsoft.com/office/drawing/2014/main" id="{373552BB-3CD0-4B9A-A7FF-C9DD0F58D1BC}"/>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84874"/>
            <a:ext cx="9219566" cy="505908"/>
          </a:xfrm>
          <a:prstGeom prst="rect">
            <a:avLst/>
          </a:prstGeom>
        </p:spPr>
        <p:txBody>
          <a:bodyPr vert="horz" wrap="square" lIns="0" tIns="13335" rIns="0" bIns="0" rtlCol="0">
            <a:spAutoFit/>
          </a:bodyPr>
          <a:lstStyle/>
          <a:p>
            <a:pPr marL="12700">
              <a:lnSpc>
                <a:spcPct val="100000"/>
              </a:lnSpc>
              <a:spcBef>
                <a:spcPts val="105"/>
              </a:spcBef>
            </a:pPr>
            <a:r>
              <a:rPr sz="3200" dirty="0">
                <a:latin typeface="Times New Roman"/>
                <a:cs typeface="Times New Roman"/>
              </a:rPr>
              <a:t>The </a:t>
            </a:r>
            <a:r>
              <a:rPr sz="3200" spc="-35" dirty="0">
                <a:latin typeface="Times New Roman"/>
                <a:cs typeface="Times New Roman"/>
              </a:rPr>
              <a:t>LIST-THEN-ELIMINATE</a:t>
            </a:r>
            <a:r>
              <a:rPr sz="3200" spc="-295" dirty="0">
                <a:latin typeface="Times New Roman"/>
                <a:cs typeface="Times New Roman"/>
              </a:rPr>
              <a:t> </a:t>
            </a:r>
            <a:r>
              <a:rPr sz="3200" dirty="0">
                <a:latin typeface="Times New Roman"/>
                <a:cs typeface="Times New Roman"/>
              </a:rPr>
              <a:t>Algorithm</a:t>
            </a:r>
          </a:p>
        </p:txBody>
      </p:sp>
      <p:sp>
        <p:nvSpPr>
          <p:cNvPr id="3" name="object 3"/>
          <p:cNvSpPr txBox="1"/>
          <p:nvPr/>
        </p:nvSpPr>
        <p:spPr>
          <a:xfrm>
            <a:off x="805915" y="3034076"/>
            <a:ext cx="10425430" cy="3288721"/>
          </a:xfrm>
          <a:prstGeom prst="rect">
            <a:avLst/>
          </a:prstGeom>
        </p:spPr>
        <p:txBody>
          <a:bodyPr vert="horz" wrap="square" lIns="0" tIns="102235" rIns="0" bIns="0" rtlCol="0">
            <a:spAutoFit/>
          </a:bodyPr>
          <a:lstStyle/>
          <a:p>
            <a:pPr marL="317500" indent="-304800">
              <a:lnSpc>
                <a:spcPct val="100000"/>
              </a:lnSpc>
              <a:spcBef>
                <a:spcPts val="805"/>
              </a:spcBef>
              <a:buFont typeface="Times New Roman"/>
              <a:buAutoNum type="arabicPeriod"/>
              <a:tabLst>
                <a:tab pos="317500" algn="l"/>
              </a:tabLst>
            </a:pPr>
            <a:r>
              <a:rPr sz="2400" b="1" i="1" spc="-25" dirty="0">
                <a:latin typeface="Times New Roman"/>
                <a:cs typeface="Times New Roman"/>
              </a:rPr>
              <a:t>VersionSpace </a:t>
            </a:r>
            <a:r>
              <a:rPr sz="2400" b="1" i="1" dirty="0">
                <a:latin typeface="Times New Roman"/>
                <a:cs typeface="Times New Roman"/>
              </a:rPr>
              <a:t>c </a:t>
            </a:r>
            <a:r>
              <a:rPr lang="en-GB" sz="2400" b="1" i="1" dirty="0">
                <a:latin typeface="Times New Roman"/>
                <a:cs typeface="Times New Roman"/>
              </a:rPr>
              <a:t>       </a:t>
            </a:r>
            <a:r>
              <a:rPr sz="2400" i="1" dirty="0">
                <a:latin typeface="Times New Roman"/>
                <a:cs typeface="Times New Roman"/>
              </a:rPr>
              <a:t>a </a:t>
            </a:r>
            <a:r>
              <a:rPr sz="2400" dirty="0">
                <a:latin typeface="Times New Roman"/>
                <a:cs typeface="Times New Roman"/>
              </a:rPr>
              <a:t>list containing every hypothesis in</a:t>
            </a:r>
            <a:r>
              <a:rPr sz="2400" spc="-110" dirty="0">
                <a:latin typeface="Times New Roman"/>
                <a:cs typeface="Times New Roman"/>
              </a:rPr>
              <a:t> </a:t>
            </a:r>
            <a:r>
              <a:rPr sz="2400" spc="-5" dirty="0">
                <a:latin typeface="Times New Roman"/>
                <a:cs typeface="Times New Roman"/>
              </a:rPr>
              <a:t>H</a:t>
            </a:r>
            <a:endParaRPr sz="2400" dirty="0">
              <a:latin typeface="Times New Roman"/>
              <a:cs typeface="Times New Roman"/>
            </a:endParaRPr>
          </a:p>
          <a:p>
            <a:pPr marL="317500" indent="-305435">
              <a:lnSpc>
                <a:spcPct val="100000"/>
              </a:lnSpc>
              <a:spcBef>
                <a:spcPts val="705"/>
              </a:spcBef>
              <a:buAutoNum type="arabicPeriod"/>
              <a:tabLst>
                <a:tab pos="318135" algn="l"/>
              </a:tabLst>
            </a:pPr>
            <a:r>
              <a:rPr sz="2400" dirty="0">
                <a:latin typeface="Times New Roman"/>
                <a:cs typeface="Times New Roman"/>
              </a:rPr>
              <a:t>For each training </a:t>
            </a:r>
            <a:r>
              <a:rPr sz="2400" spc="-5" dirty="0">
                <a:latin typeface="Times New Roman"/>
                <a:cs typeface="Times New Roman"/>
              </a:rPr>
              <a:t>example, </a:t>
            </a:r>
            <a:r>
              <a:rPr sz="2400" b="1" i="1" dirty="0">
                <a:latin typeface="Times New Roman"/>
                <a:cs typeface="Times New Roman"/>
              </a:rPr>
              <a:t>(x,</a:t>
            </a:r>
            <a:r>
              <a:rPr sz="2400" b="1" i="1" spc="-70" dirty="0">
                <a:latin typeface="Times New Roman"/>
                <a:cs typeface="Times New Roman"/>
              </a:rPr>
              <a:t> </a:t>
            </a:r>
            <a:r>
              <a:rPr sz="2400" b="1" i="1" dirty="0">
                <a:latin typeface="Times New Roman"/>
                <a:cs typeface="Times New Roman"/>
              </a:rPr>
              <a:t>c(x))</a:t>
            </a:r>
            <a:endParaRPr sz="2400" dirty="0">
              <a:latin typeface="Times New Roman"/>
              <a:cs typeface="Times New Roman"/>
            </a:endParaRPr>
          </a:p>
          <a:p>
            <a:pPr marL="926465">
              <a:lnSpc>
                <a:spcPct val="100000"/>
              </a:lnSpc>
              <a:spcBef>
                <a:spcPts val="665"/>
              </a:spcBef>
            </a:pPr>
            <a:r>
              <a:rPr sz="2400" spc="-5" dirty="0">
                <a:latin typeface="Times New Roman"/>
                <a:cs typeface="Times New Roman"/>
              </a:rPr>
              <a:t>remove </a:t>
            </a:r>
            <a:r>
              <a:rPr sz="2400" dirty="0">
                <a:latin typeface="Times New Roman"/>
                <a:cs typeface="Times New Roman"/>
              </a:rPr>
              <a:t>from </a:t>
            </a:r>
            <a:r>
              <a:rPr sz="2400" b="1" i="1" spc="-25" dirty="0">
                <a:latin typeface="Times New Roman"/>
                <a:cs typeface="Times New Roman"/>
              </a:rPr>
              <a:t>VersionSpace </a:t>
            </a:r>
            <a:r>
              <a:rPr sz="2400" dirty="0">
                <a:latin typeface="Times New Roman"/>
                <a:cs typeface="Times New Roman"/>
              </a:rPr>
              <a:t>any hypothesis </a:t>
            </a:r>
            <a:r>
              <a:rPr sz="2400" b="1" i="1" spc="-5" dirty="0">
                <a:latin typeface="Times New Roman"/>
                <a:cs typeface="Times New Roman"/>
              </a:rPr>
              <a:t>h </a:t>
            </a:r>
            <a:r>
              <a:rPr sz="2400" dirty="0">
                <a:latin typeface="Times New Roman"/>
                <a:cs typeface="Times New Roman"/>
              </a:rPr>
              <a:t>for </a:t>
            </a:r>
            <a:r>
              <a:rPr sz="2400" spc="-5" dirty="0">
                <a:latin typeface="Times New Roman"/>
                <a:cs typeface="Times New Roman"/>
              </a:rPr>
              <a:t>which </a:t>
            </a:r>
            <a:r>
              <a:rPr sz="2400" b="1" i="1" dirty="0">
                <a:latin typeface="Times New Roman"/>
                <a:cs typeface="Times New Roman"/>
              </a:rPr>
              <a:t>h(x) </a:t>
            </a:r>
            <a:r>
              <a:rPr sz="2400" b="1" dirty="0">
                <a:latin typeface="Calibri"/>
                <a:cs typeface="Calibri"/>
              </a:rPr>
              <a:t>≠</a:t>
            </a:r>
            <a:r>
              <a:rPr sz="2400" b="1" spc="75" dirty="0">
                <a:latin typeface="Calibri"/>
                <a:cs typeface="Calibri"/>
              </a:rPr>
              <a:t> </a:t>
            </a:r>
            <a:r>
              <a:rPr sz="2400" b="1" i="1" dirty="0">
                <a:latin typeface="Times New Roman"/>
                <a:cs typeface="Times New Roman"/>
              </a:rPr>
              <a:t>c(x)</a:t>
            </a:r>
            <a:endParaRPr sz="2400" dirty="0">
              <a:latin typeface="Times New Roman"/>
              <a:cs typeface="Times New Roman"/>
            </a:endParaRPr>
          </a:p>
          <a:p>
            <a:pPr marL="317500" indent="-304800">
              <a:lnSpc>
                <a:spcPct val="100000"/>
              </a:lnSpc>
              <a:spcBef>
                <a:spcPts val="765"/>
              </a:spcBef>
              <a:buAutoNum type="arabicPeriod" startAt="3"/>
              <a:tabLst>
                <a:tab pos="317500" algn="l"/>
              </a:tabLst>
            </a:pPr>
            <a:r>
              <a:rPr sz="2400" dirty="0">
                <a:latin typeface="Times New Roman"/>
                <a:cs typeface="Times New Roman"/>
              </a:rPr>
              <a:t>Output the list of </a:t>
            </a:r>
            <a:r>
              <a:rPr sz="2400" spc="-5" dirty="0">
                <a:latin typeface="Times New Roman"/>
                <a:cs typeface="Times New Roman"/>
              </a:rPr>
              <a:t>hypotheses </a:t>
            </a:r>
            <a:r>
              <a:rPr sz="2400" dirty="0">
                <a:latin typeface="Times New Roman"/>
                <a:cs typeface="Times New Roman"/>
              </a:rPr>
              <a:t>in</a:t>
            </a:r>
            <a:r>
              <a:rPr sz="2400" spc="-50" dirty="0">
                <a:latin typeface="Times New Roman"/>
                <a:cs typeface="Times New Roman"/>
              </a:rPr>
              <a:t> </a:t>
            </a:r>
            <a:r>
              <a:rPr sz="2400" b="1" i="1" spc="-25" dirty="0">
                <a:latin typeface="Times New Roman"/>
                <a:cs typeface="Times New Roman"/>
              </a:rPr>
              <a:t>VersionSpace</a:t>
            </a:r>
            <a:endParaRPr sz="2400" dirty="0">
              <a:latin typeface="Times New Roman"/>
              <a:cs typeface="Times New Roman"/>
            </a:endParaRPr>
          </a:p>
          <a:p>
            <a:pPr>
              <a:lnSpc>
                <a:spcPct val="100000"/>
              </a:lnSpc>
            </a:pPr>
            <a:r>
              <a:rPr lang="en-GB" sz="1700" dirty="0">
                <a:latin typeface="Times New Roman"/>
                <a:cs typeface="Times New Roman"/>
              </a:rPr>
              <a:t>________________________________________________________________________________________________</a:t>
            </a:r>
            <a:endParaRPr sz="1700" dirty="0">
              <a:latin typeface="Times New Roman"/>
              <a:cs typeface="Times New Roman"/>
            </a:endParaRPr>
          </a:p>
          <a:p>
            <a:pPr marL="241300" indent="-228600">
              <a:lnSpc>
                <a:spcPct val="100000"/>
              </a:lnSpc>
              <a:spcBef>
                <a:spcPts val="5"/>
              </a:spcBef>
              <a:buFont typeface="Arial"/>
              <a:buChar char="•"/>
              <a:tabLst>
                <a:tab pos="241300" algn="l"/>
              </a:tabLst>
            </a:pPr>
            <a:r>
              <a:rPr sz="2400" b="1" dirty="0">
                <a:latin typeface="Times New Roman"/>
                <a:cs typeface="Times New Roman"/>
              </a:rPr>
              <a:t>List-Then-Eliminate </a:t>
            </a:r>
            <a:r>
              <a:rPr sz="2400" spc="-5" dirty="0">
                <a:latin typeface="Times New Roman"/>
                <a:cs typeface="Times New Roman"/>
              </a:rPr>
              <a:t>works </a:t>
            </a:r>
            <a:r>
              <a:rPr sz="2400" dirty="0">
                <a:latin typeface="Times New Roman"/>
                <a:cs typeface="Times New Roman"/>
              </a:rPr>
              <a:t>in principle, </a:t>
            </a:r>
            <a:r>
              <a:rPr sz="2400" spc="-5" dirty="0">
                <a:latin typeface="Times New Roman"/>
                <a:cs typeface="Times New Roman"/>
              </a:rPr>
              <a:t>so </a:t>
            </a:r>
            <a:r>
              <a:rPr sz="2400" dirty="0">
                <a:latin typeface="Times New Roman"/>
                <a:cs typeface="Times New Roman"/>
              </a:rPr>
              <a:t>long as </a:t>
            </a:r>
            <a:r>
              <a:rPr sz="2400" b="1" dirty="0">
                <a:latin typeface="Times New Roman"/>
                <a:cs typeface="Times New Roman"/>
              </a:rPr>
              <a:t>version space is</a:t>
            </a:r>
            <a:r>
              <a:rPr sz="2400" b="1" spc="-120" dirty="0">
                <a:latin typeface="Times New Roman"/>
                <a:cs typeface="Times New Roman"/>
              </a:rPr>
              <a:t> </a:t>
            </a:r>
            <a:r>
              <a:rPr sz="2400" b="1" dirty="0">
                <a:latin typeface="Times New Roman"/>
                <a:cs typeface="Times New Roman"/>
              </a:rPr>
              <a:t>finite</a:t>
            </a:r>
            <a:r>
              <a:rPr sz="2400" dirty="0">
                <a:latin typeface="Times New Roman"/>
                <a:cs typeface="Times New Roman"/>
              </a:rPr>
              <a:t>.</a:t>
            </a:r>
          </a:p>
          <a:p>
            <a:pPr marL="241300" marR="5080" indent="-228600">
              <a:lnSpc>
                <a:spcPts val="2590"/>
              </a:lnSpc>
              <a:spcBef>
                <a:spcPts val="1045"/>
              </a:spcBef>
              <a:buFont typeface="Arial"/>
              <a:buChar char="•"/>
              <a:tabLst>
                <a:tab pos="241300" algn="l"/>
              </a:tabLst>
            </a:pPr>
            <a:r>
              <a:rPr sz="2400" spc="-15" dirty="0">
                <a:latin typeface="Times New Roman"/>
                <a:cs typeface="Times New Roman"/>
              </a:rPr>
              <a:t>However, </a:t>
            </a:r>
            <a:r>
              <a:rPr sz="2400" dirty="0">
                <a:latin typeface="Times New Roman"/>
                <a:cs typeface="Times New Roman"/>
              </a:rPr>
              <a:t>since it requires exhaustive </a:t>
            </a:r>
            <a:r>
              <a:rPr sz="2400" spc="-5" dirty="0">
                <a:latin typeface="Times New Roman"/>
                <a:cs typeface="Times New Roman"/>
              </a:rPr>
              <a:t>enumeration </a:t>
            </a:r>
            <a:r>
              <a:rPr sz="2400" dirty="0">
                <a:latin typeface="Times New Roman"/>
                <a:cs typeface="Times New Roman"/>
              </a:rPr>
              <a:t>of all hypotheses in practice it</a:t>
            </a:r>
            <a:r>
              <a:rPr sz="2400" spc="-200" dirty="0">
                <a:latin typeface="Times New Roman"/>
                <a:cs typeface="Times New Roman"/>
              </a:rPr>
              <a:t> </a:t>
            </a:r>
            <a:r>
              <a:rPr sz="2400" dirty="0">
                <a:latin typeface="Times New Roman"/>
                <a:cs typeface="Times New Roman"/>
              </a:rPr>
              <a:t>is  not</a:t>
            </a:r>
            <a:r>
              <a:rPr sz="2400" spc="-15" dirty="0">
                <a:latin typeface="Times New Roman"/>
                <a:cs typeface="Times New Roman"/>
              </a:rPr>
              <a:t> </a:t>
            </a:r>
            <a:r>
              <a:rPr sz="2400" dirty="0">
                <a:latin typeface="Times New Roman"/>
                <a:cs typeface="Times New Roman"/>
              </a:rPr>
              <a:t>feasible.</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71</a:t>
            </a:fld>
            <a:endParaRPr dirty="0"/>
          </a:p>
        </p:txBody>
      </p:sp>
      <p:sp>
        <p:nvSpPr>
          <p:cNvPr id="8" name="Rectangle 7">
            <a:extLst>
              <a:ext uri="{FF2B5EF4-FFF2-40B4-BE49-F238E27FC236}">
                <a16:creationId xmlns:a16="http://schemas.microsoft.com/office/drawing/2014/main" id="{74DE9949-EB29-4733-B2A8-325B05A7E584}"/>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5457334-FAE2-49E6-B12F-4D0B33F0CE7E}"/>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object 3">
            <a:extLst>
              <a:ext uri="{FF2B5EF4-FFF2-40B4-BE49-F238E27FC236}">
                <a16:creationId xmlns:a16="http://schemas.microsoft.com/office/drawing/2014/main" id="{83FFDE04-3DE0-4C8F-A261-5233BE175CFE}"/>
              </a:ext>
            </a:extLst>
          </p:cNvPr>
          <p:cNvSpPr/>
          <p:nvPr/>
        </p:nvSpPr>
        <p:spPr>
          <a:xfrm rot="10800000">
            <a:off x="3124200" y="3352191"/>
            <a:ext cx="457200" cy="45719"/>
          </a:xfrm>
          <a:custGeom>
            <a:avLst/>
            <a:gdLst/>
            <a:ahLst/>
            <a:cxnLst/>
            <a:rect l="l" t="t" r="r" b="b"/>
            <a:pathLst>
              <a:path w="457200" h="103504">
                <a:moveTo>
                  <a:pt x="421184" y="58212"/>
                </a:moveTo>
                <a:lnTo>
                  <a:pt x="362071" y="92464"/>
                </a:lnTo>
                <a:lnTo>
                  <a:pt x="361066" y="96274"/>
                </a:lnTo>
                <a:lnTo>
                  <a:pt x="362712" y="99322"/>
                </a:lnTo>
                <a:lnTo>
                  <a:pt x="364479" y="102370"/>
                </a:lnTo>
                <a:lnTo>
                  <a:pt x="368442" y="103382"/>
                </a:lnTo>
                <a:lnTo>
                  <a:pt x="446249" y="58293"/>
                </a:lnTo>
                <a:lnTo>
                  <a:pt x="421184" y="58212"/>
                </a:lnTo>
                <a:close/>
              </a:path>
              <a:path w="457200" h="103504">
                <a:moveTo>
                  <a:pt x="432075" y="51905"/>
                </a:moveTo>
                <a:lnTo>
                  <a:pt x="421184" y="58212"/>
                </a:lnTo>
                <a:lnTo>
                  <a:pt x="444642" y="58293"/>
                </a:lnTo>
                <a:lnTo>
                  <a:pt x="444642" y="57412"/>
                </a:lnTo>
                <a:lnTo>
                  <a:pt x="441441" y="57412"/>
                </a:lnTo>
                <a:lnTo>
                  <a:pt x="432075" y="51905"/>
                </a:lnTo>
                <a:close/>
              </a:path>
              <a:path w="457200" h="103504">
                <a:moveTo>
                  <a:pt x="368808" y="0"/>
                </a:moveTo>
                <a:lnTo>
                  <a:pt x="364876" y="1024"/>
                </a:lnTo>
                <a:lnTo>
                  <a:pt x="363108" y="4072"/>
                </a:lnTo>
                <a:lnTo>
                  <a:pt x="361309" y="7120"/>
                </a:lnTo>
                <a:lnTo>
                  <a:pt x="362346" y="10930"/>
                </a:lnTo>
                <a:lnTo>
                  <a:pt x="421214" y="45520"/>
                </a:lnTo>
                <a:lnTo>
                  <a:pt x="444642" y="45601"/>
                </a:lnTo>
                <a:lnTo>
                  <a:pt x="444642" y="58293"/>
                </a:lnTo>
                <a:lnTo>
                  <a:pt x="446249" y="58293"/>
                </a:lnTo>
                <a:lnTo>
                  <a:pt x="457200" y="51947"/>
                </a:lnTo>
                <a:lnTo>
                  <a:pt x="368808" y="0"/>
                </a:lnTo>
                <a:close/>
              </a:path>
              <a:path w="457200" h="103504">
                <a:moveTo>
                  <a:pt x="0" y="44077"/>
                </a:moveTo>
                <a:lnTo>
                  <a:pt x="0" y="56769"/>
                </a:lnTo>
                <a:lnTo>
                  <a:pt x="421184" y="58212"/>
                </a:lnTo>
                <a:lnTo>
                  <a:pt x="432075" y="51905"/>
                </a:lnTo>
                <a:lnTo>
                  <a:pt x="421214" y="45520"/>
                </a:lnTo>
                <a:lnTo>
                  <a:pt x="0" y="44077"/>
                </a:lnTo>
                <a:close/>
              </a:path>
              <a:path w="457200" h="103504">
                <a:moveTo>
                  <a:pt x="441441" y="46482"/>
                </a:moveTo>
                <a:lnTo>
                  <a:pt x="432075" y="51905"/>
                </a:lnTo>
                <a:lnTo>
                  <a:pt x="441441" y="57412"/>
                </a:lnTo>
                <a:lnTo>
                  <a:pt x="441441" y="46482"/>
                </a:lnTo>
                <a:close/>
              </a:path>
              <a:path w="457200" h="103504">
                <a:moveTo>
                  <a:pt x="444642" y="46482"/>
                </a:moveTo>
                <a:lnTo>
                  <a:pt x="441441" y="46482"/>
                </a:lnTo>
                <a:lnTo>
                  <a:pt x="441441" y="57412"/>
                </a:lnTo>
                <a:lnTo>
                  <a:pt x="444642" y="57412"/>
                </a:lnTo>
                <a:lnTo>
                  <a:pt x="444642" y="46482"/>
                </a:lnTo>
                <a:close/>
              </a:path>
              <a:path w="457200" h="103504">
                <a:moveTo>
                  <a:pt x="421214" y="45520"/>
                </a:moveTo>
                <a:lnTo>
                  <a:pt x="432075" y="51905"/>
                </a:lnTo>
                <a:lnTo>
                  <a:pt x="441441" y="46482"/>
                </a:lnTo>
                <a:lnTo>
                  <a:pt x="444642" y="46482"/>
                </a:lnTo>
                <a:lnTo>
                  <a:pt x="444642" y="45601"/>
                </a:lnTo>
                <a:lnTo>
                  <a:pt x="421214" y="45520"/>
                </a:lnTo>
                <a:close/>
              </a:path>
            </a:pathLst>
          </a:custGeom>
          <a:solidFill>
            <a:srgbClr val="000000"/>
          </a:solidFill>
        </p:spPr>
        <p:txBody>
          <a:bodyPr wrap="square" lIns="0" tIns="0" rIns="0" bIns="0" rtlCol="0"/>
          <a:lstStyle/>
          <a:p>
            <a:endParaRPr/>
          </a:p>
        </p:txBody>
      </p:sp>
      <p:sp>
        <p:nvSpPr>
          <p:cNvPr id="11" name="object 3">
            <a:extLst>
              <a:ext uri="{FF2B5EF4-FFF2-40B4-BE49-F238E27FC236}">
                <a16:creationId xmlns:a16="http://schemas.microsoft.com/office/drawing/2014/main" id="{3A4A7231-EBAC-B680-70D4-45D04A2BC856}"/>
              </a:ext>
            </a:extLst>
          </p:cNvPr>
          <p:cNvSpPr txBox="1"/>
          <p:nvPr/>
        </p:nvSpPr>
        <p:spPr>
          <a:xfrm>
            <a:off x="805915" y="1138764"/>
            <a:ext cx="10864993" cy="1824217"/>
          </a:xfrm>
          <a:prstGeom prst="rect">
            <a:avLst/>
          </a:prstGeom>
        </p:spPr>
        <p:txBody>
          <a:bodyPr vert="horz" wrap="square" lIns="0" tIns="53975" rIns="0" bIns="0" rtlCol="0">
            <a:spAutoFit/>
          </a:bodyPr>
          <a:lstStyle/>
          <a:p>
            <a:pPr marL="355600" marR="5080" indent="-342900" algn="just">
              <a:lnSpc>
                <a:spcPts val="2590"/>
              </a:lnSpc>
              <a:spcBef>
                <a:spcPts val="425"/>
              </a:spcBef>
              <a:buFont typeface="Arial" panose="020B0604020202020204" pitchFamily="34" charset="0"/>
              <a:buChar char="•"/>
            </a:pPr>
            <a:r>
              <a:rPr sz="2400" dirty="0">
                <a:latin typeface="Times New Roman"/>
                <a:cs typeface="Times New Roman"/>
              </a:rPr>
              <a:t>The </a:t>
            </a:r>
            <a:r>
              <a:rPr sz="2400" spc="-30" dirty="0">
                <a:latin typeface="Times New Roman"/>
                <a:cs typeface="Times New Roman"/>
              </a:rPr>
              <a:t>LIST-THEN-ELIMINATE </a:t>
            </a:r>
            <a:r>
              <a:rPr sz="2400" dirty="0">
                <a:latin typeface="Times New Roman"/>
                <a:cs typeface="Times New Roman"/>
              </a:rPr>
              <a:t>algorithm first </a:t>
            </a:r>
            <a:r>
              <a:rPr sz="2400" spc="-5" dirty="0">
                <a:latin typeface="Times New Roman"/>
                <a:cs typeface="Times New Roman"/>
              </a:rPr>
              <a:t>initializes </a:t>
            </a:r>
            <a:r>
              <a:rPr sz="2400" dirty="0">
                <a:latin typeface="Times New Roman"/>
                <a:cs typeface="Times New Roman"/>
              </a:rPr>
              <a:t>the version space to</a:t>
            </a:r>
            <a:r>
              <a:rPr sz="2400" spc="-80" dirty="0">
                <a:latin typeface="Times New Roman"/>
                <a:cs typeface="Times New Roman"/>
              </a:rPr>
              <a:t> </a:t>
            </a:r>
            <a:r>
              <a:rPr sz="2400" dirty="0">
                <a:latin typeface="Times New Roman"/>
                <a:cs typeface="Times New Roman"/>
              </a:rPr>
              <a:t>contain  all hypotheses in </a:t>
            </a:r>
            <a:r>
              <a:rPr sz="2400" spc="-5" dirty="0">
                <a:latin typeface="Times New Roman"/>
                <a:cs typeface="Times New Roman"/>
              </a:rPr>
              <a:t>H </a:t>
            </a:r>
            <a:r>
              <a:rPr sz="2400" dirty="0">
                <a:latin typeface="Times New Roman"/>
                <a:cs typeface="Times New Roman"/>
              </a:rPr>
              <a:t>and then </a:t>
            </a:r>
            <a:r>
              <a:rPr sz="2400" spc="-5" dirty="0">
                <a:latin typeface="Times New Roman"/>
                <a:cs typeface="Times New Roman"/>
              </a:rPr>
              <a:t>eliminates </a:t>
            </a:r>
            <a:r>
              <a:rPr sz="2400" dirty="0">
                <a:latin typeface="Times New Roman"/>
                <a:cs typeface="Times New Roman"/>
              </a:rPr>
              <a:t>any hypothesis found inconsistent with any  training</a:t>
            </a:r>
            <a:r>
              <a:rPr sz="2400" spc="-45" dirty="0">
                <a:latin typeface="Times New Roman"/>
                <a:cs typeface="Times New Roman"/>
              </a:rPr>
              <a:t> </a:t>
            </a:r>
            <a:r>
              <a:rPr sz="2400" spc="-5" dirty="0">
                <a:latin typeface="Times New Roman"/>
                <a:cs typeface="Times New Roman"/>
              </a:rPr>
              <a:t>example.</a:t>
            </a:r>
            <a:endParaRPr lang="en-GB" sz="2400" spc="-5" dirty="0">
              <a:latin typeface="Times New Roman"/>
              <a:cs typeface="Times New Roman"/>
            </a:endParaRPr>
          </a:p>
          <a:p>
            <a:pPr marL="12700" marR="5080" algn="just">
              <a:lnSpc>
                <a:spcPts val="2590"/>
              </a:lnSpc>
              <a:spcBef>
                <a:spcPts val="425"/>
              </a:spcBef>
            </a:pPr>
            <a:r>
              <a:rPr lang="en-IN" sz="2400" dirty="0">
                <a:latin typeface="Times New Roman"/>
                <a:cs typeface="Times New Roman"/>
              </a:rPr>
              <a:t>The </a:t>
            </a:r>
            <a:r>
              <a:rPr lang="en-IN" sz="2400" spc="-20" dirty="0">
                <a:latin typeface="Times New Roman"/>
                <a:cs typeface="Times New Roman"/>
              </a:rPr>
              <a:t>LIST-THEN-ELIMINATE</a:t>
            </a:r>
            <a:r>
              <a:rPr lang="en-IN" sz="2400" spc="-160" dirty="0">
                <a:latin typeface="Times New Roman"/>
                <a:cs typeface="Times New Roman"/>
              </a:rPr>
              <a:t> </a:t>
            </a:r>
            <a:r>
              <a:rPr lang="en-IN" sz="2400" spc="-5" dirty="0">
                <a:latin typeface="Times New Roman"/>
                <a:cs typeface="Times New Roman"/>
              </a:rPr>
              <a:t>Algorithm</a:t>
            </a:r>
          </a:p>
          <a:p>
            <a:pPr marL="12700" marR="5080" algn="just">
              <a:lnSpc>
                <a:spcPts val="2590"/>
              </a:lnSpc>
              <a:spcBef>
                <a:spcPts val="425"/>
              </a:spcBef>
            </a:pPr>
            <a:r>
              <a:rPr lang="en-GB" sz="2400" dirty="0">
                <a:latin typeface="Times New Roman"/>
                <a:cs typeface="Times New Roman"/>
              </a:rPr>
              <a:t>______________________________________________________________________</a:t>
            </a:r>
            <a:endParaRPr sz="2400" dirty="0">
              <a:latin typeface="Times New Roman"/>
              <a:cs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72</a:t>
            </a:fld>
            <a:endParaRPr dirty="0"/>
          </a:p>
        </p:txBody>
      </p:sp>
      <p:sp>
        <p:nvSpPr>
          <p:cNvPr id="2" name="object 2"/>
          <p:cNvSpPr txBox="1">
            <a:spLocks noGrp="1"/>
          </p:cNvSpPr>
          <p:nvPr>
            <p:ph type="title"/>
          </p:nvPr>
        </p:nvSpPr>
        <p:spPr>
          <a:xfrm>
            <a:off x="304800" y="391381"/>
            <a:ext cx="9051861" cy="513715"/>
          </a:xfrm>
          <a:prstGeom prst="rect">
            <a:avLst/>
          </a:prstGeom>
        </p:spPr>
        <p:txBody>
          <a:bodyPr vert="horz" wrap="square" lIns="0" tIns="13335" rIns="0" bIns="0" rtlCol="0">
            <a:spAutoFit/>
          </a:bodyPr>
          <a:lstStyle/>
          <a:p>
            <a:pPr marL="12700">
              <a:lnSpc>
                <a:spcPct val="100000"/>
              </a:lnSpc>
              <a:spcBef>
                <a:spcPts val="105"/>
              </a:spcBef>
            </a:pPr>
            <a:r>
              <a:rPr sz="3200" b="0" dirty="0">
                <a:latin typeface="Times New Roman"/>
                <a:cs typeface="Times New Roman"/>
              </a:rPr>
              <a:t>A More Compact Representation for </a:t>
            </a:r>
            <a:r>
              <a:rPr sz="3200" b="0" spc="-50" dirty="0">
                <a:latin typeface="Times New Roman"/>
                <a:cs typeface="Times New Roman"/>
              </a:rPr>
              <a:t>Version</a:t>
            </a:r>
            <a:r>
              <a:rPr sz="3200" b="0" spc="-335" dirty="0">
                <a:latin typeface="Times New Roman"/>
                <a:cs typeface="Times New Roman"/>
              </a:rPr>
              <a:t> </a:t>
            </a:r>
            <a:r>
              <a:rPr sz="3200" b="0" dirty="0">
                <a:latin typeface="Times New Roman"/>
                <a:cs typeface="Times New Roman"/>
              </a:rPr>
              <a:t>Spaces</a:t>
            </a:r>
            <a:endParaRPr sz="3200" dirty="0">
              <a:latin typeface="Times New Roman"/>
              <a:cs typeface="Times New Roman"/>
            </a:endParaRPr>
          </a:p>
        </p:txBody>
      </p:sp>
      <p:sp>
        <p:nvSpPr>
          <p:cNvPr id="3" name="object 3"/>
          <p:cNvSpPr txBox="1"/>
          <p:nvPr/>
        </p:nvSpPr>
        <p:spPr>
          <a:xfrm>
            <a:off x="946214" y="1408560"/>
            <a:ext cx="10001250" cy="1266190"/>
          </a:xfrm>
          <a:prstGeom prst="rect">
            <a:avLst/>
          </a:prstGeom>
        </p:spPr>
        <p:txBody>
          <a:bodyPr vert="horz" wrap="square" lIns="0" tIns="102235" rIns="0" bIns="0" rtlCol="0">
            <a:spAutoFit/>
          </a:bodyPr>
          <a:lstStyle/>
          <a:p>
            <a:pPr marL="241300" indent="-228600">
              <a:lnSpc>
                <a:spcPct val="100000"/>
              </a:lnSpc>
              <a:spcBef>
                <a:spcPts val="805"/>
              </a:spcBef>
              <a:buFont typeface="Arial"/>
              <a:buChar char="•"/>
              <a:tabLst>
                <a:tab pos="241300" algn="l"/>
              </a:tabLst>
            </a:pPr>
            <a:r>
              <a:rPr sz="2400" dirty="0">
                <a:latin typeface="Times New Roman"/>
                <a:cs typeface="Times New Roman"/>
              </a:rPr>
              <a:t>The version space is represented by its </a:t>
            </a:r>
            <a:r>
              <a:rPr sz="2400" spc="-5" dirty="0">
                <a:latin typeface="Times New Roman"/>
                <a:cs typeface="Times New Roman"/>
              </a:rPr>
              <a:t>most </a:t>
            </a:r>
            <a:r>
              <a:rPr sz="2400" dirty="0">
                <a:latin typeface="Times New Roman"/>
                <a:cs typeface="Times New Roman"/>
              </a:rPr>
              <a:t>general and least general</a:t>
            </a:r>
            <a:r>
              <a:rPr sz="2400" spc="-190" dirty="0">
                <a:latin typeface="Times New Roman"/>
                <a:cs typeface="Times New Roman"/>
              </a:rPr>
              <a:t> </a:t>
            </a:r>
            <a:r>
              <a:rPr sz="2400" spc="-5" dirty="0">
                <a:latin typeface="Times New Roman"/>
                <a:cs typeface="Times New Roman"/>
              </a:rPr>
              <a:t>members.</a:t>
            </a:r>
            <a:endParaRPr sz="2400" dirty="0">
              <a:latin typeface="Times New Roman"/>
              <a:cs typeface="Times New Roman"/>
            </a:endParaRPr>
          </a:p>
          <a:p>
            <a:pPr marL="241300" marR="5080" indent="-228600">
              <a:lnSpc>
                <a:spcPts val="2590"/>
              </a:lnSpc>
              <a:spcBef>
                <a:spcPts val="1040"/>
              </a:spcBef>
              <a:buFont typeface="Arial"/>
              <a:buChar char="•"/>
              <a:tabLst>
                <a:tab pos="241300" algn="l"/>
              </a:tabLst>
            </a:pPr>
            <a:r>
              <a:rPr sz="2400" dirty="0">
                <a:latin typeface="Times New Roman"/>
                <a:cs typeface="Times New Roman"/>
              </a:rPr>
              <a:t>These </a:t>
            </a:r>
            <a:r>
              <a:rPr sz="2400" spc="-10" dirty="0">
                <a:latin typeface="Times New Roman"/>
                <a:cs typeface="Times New Roman"/>
              </a:rPr>
              <a:t>members </a:t>
            </a:r>
            <a:r>
              <a:rPr sz="2400" dirty="0">
                <a:latin typeface="Times New Roman"/>
                <a:cs typeface="Times New Roman"/>
              </a:rPr>
              <a:t>form general and specific boundary sets that </a:t>
            </a:r>
            <a:r>
              <a:rPr sz="2400" spc="-5" dirty="0">
                <a:latin typeface="Times New Roman"/>
                <a:cs typeface="Times New Roman"/>
              </a:rPr>
              <a:t>delimit </a:t>
            </a:r>
            <a:r>
              <a:rPr sz="2400" dirty="0">
                <a:latin typeface="Times New Roman"/>
                <a:cs typeface="Times New Roman"/>
              </a:rPr>
              <a:t>the</a:t>
            </a:r>
            <a:r>
              <a:rPr sz="2400" spc="-130" dirty="0">
                <a:latin typeface="Times New Roman"/>
                <a:cs typeface="Times New Roman"/>
              </a:rPr>
              <a:t> </a:t>
            </a:r>
            <a:r>
              <a:rPr sz="2400" dirty="0">
                <a:latin typeface="Times New Roman"/>
                <a:cs typeface="Times New Roman"/>
              </a:rPr>
              <a:t>version  space within the partially ordered hypothesis</a:t>
            </a:r>
            <a:r>
              <a:rPr sz="2400" spc="-90" dirty="0">
                <a:latin typeface="Times New Roman"/>
                <a:cs typeface="Times New Roman"/>
              </a:rPr>
              <a:t> </a:t>
            </a:r>
            <a:r>
              <a:rPr sz="2400" dirty="0">
                <a:latin typeface="Times New Roman"/>
                <a:cs typeface="Times New Roman"/>
              </a:rPr>
              <a:t>space.</a:t>
            </a:r>
          </a:p>
        </p:txBody>
      </p:sp>
      <p:sp>
        <p:nvSpPr>
          <p:cNvPr id="6" name="Rectangle 5">
            <a:extLst>
              <a:ext uri="{FF2B5EF4-FFF2-40B4-BE49-F238E27FC236}">
                <a16:creationId xmlns:a16="http://schemas.microsoft.com/office/drawing/2014/main" id="{DC2E4272-507D-4B44-A125-9922EF7F8AA7}"/>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22D555D-55D9-4F13-9CBD-57B539D7CFA3}"/>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DC83DE4-AFBD-497C-ACD9-38F21691E1E7}"/>
              </a:ext>
            </a:extLst>
          </p:cNvPr>
          <p:cNvPicPr>
            <a:picLocks noChangeAspect="1"/>
          </p:cNvPicPr>
          <p:nvPr/>
        </p:nvPicPr>
        <p:blipFill>
          <a:blip r:embed="rId2"/>
          <a:stretch>
            <a:fillRect/>
          </a:stretch>
        </p:blipFill>
        <p:spPr>
          <a:xfrm>
            <a:off x="627414" y="2822452"/>
            <a:ext cx="10937172" cy="981541"/>
          </a:xfrm>
          <a:prstGeom prst="rect">
            <a:avLst/>
          </a:prstGeom>
        </p:spPr>
      </p:pic>
      <p:pic>
        <p:nvPicPr>
          <p:cNvPr id="8" name="Picture 7">
            <a:extLst>
              <a:ext uri="{FF2B5EF4-FFF2-40B4-BE49-F238E27FC236}">
                <a16:creationId xmlns:a16="http://schemas.microsoft.com/office/drawing/2014/main" id="{A3293928-A17B-4408-962D-18614E2AF81E}"/>
              </a:ext>
            </a:extLst>
          </p:cNvPr>
          <p:cNvPicPr>
            <a:picLocks noChangeAspect="1"/>
          </p:cNvPicPr>
          <p:nvPr/>
        </p:nvPicPr>
        <p:blipFill>
          <a:blip r:embed="rId3"/>
          <a:stretch>
            <a:fillRect/>
          </a:stretch>
        </p:blipFill>
        <p:spPr>
          <a:xfrm>
            <a:off x="2093833" y="3651223"/>
            <a:ext cx="7706012" cy="542591"/>
          </a:xfrm>
          <a:prstGeom prst="rect">
            <a:avLst/>
          </a:prstGeom>
        </p:spPr>
      </p:pic>
      <p:sp>
        <p:nvSpPr>
          <p:cNvPr id="9" name="object 4">
            <a:extLst>
              <a:ext uri="{FF2B5EF4-FFF2-40B4-BE49-F238E27FC236}">
                <a16:creationId xmlns:a16="http://schemas.microsoft.com/office/drawing/2014/main" id="{945F5D38-8F24-4958-8D75-D031BD6A6AE3}"/>
              </a:ext>
            </a:extLst>
          </p:cNvPr>
          <p:cNvSpPr txBox="1"/>
          <p:nvPr/>
        </p:nvSpPr>
        <p:spPr>
          <a:xfrm>
            <a:off x="701421" y="4564314"/>
            <a:ext cx="10490835" cy="1480185"/>
          </a:xfrm>
          <a:prstGeom prst="rect">
            <a:avLst/>
          </a:prstGeom>
        </p:spPr>
        <p:txBody>
          <a:bodyPr vert="horz" wrap="square" lIns="0" tIns="53975" rIns="0" bIns="0" rtlCol="0">
            <a:spAutoFit/>
          </a:bodyPr>
          <a:lstStyle/>
          <a:p>
            <a:pPr marL="38100" marR="30480" algn="just">
              <a:lnSpc>
                <a:spcPts val="2590"/>
              </a:lnSpc>
              <a:spcBef>
                <a:spcPts val="425"/>
              </a:spcBef>
            </a:pPr>
            <a:r>
              <a:rPr sz="2400" b="1" i="1" spc="-5" dirty="0">
                <a:latin typeface="Times New Roman"/>
                <a:cs typeface="Times New Roman"/>
              </a:rPr>
              <a:t>Definition: </a:t>
            </a:r>
            <a:r>
              <a:rPr sz="2400" dirty="0">
                <a:latin typeface="Times New Roman"/>
                <a:cs typeface="Times New Roman"/>
              </a:rPr>
              <a:t>The </a:t>
            </a:r>
            <a:r>
              <a:rPr sz="2400" b="1" spc="-5" dirty="0">
                <a:latin typeface="Times New Roman"/>
                <a:cs typeface="Times New Roman"/>
              </a:rPr>
              <a:t>specific boundary </a:t>
            </a:r>
            <a:r>
              <a:rPr sz="2400" spc="-5" dirty="0">
                <a:latin typeface="Times New Roman"/>
                <a:cs typeface="Times New Roman"/>
              </a:rPr>
              <a:t>S, </a:t>
            </a:r>
            <a:r>
              <a:rPr sz="2400" dirty="0">
                <a:latin typeface="Times New Roman"/>
                <a:cs typeface="Times New Roman"/>
              </a:rPr>
              <a:t>with </a:t>
            </a:r>
            <a:r>
              <a:rPr sz="2400" spc="-5" dirty="0">
                <a:latin typeface="Times New Roman"/>
                <a:cs typeface="Times New Roman"/>
              </a:rPr>
              <a:t>respect </a:t>
            </a:r>
            <a:r>
              <a:rPr sz="2400" dirty="0">
                <a:latin typeface="Times New Roman"/>
                <a:cs typeface="Times New Roman"/>
              </a:rPr>
              <a:t>to </a:t>
            </a:r>
            <a:r>
              <a:rPr sz="2400" spc="-5" dirty="0">
                <a:latin typeface="Times New Roman"/>
                <a:cs typeface="Times New Roman"/>
              </a:rPr>
              <a:t>hypothesis space </a:t>
            </a:r>
            <a:r>
              <a:rPr sz="2400" i="1" spc="-5" dirty="0">
                <a:latin typeface="Times New Roman"/>
                <a:cs typeface="Times New Roman"/>
              </a:rPr>
              <a:t>H </a:t>
            </a:r>
            <a:r>
              <a:rPr sz="2400" dirty="0">
                <a:latin typeface="Times New Roman"/>
                <a:cs typeface="Times New Roman"/>
              </a:rPr>
              <a:t>and  </a:t>
            </a:r>
            <a:r>
              <a:rPr sz="2400" spc="-5" dirty="0">
                <a:latin typeface="Times New Roman"/>
                <a:cs typeface="Times New Roman"/>
              </a:rPr>
              <a:t>training </a:t>
            </a:r>
            <a:r>
              <a:rPr sz="2400" spc="-10" dirty="0">
                <a:latin typeface="Times New Roman"/>
                <a:cs typeface="Times New Roman"/>
              </a:rPr>
              <a:t>data </a:t>
            </a:r>
            <a:r>
              <a:rPr sz="2400" i="1" spc="-5" dirty="0">
                <a:latin typeface="Times New Roman"/>
                <a:cs typeface="Times New Roman"/>
              </a:rPr>
              <a:t>D, </a:t>
            </a:r>
            <a:r>
              <a:rPr sz="2400" dirty="0">
                <a:latin typeface="Times New Roman"/>
                <a:cs typeface="Times New Roman"/>
              </a:rPr>
              <a:t>is the </a:t>
            </a:r>
            <a:r>
              <a:rPr sz="2400" spc="-5" dirty="0">
                <a:latin typeface="Times New Roman"/>
                <a:cs typeface="Times New Roman"/>
              </a:rPr>
              <a:t>set </a:t>
            </a:r>
            <a:r>
              <a:rPr sz="2400" dirty="0">
                <a:latin typeface="Times New Roman"/>
                <a:cs typeface="Times New Roman"/>
              </a:rPr>
              <a:t>of </a:t>
            </a:r>
            <a:r>
              <a:rPr sz="2400" spc="-5" dirty="0">
                <a:latin typeface="Times New Roman"/>
                <a:cs typeface="Times New Roman"/>
              </a:rPr>
              <a:t>minimally general (i.e., </a:t>
            </a:r>
            <a:r>
              <a:rPr sz="2400" spc="-10" dirty="0">
                <a:latin typeface="Times New Roman"/>
                <a:cs typeface="Times New Roman"/>
              </a:rPr>
              <a:t>maximally </a:t>
            </a:r>
            <a:r>
              <a:rPr sz="2400" spc="-5" dirty="0">
                <a:latin typeface="Times New Roman"/>
                <a:cs typeface="Times New Roman"/>
              </a:rPr>
              <a:t>specific) members </a:t>
            </a:r>
            <a:r>
              <a:rPr sz="2400" dirty="0">
                <a:latin typeface="Times New Roman"/>
                <a:cs typeface="Times New Roman"/>
              </a:rPr>
              <a:t>of  </a:t>
            </a:r>
            <a:r>
              <a:rPr sz="2400" i="1" spc="-5" dirty="0">
                <a:latin typeface="Times New Roman"/>
                <a:cs typeface="Times New Roman"/>
              </a:rPr>
              <a:t>H </a:t>
            </a:r>
            <a:r>
              <a:rPr sz="2400" dirty="0">
                <a:latin typeface="Times New Roman"/>
                <a:cs typeface="Times New Roman"/>
              </a:rPr>
              <a:t>consistent with</a:t>
            </a:r>
            <a:r>
              <a:rPr sz="2400" spc="-30" dirty="0">
                <a:latin typeface="Times New Roman"/>
                <a:cs typeface="Times New Roman"/>
              </a:rPr>
              <a:t> </a:t>
            </a:r>
            <a:r>
              <a:rPr sz="2400" i="1" spc="-5" dirty="0">
                <a:latin typeface="Times New Roman"/>
                <a:cs typeface="Times New Roman"/>
              </a:rPr>
              <a:t>D.</a:t>
            </a:r>
            <a:endParaRPr sz="2400" dirty="0">
              <a:latin typeface="Times New Roman"/>
              <a:cs typeface="Times New Roman"/>
            </a:endParaRPr>
          </a:p>
          <a:p>
            <a:pPr marL="1784350" algn="just">
              <a:lnSpc>
                <a:spcPct val="100000"/>
              </a:lnSpc>
              <a:spcBef>
                <a:spcPts val="955"/>
              </a:spcBef>
            </a:pPr>
            <a:r>
              <a:rPr sz="2000" dirty="0">
                <a:latin typeface="Times New Roman"/>
                <a:cs typeface="Times New Roman"/>
              </a:rPr>
              <a:t>S </a:t>
            </a:r>
            <a:r>
              <a:rPr sz="2000" dirty="0">
                <a:latin typeface="Symbol"/>
                <a:cs typeface="Symbol"/>
              </a:rPr>
              <a:t></a:t>
            </a:r>
            <a:r>
              <a:rPr sz="2000" dirty="0">
                <a:latin typeface="Times New Roman"/>
                <a:cs typeface="Times New Roman"/>
              </a:rPr>
              <a:t>{</a:t>
            </a:r>
            <a:r>
              <a:rPr sz="2000" i="1" dirty="0">
                <a:latin typeface="Times New Roman"/>
                <a:cs typeface="Times New Roman"/>
              </a:rPr>
              <a:t>s </a:t>
            </a:r>
            <a:r>
              <a:rPr sz="2000" dirty="0">
                <a:latin typeface="Symbol"/>
                <a:cs typeface="Symbol"/>
              </a:rPr>
              <a:t></a:t>
            </a:r>
            <a:r>
              <a:rPr sz="2000" dirty="0">
                <a:latin typeface="Times New Roman"/>
                <a:cs typeface="Times New Roman"/>
              </a:rPr>
              <a:t> </a:t>
            </a:r>
            <a:r>
              <a:rPr sz="2000" i="1" dirty="0">
                <a:latin typeface="Times New Roman"/>
                <a:cs typeface="Times New Roman"/>
              </a:rPr>
              <a:t>H </a:t>
            </a:r>
            <a:r>
              <a:rPr sz="2000" dirty="0">
                <a:latin typeface="Times New Roman"/>
                <a:cs typeface="Times New Roman"/>
              </a:rPr>
              <a:t>| </a:t>
            </a:r>
            <a:r>
              <a:rPr sz="2000" i="1" dirty="0">
                <a:latin typeface="Times New Roman"/>
                <a:cs typeface="Times New Roman"/>
              </a:rPr>
              <a:t>Consistent</a:t>
            </a:r>
            <a:r>
              <a:rPr sz="2000" dirty="0">
                <a:latin typeface="Times New Roman"/>
                <a:cs typeface="Times New Roman"/>
              </a:rPr>
              <a:t>(</a:t>
            </a:r>
            <a:r>
              <a:rPr sz="2000" i="1" dirty="0">
                <a:latin typeface="Times New Roman"/>
                <a:cs typeface="Times New Roman"/>
              </a:rPr>
              <a:t>s, </a:t>
            </a:r>
            <a:r>
              <a:rPr sz="2000" i="1" spc="-5" dirty="0">
                <a:latin typeface="Times New Roman"/>
                <a:cs typeface="Times New Roman"/>
              </a:rPr>
              <a:t>D</a:t>
            </a:r>
            <a:r>
              <a:rPr sz="2000" spc="-5" dirty="0">
                <a:latin typeface="Times New Roman"/>
                <a:cs typeface="Times New Roman"/>
              </a:rPr>
              <a:t>)</a:t>
            </a:r>
            <a:r>
              <a:rPr sz="2000" spc="-5" dirty="0">
                <a:latin typeface="Symbol"/>
                <a:cs typeface="Symbol"/>
              </a:rPr>
              <a:t></a:t>
            </a:r>
            <a:r>
              <a:rPr sz="2000" spc="-5" dirty="0">
                <a:latin typeface="Times New Roman"/>
                <a:cs typeface="Times New Roman"/>
              </a:rPr>
              <a:t>(</a:t>
            </a:r>
            <a:r>
              <a:rPr sz="2000" spc="-5" dirty="0">
                <a:latin typeface="Symbol"/>
                <a:cs typeface="Symbol"/>
              </a:rPr>
              <a:t></a:t>
            </a:r>
            <a:r>
              <a:rPr sz="2000" i="1" spc="-5" dirty="0">
                <a:latin typeface="Times New Roman"/>
                <a:cs typeface="Times New Roman"/>
              </a:rPr>
              <a:t>s' </a:t>
            </a:r>
            <a:r>
              <a:rPr sz="2000" dirty="0">
                <a:latin typeface="Symbol"/>
                <a:cs typeface="Symbol"/>
              </a:rPr>
              <a:t></a:t>
            </a:r>
            <a:r>
              <a:rPr sz="2000" dirty="0">
                <a:latin typeface="Times New Roman"/>
                <a:cs typeface="Times New Roman"/>
              </a:rPr>
              <a:t> </a:t>
            </a:r>
            <a:r>
              <a:rPr sz="2000" i="1" dirty="0">
                <a:latin typeface="Times New Roman"/>
                <a:cs typeface="Times New Roman"/>
              </a:rPr>
              <a:t>H</a:t>
            </a:r>
            <a:r>
              <a:rPr sz="2000" dirty="0">
                <a:latin typeface="Times New Roman"/>
                <a:cs typeface="Times New Roman"/>
              </a:rPr>
              <a:t>)[(</a:t>
            </a:r>
            <a:r>
              <a:rPr sz="2000" i="1" dirty="0">
                <a:latin typeface="Times New Roman"/>
                <a:cs typeface="Times New Roman"/>
              </a:rPr>
              <a:t>s </a:t>
            </a:r>
            <a:r>
              <a:rPr sz="2000" spc="5" dirty="0">
                <a:latin typeface="Symbol"/>
                <a:cs typeface="Symbol"/>
              </a:rPr>
              <a:t></a:t>
            </a:r>
            <a:r>
              <a:rPr sz="1950" i="1" spc="7" baseline="-21367" dirty="0">
                <a:latin typeface="Times New Roman"/>
                <a:cs typeface="Times New Roman"/>
              </a:rPr>
              <a:t>g</a:t>
            </a:r>
            <a:r>
              <a:rPr sz="2000" i="1" spc="5" dirty="0">
                <a:latin typeface="Times New Roman"/>
                <a:cs typeface="Times New Roman"/>
              </a:rPr>
              <a:t>s'</a:t>
            </a:r>
            <a:r>
              <a:rPr sz="2000" spc="5" dirty="0">
                <a:latin typeface="Times New Roman"/>
                <a:cs typeface="Times New Roman"/>
              </a:rPr>
              <a:t>) </a:t>
            </a:r>
            <a:r>
              <a:rPr sz="2000" dirty="0">
                <a:latin typeface="Symbol"/>
                <a:cs typeface="Symbol"/>
              </a:rPr>
              <a:t></a:t>
            </a:r>
            <a:r>
              <a:rPr sz="2000" dirty="0">
                <a:latin typeface="Times New Roman"/>
                <a:cs typeface="Times New Roman"/>
              </a:rPr>
              <a:t> </a:t>
            </a:r>
            <a:r>
              <a:rPr sz="2000" i="1" spc="-5" dirty="0">
                <a:latin typeface="Times New Roman"/>
                <a:cs typeface="Times New Roman"/>
              </a:rPr>
              <a:t>Consistent</a:t>
            </a:r>
            <a:r>
              <a:rPr sz="2000" spc="-5" dirty="0">
                <a:latin typeface="Times New Roman"/>
                <a:cs typeface="Times New Roman"/>
              </a:rPr>
              <a:t>(</a:t>
            </a:r>
            <a:r>
              <a:rPr sz="2000" i="1" spc="-5" dirty="0">
                <a:latin typeface="Times New Roman"/>
                <a:cs typeface="Times New Roman"/>
              </a:rPr>
              <a:t>s',</a:t>
            </a:r>
            <a:r>
              <a:rPr sz="2000" i="1" spc="-204" dirty="0">
                <a:latin typeface="Times New Roman"/>
                <a:cs typeface="Times New Roman"/>
              </a:rPr>
              <a:t> </a:t>
            </a:r>
            <a:r>
              <a:rPr sz="2000" i="1" dirty="0">
                <a:latin typeface="Times New Roman"/>
                <a:cs typeface="Times New Roman"/>
              </a:rPr>
              <a:t>D</a:t>
            </a:r>
            <a:r>
              <a:rPr sz="2000" dirty="0">
                <a:latin typeface="Times New Roman"/>
                <a:cs typeface="Times New Roman"/>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73</a:t>
            </a:fld>
            <a:endParaRPr dirty="0"/>
          </a:p>
        </p:txBody>
      </p:sp>
      <p:sp>
        <p:nvSpPr>
          <p:cNvPr id="2" name="object 2"/>
          <p:cNvSpPr txBox="1">
            <a:spLocks noGrp="1"/>
          </p:cNvSpPr>
          <p:nvPr>
            <p:ph type="title"/>
          </p:nvPr>
        </p:nvSpPr>
        <p:spPr>
          <a:xfrm>
            <a:off x="457200" y="379123"/>
            <a:ext cx="8644638" cy="505908"/>
          </a:xfrm>
          <a:prstGeom prst="rect">
            <a:avLst/>
          </a:prstGeom>
        </p:spPr>
        <p:txBody>
          <a:bodyPr vert="horz" wrap="square" lIns="0" tIns="13335" rIns="0" bIns="0" rtlCol="0">
            <a:spAutoFit/>
          </a:bodyPr>
          <a:lstStyle/>
          <a:p>
            <a:pPr marL="12700">
              <a:lnSpc>
                <a:spcPct val="100000"/>
              </a:lnSpc>
              <a:spcBef>
                <a:spcPts val="105"/>
              </a:spcBef>
            </a:pPr>
            <a:r>
              <a:rPr sz="3200" spc="-50" dirty="0">
                <a:latin typeface="Times New Roman"/>
                <a:cs typeface="Times New Roman"/>
              </a:rPr>
              <a:t>Version </a:t>
            </a:r>
            <a:r>
              <a:rPr sz="3200" dirty="0">
                <a:latin typeface="Times New Roman"/>
                <a:cs typeface="Times New Roman"/>
              </a:rPr>
              <a:t>Space representation</a:t>
            </a:r>
            <a:r>
              <a:rPr sz="3200" spc="-40" dirty="0">
                <a:latin typeface="Times New Roman"/>
                <a:cs typeface="Times New Roman"/>
              </a:rPr>
              <a:t> </a:t>
            </a:r>
            <a:r>
              <a:rPr sz="3200" dirty="0">
                <a:latin typeface="Times New Roman"/>
                <a:cs typeface="Times New Roman"/>
              </a:rPr>
              <a:t>theorem</a:t>
            </a:r>
          </a:p>
        </p:txBody>
      </p:sp>
      <p:sp>
        <p:nvSpPr>
          <p:cNvPr id="3" name="object 3"/>
          <p:cNvSpPr txBox="1"/>
          <p:nvPr/>
        </p:nvSpPr>
        <p:spPr>
          <a:xfrm>
            <a:off x="933510" y="1653924"/>
            <a:ext cx="10466070" cy="2475230"/>
          </a:xfrm>
          <a:prstGeom prst="rect">
            <a:avLst/>
          </a:prstGeom>
        </p:spPr>
        <p:txBody>
          <a:bodyPr vert="horz" wrap="square" lIns="0" tIns="12700" rIns="0" bIns="0" rtlCol="0">
            <a:spAutoFit/>
          </a:bodyPr>
          <a:lstStyle/>
          <a:p>
            <a:pPr marL="25400" marR="17780" algn="just">
              <a:lnSpc>
                <a:spcPct val="100000"/>
              </a:lnSpc>
              <a:spcBef>
                <a:spcPts val="100"/>
              </a:spcBef>
            </a:pPr>
            <a:r>
              <a:rPr sz="2400" b="1" i="1" spc="-5" dirty="0">
                <a:latin typeface="Times New Roman"/>
                <a:cs typeface="Times New Roman"/>
              </a:rPr>
              <a:t>Theorem: </a:t>
            </a:r>
            <a:r>
              <a:rPr sz="2400" spc="-5" dirty="0">
                <a:latin typeface="Times New Roman"/>
                <a:cs typeface="Times New Roman"/>
              </a:rPr>
              <a:t>Let X </a:t>
            </a:r>
            <a:r>
              <a:rPr sz="2400" dirty="0">
                <a:latin typeface="Times New Roman"/>
                <a:cs typeface="Times New Roman"/>
              </a:rPr>
              <a:t>be an </a:t>
            </a:r>
            <a:r>
              <a:rPr sz="2400" spc="-5" dirty="0">
                <a:latin typeface="Times New Roman"/>
                <a:cs typeface="Times New Roman"/>
              </a:rPr>
              <a:t>arbitrary set </a:t>
            </a:r>
            <a:r>
              <a:rPr sz="2400" dirty="0">
                <a:latin typeface="Times New Roman"/>
                <a:cs typeface="Times New Roman"/>
              </a:rPr>
              <a:t>of </a:t>
            </a:r>
            <a:r>
              <a:rPr sz="2400" spc="-5" dirty="0">
                <a:latin typeface="Times New Roman"/>
                <a:cs typeface="Times New Roman"/>
              </a:rPr>
              <a:t>instances </a:t>
            </a:r>
            <a:r>
              <a:rPr sz="2400" dirty="0">
                <a:latin typeface="Times New Roman"/>
                <a:cs typeface="Times New Roman"/>
              </a:rPr>
              <a:t>and </a:t>
            </a:r>
            <a:r>
              <a:rPr sz="2400" spc="-5" dirty="0">
                <a:latin typeface="Times New Roman"/>
                <a:cs typeface="Times New Roman"/>
              </a:rPr>
              <a:t>Let H </a:t>
            </a:r>
            <a:r>
              <a:rPr sz="2400" dirty="0">
                <a:latin typeface="Times New Roman"/>
                <a:cs typeface="Times New Roman"/>
              </a:rPr>
              <a:t>be a set of Boolean-  valued </a:t>
            </a:r>
            <a:r>
              <a:rPr sz="2400" spc="-5" dirty="0">
                <a:latin typeface="Times New Roman"/>
                <a:cs typeface="Times New Roman"/>
              </a:rPr>
              <a:t>hypotheses defined </a:t>
            </a:r>
            <a:r>
              <a:rPr sz="2400" dirty="0">
                <a:latin typeface="Times New Roman"/>
                <a:cs typeface="Times New Roman"/>
              </a:rPr>
              <a:t>over </a:t>
            </a:r>
            <a:r>
              <a:rPr sz="2400" spc="-5" dirty="0">
                <a:latin typeface="Times New Roman"/>
                <a:cs typeface="Times New Roman"/>
              </a:rPr>
              <a:t>X. </a:t>
            </a:r>
            <a:r>
              <a:rPr sz="2400" dirty="0">
                <a:latin typeface="Times New Roman"/>
                <a:cs typeface="Times New Roman"/>
              </a:rPr>
              <a:t>Let c : </a:t>
            </a:r>
            <a:r>
              <a:rPr sz="2400" spc="-5" dirty="0">
                <a:latin typeface="Times New Roman"/>
                <a:cs typeface="Times New Roman"/>
              </a:rPr>
              <a:t>X </a:t>
            </a:r>
            <a:r>
              <a:rPr sz="2400" dirty="0">
                <a:latin typeface="Calibri"/>
                <a:cs typeface="Calibri"/>
              </a:rPr>
              <a:t>→</a:t>
            </a:r>
            <a:r>
              <a:rPr sz="2400" dirty="0">
                <a:latin typeface="Times New Roman"/>
                <a:cs typeface="Times New Roman"/>
              </a:rPr>
              <a:t>{O, 1} be </a:t>
            </a:r>
            <a:r>
              <a:rPr sz="2400" spc="5" dirty="0">
                <a:latin typeface="Times New Roman"/>
                <a:cs typeface="Times New Roman"/>
              </a:rPr>
              <a:t>an </a:t>
            </a:r>
            <a:r>
              <a:rPr sz="2400" spc="-5" dirty="0">
                <a:latin typeface="Times New Roman"/>
                <a:cs typeface="Times New Roman"/>
              </a:rPr>
              <a:t>arbitrary </a:t>
            </a:r>
            <a:r>
              <a:rPr sz="2400" spc="-10" dirty="0">
                <a:latin typeface="Times New Roman"/>
                <a:cs typeface="Times New Roman"/>
              </a:rPr>
              <a:t>target </a:t>
            </a:r>
            <a:r>
              <a:rPr sz="2400" spc="-5" dirty="0">
                <a:latin typeface="Times New Roman"/>
                <a:cs typeface="Times New Roman"/>
              </a:rPr>
              <a:t>concept  defined over X, </a:t>
            </a:r>
            <a:r>
              <a:rPr sz="2400" dirty="0">
                <a:latin typeface="Times New Roman"/>
                <a:cs typeface="Times New Roman"/>
              </a:rPr>
              <a:t>and let D </a:t>
            </a:r>
            <a:r>
              <a:rPr sz="2400" spc="-5" dirty="0">
                <a:latin typeface="Times New Roman"/>
                <a:cs typeface="Times New Roman"/>
              </a:rPr>
              <a:t>be </a:t>
            </a:r>
            <a:r>
              <a:rPr sz="2400" dirty="0">
                <a:latin typeface="Times New Roman"/>
                <a:cs typeface="Times New Roman"/>
              </a:rPr>
              <a:t>an </a:t>
            </a:r>
            <a:r>
              <a:rPr sz="2400" spc="-5" dirty="0">
                <a:latin typeface="Times New Roman"/>
                <a:cs typeface="Times New Roman"/>
              </a:rPr>
              <a:t>arbitrary set of training examples </a:t>
            </a:r>
            <a:r>
              <a:rPr sz="2400" dirty="0">
                <a:latin typeface="Times New Roman"/>
                <a:cs typeface="Times New Roman"/>
              </a:rPr>
              <a:t>{(x, c(x))). For all  </a:t>
            </a:r>
            <a:r>
              <a:rPr sz="2400" spc="-5" dirty="0">
                <a:latin typeface="Times New Roman"/>
                <a:cs typeface="Times New Roman"/>
              </a:rPr>
              <a:t>X, H, </a:t>
            </a:r>
            <a:r>
              <a:rPr sz="2400" dirty="0">
                <a:latin typeface="Times New Roman"/>
                <a:cs typeface="Times New Roman"/>
              </a:rPr>
              <a:t>c, and </a:t>
            </a:r>
            <a:r>
              <a:rPr sz="2400" spc="-5" dirty="0">
                <a:latin typeface="Times New Roman"/>
                <a:cs typeface="Times New Roman"/>
              </a:rPr>
              <a:t>D </a:t>
            </a:r>
            <a:r>
              <a:rPr sz="2400" dirty="0">
                <a:latin typeface="Times New Roman"/>
                <a:cs typeface="Times New Roman"/>
              </a:rPr>
              <a:t>such that </a:t>
            </a:r>
            <a:r>
              <a:rPr sz="2400" spc="-5" dirty="0">
                <a:latin typeface="Times New Roman"/>
                <a:cs typeface="Times New Roman"/>
              </a:rPr>
              <a:t>S </a:t>
            </a:r>
            <a:r>
              <a:rPr sz="2400" dirty="0">
                <a:latin typeface="Times New Roman"/>
                <a:cs typeface="Times New Roman"/>
              </a:rPr>
              <a:t>and </a:t>
            </a:r>
            <a:r>
              <a:rPr sz="2400" spc="-5" dirty="0">
                <a:latin typeface="Times New Roman"/>
                <a:cs typeface="Times New Roman"/>
              </a:rPr>
              <a:t>G </a:t>
            </a:r>
            <a:r>
              <a:rPr sz="2400" dirty="0">
                <a:latin typeface="Times New Roman"/>
                <a:cs typeface="Times New Roman"/>
              </a:rPr>
              <a:t>are well</a:t>
            </a:r>
            <a:r>
              <a:rPr sz="2400" spc="-30" dirty="0">
                <a:latin typeface="Times New Roman"/>
                <a:cs typeface="Times New Roman"/>
              </a:rPr>
              <a:t> </a:t>
            </a:r>
            <a:r>
              <a:rPr sz="2400" dirty="0">
                <a:latin typeface="Times New Roman"/>
                <a:cs typeface="Times New Roman"/>
              </a:rPr>
              <a:t>defined,</a:t>
            </a:r>
            <a:endParaRPr sz="2400">
              <a:latin typeface="Times New Roman"/>
              <a:cs typeface="Times New Roman"/>
            </a:endParaRPr>
          </a:p>
          <a:p>
            <a:pPr>
              <a:lnSpc>
                <a:spcPct val="100000"/>
              </a:lnSpc>
            </a:pPr>
            <a:endParaRPr sz="2400">
              <a:latin typeface="Times New Roman"/>
              <a:cs typeface="Times New Roman"/>
            </a:endParaRPr>
          </a:p>
          <a:p>
            <a:pPr algn="ctr">
              <a:lnSpc>
                <a:spcPct val="100000"/>
              </a:lnSpc>
              <a:spcBef>
                <a:spcPts val="2125"/>
              </a:spcBef>
            </a:pPr>
            <a:r>
              <a:rPr sz="2400" i="1" spc="-5" dirty="0">
                <a:latin typeface="Times New Roman"/>
                <a:cs typeface="Times New Roman"/>
              </a:rPr>
              <a:t>VS</a:t>
            </a:r>
            <a:r>
              <a:rPr sz="2400" i="1" spc="-7" baseline="-20833" dirty="0">
                <a:latin typeface="Times New Roman"/>
                <a:cs typeface="Times New Roman"/>
              </a:rPr>
              <a:t>H,D</a:t>
            </a:r>
            <a:r>
              <a:rPr sz="2400" i="1" spc="-5" dirty="0">
                <a:latin typeface="Times New Roman"/>
                <a:cs typeface="Times New Roman"/>
              </a:rPr>
              <a:t>=</a:t>
            </a:r>
            <a:r>
              <a:rPr sz="2400" spc="-5" dirty="0">
                <a:latin typeface="Times New Roman"/>
                <a:cs typeface="Times New Roman"/>
              </a:rPr>
              <a:t>{</a:t>
            </a:r>
            <a:r>
              <a:rPr sz="2400" i="1" spc="-5" dirty="0">
                <a:latin typeface="Times New Roman"/>
                <a:cs typeface="Times New Roman"/>
              </a:rPr>
              <a:t>h </a:t>
            </a:r>
            <a:r>
              <a:rPr sz="2400" dirty="0">
                <a:latin typeface="Symbol"/>
                <a:cs typeface="Symbol"/>
              </a:rPr>
              <a:t></a:t>
            </a:r>
            <a:r>
              <a:rPr sz="2400" dirty="0">
                <a:latin typeface="Times New Roman"/>
                <a:cs typeface="Times New Roman"/>
              </a:rPr>
              <a:t> </a:t>
            </a:r>
            <a:r>
              <a:rPr sz="2400" i="1" dirty="0">
                <a:latin typeface="Times New Roman"/>
                <a:cs typeface="Times New Roman"/>
              </a:rPr>
              <a:t>H </a:t>
            </a:r>
            <a:r>
              <a:rPr sz="2400" dirty="0">
                <a:latin typeface="Times New Roman"/>
                <a:cs typeface="Times New Roman"/>
              </a:rPr>
              <a:t>|(</a:t>
            </a:r>
            <a:r>
              <a:rPr sz="2400" dirty="0">
                <a:latin typeface="Symbol"/>
                <a:cs typeface="Symbol"/>
              </a:rPr>
              <a:t></a:t>
            </a:r>
            <a:r>
              <a:rPr sz="2400" i="1" dirty="0">
                <a:latin typeface="Times New Roman"/>
                <a:cs typeface="Times New Roman"/>
              </a:rPr>
              <a:t>s </a:t>
            </a:r>
            <a:r>
              <a:rPr sz="2400" dirty="0">
                <a:latin typeface="Symbol"/>
                <a:cs typeface="Symbol"/>
              </a:rPr>
              <a:t></a:t>
            </a:r>
            <a:r>
              <a:rPr sz="2400" dirty="0">
                <a:latin typeface="Times New Roman"/>
                <a:cs typeface="Times New Roman"/>
              </a:rPr>
              <a:t> </a:t>
            </a:r>
            <a:r>
              <a:rPr sz="2400" i="1" spc="-5" dirty="0">
                <a:latin typeface="Times New Roman"/>
                <a:cs typeface="Times New Roman"/>
              </a:rPr>
              <a:t>S</a:t>
            </a:r>
            <a:r>
              <a:rPr sz="2400" spc="-5" dirty="0">
                <a:latin typeface="Times New Roman"/>
                <a:cs typeface="Times New Roman"/>
              </a:rPr>
              <a:t>) </a:t>
            </a:r>
            <a:r>
              <a:rPr sz="2400" dirty="0">
                <a:latin typeface="Times New Roman"/>
                <a:cs typeface="Times New Roman"/>
              </a:rPr>
              <a:t>(</a:t>
            </a:r>
            <a:r>
              <a:rPr sz="2400" dirty="0">
                <a:latin typeface="Symbol"/>
                <a:cs typeface="Symbol"/>
              </a:rPr>
              <a:t></a:t>
            </a:r>
            <a:r>
              <a:rPr sz="2400" i="1" dirty="0">
                <a:latin typeface="Times New Roman"/>
                <a:cs typeface="Times New Roman"/>
              </a:rPr>
              <a:t>g </a:t>
            </a:r>
            <a:r>
              <a:rPr sz="2400" dirty="0">
                <a:latin typeface="Symbol"/>
                <a:cs typeface="Symbol"/>
              </a:rPr>
              <a:t></a:t>
            </a:r>
            <a:r>
              <a:rPr sz="2400" dirty="0">
                <a:latin typeface="Times New Roman"/>
                <a:cs typeface="Times New Roman"/>
              </a:rPr>
              <a:t> </a:t>
            </a:r>
            <a:r>
              <a:rPr sz="2400" i="1" spc="-5" dirty="0">
                <a:latin typeface="Times New Roman"/>
                <a:cs typeface="Times New Roman"/>
              </a:rPr>
              <a:t>G</a:t>
            </a:r>
            <a:r>
              <a:rPr sz="2400" spc="-5" dirty="0">
                <a:latin typeface="Times New Roman"/>
                <a:cs typeface="Times New Roman"/>
              </a:rPr>
              <a:t>) </a:t>
            </a:r>
            <a:r>
              <a:rPr sz="2400" dirty="0">
                <a:latin typeface="Times New Roman"/>
                <a:cs typeface="Times New Roman"/>
              </a:rPr>
              <a:t>(</a:t>
            </a:r>
            <a:r>
              <a:rPr sz="2400" i="1" dirty="0">
                <a:latin typeface="Times New Roman"/>
                <a:cs typeface="Times New Roman"/>
              </a:rPr>
              <a:t>g </a:t>
            </a:r>
            <a:r>
              <a:rPr sz="2400" spc="5" dirty="0">
                <a:latin typeface="Symbol"/>
                <a:cs typeface="Symbol"/>
              </a:rPr>
              <a:t></a:t>
            </a:r>
            <a:r>
              <a:rPr sz="1950" i="1" spc="7" baseline="-21367" dirty="0">
                <a:latin typeface="Times New Roman"/>
                <a:cs typeface="Times New Roman"/>
              </a:rPr>
              <a:t>g </a:t>
            </a:r>
            <a:r>
              <a:rPr sz="2400" i="1" dirty="0">
                <a:latin typeface="Times New Roman"/>
                <a:cs typeface="Times New Roman"/>
              </a:rPr>
              <a:t>h </a:t>
            </a:r>
            <a:r>
              <a:rPr sz="2400" spc="5" dirty="0">
                <a:latin typeface="Symbol"/>
                <a:cs typeface="Symbol"/>
              </a:rPr>
              <a:t></a:t>
            </a:r>
            <a:r>
              <a:rPr sz="1950" i="1" spc="7" baseline="-21367" dirty="0">
                <a:latin typeface="Times New Roman"/>
                <a:cs typeface="Times New Roman"/>
              </a:rPr>
              <a:t>g</a:t>
            </a:r>
            <a:r>
              <a:rPr sz="1950" i="1" spc="195" baseline="-21367" dirty="0">
                <a:latin typeface="Times New Roman"/>
                <a:cs typeface="Times New Roman"/>
              </a:rPr>
              <a:t> </a:t>
            </a:r>
            <a:r>
              <a:rPr sz="2400" i="1" dirty="0">
                <a:latin typeface="Times New Roman"/>
                <a:cs typeface="Times New Roman"/>
              </a:rPr>
              <a:t>s</a:t>
            </a:r>
            <a:r>
              <a:rPr sz="2400" dirty="0">
                <a:latin typeface="Times New Roman"/>
                <a:cs typeface="Times New Roman"/>
              </a:rPr>
              <a:t>)}</a:t>
            </a:r>
            <a:endParaRPr sz="2400">
              <a:latin typeface="Times New Roman"/>
              <a:cs typeface="Times New Roman"/>
            </a:endParaRPr>
          </a:p>
        </p:txBody>
      </p:sp>
      <p:sp>
        <p:nvSpPr>
          <p:cNvPr id="6" name="Rectangle 5">
            <a:extLst>
              <a:ext uri="{FF2B5EF4-FFF2-40B4-BE49-F238E27FC236}">
                <a16:creationId xmlns:a16="http://schemas.microsoft.com/office/drawing/2014/main" id="{955C4151-D798-4F75-A0D0-62DD38C65CDF}"/>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FFE379F-7737-4DA6-8DAD-88188E92EB26}"/>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74</a:t>
            </a:fld>
            <a:endParaRPr dirty="0"/>
          </a:p>
        </p:txBody>
      </p:sp>
      <p:sp>
        <p:nvSpPr>
          <p:cNvPr id="2" name="object 2"/>
          <p:cNvSpPr txBox="1">
            <a:spLocks noGrp="1"/>
          </p:cNvSpPr>
          <p:nvPr>
            <p:ph type="title"/>
          </p:nvPr>
        </p:nvSpPr>
        <p:spPr>
          <a:xfrm>
            <a:off x="3242185" y="559429"/>
            <a:ext cx="5847715" cy="391160"/>
          </a:xfrm>
          <a:prstGeom prst="rect">
            <a:avLst/>
          </a:prstGeom>
        </p:spPr>
        <p:txBody>
          <a:bodyPr vert="horz" wrap="square" lIns="0" tIns="12700" rIns="0" bIns="0" rtlCol="0">
            <a:spAutoFit/>
          </a:bodyPr>
          <a:lstStyle/>
          <a:p>
            <a:pPr marL="38100">
              <a:lnSpc>
                <a:spcPct val="100000"/>
              </a:lnSpc>
              <a:spcBef>
                <a:spcPts val="100"/>
              </a:spcBef>
            </a:pPr>
            <a:r>
              <a:rPr sz="2400" b="0" i="1" spc="-5" dirty="0">
                <a:latin typeface="Times New Roman"/>
                <a:cs typeface="Times New Roman"/>
              </a:rPr>
              <a:t>VS</a:t>
            </a:r>
            <a:r>
              <a:rPr sz="2400" b="0" i="1" spc="-7" baseline="-20833" dirty="0">
                <a:latin typeface="Times New Roman"/>
                <a:cs typeface="Times New Roman"/>
              </a:rPr>
              <a:t>H,D</a:t>
            </a:r>
            <a:r>
              <a:rPr sz="2400" b="0" i="1" spc="-5" dirty="0">
                <a:latin typeface="Times New Roman"/>
                <a:cs typeface="Times New Roman"/>
              </a:rPr>
              <a:t>=</a:t>
            </a:r>
            <a:r>
              <a:rPr sz="2400" b="0" spc="-5" dirty="0">
                <a:latin typeface="Times New Roman"/>
                <a:cs typeface="Times New Roman"/>
              </a:rPr>
              <a:t>{</a:t>
            </a:r>
            <a:r>
              <a:rPr sz="2400" b="0" i="1" spc="-5" dirty="0">
                <a:latin typeface="Times New Roman"/>
                <a:cs typeface="Times New Roman"/>
              </a:rPr>
              <a:t>h </a:t>
            </a:r>
            <a:r>
              <a:rPr sz="2400" b="0" dirty="0">
                <a:latin typeface="Symbol"/>
                <a:cs typeface="Symbol"/>
              </a:rPr>
              <a:t></a:t>
            </a:r>
            <a:r>
              <a:rPr sz="2400" b="0" dirty="0">
                <a:latin typeface="Times New Roman"/>
                <a:cs typeface="Times New Roman"/>
              </a:rPr>
              <a:t> </a:t>
            </a:r>
            <a:r>
              <a:rPr sz="2400" b="0" i="1" spc="-5" dirty="0">
                <a:latin typeface="Times New Roman"/>
                <a:cs typeface="Times New Roman"/>
              </a:rPr>
              <a:t>H </a:t>
            </a:r>
            <a:r>
              <a:rPr sz="2400" b="0" dirty="0">
                <a:latin typeface="Times New Roman"/>
                <a:cs typeface="Times New Roman"/>
              </a:rPr>
              <a:t>|(</a:t>
            </a:r>
            <a:r>
              <a:rPr sz="2400" b="0" dirty="0">
                <a:latin typeface="Symbol"/>
                <a:cs typeface="Symbol"/>
              </a:rPr>
              <a:t></a:t>
            </a:r>
            <a:r>
              <a:rPr sz="2400" b="0" i="1" dirty="0">
                <a:latin typeface="Times New Roman"/>
                <a:cs typeface="Times New Roman"/>
              </a:rPr>
              <a:t>s </a:t>
            </a:r>
            <a:r>
              <a:rPr sz="2400" b="0" dirty="0">
                <a:latin typeface="Symbol"/>
                <a:cs typeface="Symbol"/>
              </a:rPr>
              <a:t></a:t>
            </a:r>
            <a:r>
              <a:rPr sz="2400" b="0" dirty="0">
                <a:latin typeface="Times New Roman"/>
                <a:cs typeface="Times New Roman"/>
              </a:rPr>
              <a:t> </a:t>
            </a:r>
            <a:r>
              <a:rPr sz="2400" b="0" i="1" dirty="0">
                <a:latin typeface="Times New Roman"/>
                <a:cs typeface="Times New Roman"/>
              </a:rPr>
              <a:t>S</a:t>
            </a:r>
            <a:r>
              <a:rPr sz="2400" b="0" dirty="0">
                <a:latin typeface="Times New Roman"/>
                <a:cs typeface="Times New Roman"/>
              </a:rPr>
              <a:t>) (</a:t>
            </a:r>
            <a:r>
              <a:rPr sz="2400" b="0" dirty="0">
                <a:latin typeface="Symbol"/>
                <a:cs typeface="Symbol"/>
              </a:rPr>
              <a:t></a:t>
            </a:r>
            <a:r>
              <a:rPr sz="2400" b="0" i="1" dirty="0">
                <a:latin typeface="Times New Roman"/>
                <a:cs typeface="Times New Roman"/>
              </a:rPr>
              <a:t>g </a:t>
            </a:r>
            <a:r>
              <a:rPr sz="2400" b="0" dirty="0">
                <a:latin typeface="Symbol"/>
                <a:cs typeface="Symbol"/>
              </a:rPr>
              <a:t></a:t>
            </a:r>
            <a:r>
              <a:rPr sz="2400" b="0" dirty="0">
                <a:latin typeface="Times New Roman"/>
                <a:cs typeface="Times New Roman"/>
              </a:rPr>
              <a:t> </a:t>
            </a:r>
            <a:r>
              <a:rPr sz="2400" b="0" i="1" spc="-5" dirty="0">
                <a:latin typeface="Times New Roman"/>
                <a:cs typeface="Times New Roman"/>
              </a:rPr>
              <a:t>G</a:t>
            </a:r>
            <a:r>
              <a:rPr sz="2400" b="0" spc="-5" dirty="0">
                <a:latin typeface="Times New Roman"/>
                <a:cs typeface="Times New Roman"/>
              </a:rPr>
              <a:t>) </a:t>
            </a:r>
            <a:r>
              <a:rPr sz="2400" b="0" dirty="0">
                <a:latin typeface="Times New Roman"/>
                <a:cs typeface="Times New Roman"/>
              </a:rPr>
              <a:t>(</a:t>
            </a:r>
            <a:r>
              <a:rPr sz="2400" b="0" i="1" dirty="0">
                <a:latin typeface="Times New Roman"/>
                <a:cs typeface="Times New Roman"/>
              </a:rPr>
              <a:t>g </a:t>
            </a:r>
            <a:r>
              <a:rPr sz="2400" b="0" spc="10" dirty="0">
                <a:latin typeface="Symbol"/>
                <a:cs typeface="Symbol"/>
              </a:rPr>
              <a:t></a:t>
            </a:r>
            <a:r>
              <a:rPr sz="1950" b="0" i="1" spc="15" baseline="-21367" dirty="0">
                <a:latin typeface="Times New Roman"/>
                <a:cs typeface="Times New Roman"/>
              </a:rPr>
              <a:t>g </a:t>
            </a:r>
            <a:r>
              <a:rPr sz="2400" b="0" i="1" dirty="0">
                <a:latin typeface="Times New Roman"/>
                <a:cs typeface="Times New Roman"/>
              </a:rPr>
              <a:t>h </a:t>
            </a:r>
            <a:r>
              <a:rPr sz="2400" b="0" spc="5" dirty="0">
                <a:latin typeface="Symbol"/>
                <a:cs typeface="Symbol"/>
              </a:rPr>
              <a:t></a:t>
            </a:r>
            <a:r>
              <a:rPr sz="1950" b="0" i="1" spc="7" baseline="-21367" dirty="0">
                <a:latin typeface="Times New Roman"/>
                <a:cs typeface="Times New Roman"/>
              </a:rPr>
              <a:t>g</a:t>
            </a:r>
            <a:r>
              <a:rPr sz="1950" b="0" i="1" spc="202" baseline="-21367" dirty="0">
                <a:latin typeface="Times New Roman"/>
                <a:cs typeface="Times New Roman"/>
              </a:rPr>
              <a:t> </a:t>
            </a:r>
            <a:r>
              <a:rPr sz="2400" b="0" i="1" spc="-5" dirty="0">
                <a:latin typeface="Times New Roman"/>
                <a:cs typeface="Times New Roman"/>
              </a:rPr>
              <a:t>s</a:t>
            </a:r>
            <a:r>
              <a:rPr sz="2400" b="0" spc="-5" dirty="0">
                <a:latin typeface="Times New Roman"/>
                <a:cs typeface="Times New Roman"/>
              </a:rPr>
              <a:t>)}</a:t>
            </a:r>
            <a:endParaRPr sz="2400">
              <a:latin typeface="Times New Roman"/>
              <a:cs typeface="Times New Roman"/>
            </a:endParaRPr>
          </a:p>
        </p:txBody>
      </p:sp>
      <p:sp>
        <p:nvSpPr>
          <p:cNvPr id="3" name="object 3"/>
          <p:cNvSpPr txBox="1"/>
          <p:nvPr/>
        </p:nvSpPr>
        <p:spPr>
          <a:xfrm>
            <a:off x="895401" y="924021"/>
            <a:ext cx="10541635" cy="5138420"/>
          </a:xfrm>
          <a:prstGeom prst="rect">
            <a:avLst/>
          </a:prstGeom>
        </p:spPr>
        <p:txBody>
          <a:bodyPr vert="horz" wrap="square" lIns="0" tIns="110490" rIns="0" bIns="0" rtlCol="0">
            <a:spAutoFit/>
          </a:bodyPr>
          <a:lstStyle/>
          <a:p>
            <a:pPr marL="63500">
              <a:lnSpc>
                <a:spcPct val="100000"/>
              </a:lnSpc>
              <a:spcBef>
                <a:spcPts val="870"/>
              </a:spcBef>
            </a:pPr>
            <a:r>
              <a:rPr sz="2000" u="sng" spc="-75" dirty="0">
                <a:uFill>
                  <a:solidFill>
                    <a:srgbClr val="000000"/>
                  </a:solidFill>
                </a:uFill>
                <a:latin typeface="Times New Roman"/>
                <a:cs typeface="Times New Roman"/>
              </a:rPr>
              <a:t>To</a:t>
            </a:r>
            <a:r>
              <a:rPr sz="2000" u="sng" spc="-5"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Prove:</a:t>
            </a:r>
            <a:endParaRPr sz="2000">
              <a:latin typeface="Times New Roman"/>
              <a:cs typeface="Times New Roman"/>
            </a:endParaRPr>
          </a:p>
          <a:p>
            <a:pPr marL="317500" indent="-254635">
              <a:lnSpc>
                <a:spcPct val="100000"/>
              </a:lnSpc>
              <a:spcBef>
                <a:spcPts val="770"/>
              </a:spcBef>
              <a:buAutoNum type="arabicPeriod"/>
              <a:tabLst>
                <a:tab pos="318135" algn="l"/>
              </a:tabLst>
            </a:pPr>
            <a:r>
              <a:rPr sz="2000" dirty="0">
                <a:latin typeface="Times New Roman"/>
                <a:cs typeface="Times New Roman"/>
              </a:rPr>
              <a:t>Every h </a:t>
            </a:r>
            <a:r>
              <a:rPr sz="2000" spc="-5" dirty="0">
                <a:latin typeface="Times New Roman"/>
                <a:cs typeface="Times New Roman"/>
              </a:rPr>
              <a:t>satisfying </a:t>
            </a:r>
            <a:r>
              <a:rPr sz="2000" dirty="0">
                <a:latin typeface="Times New Roman"/>
                <a:cs typeface="Times New Roman"/>
              </a:rPr>
              <a:t>the right hand side of the above expression is </a:t>
            </a:r>
            <a:r>
              <a:rPr sz="2000" spc="-5" dirty="0">
                <a:latin typeface="Times New Roman"/>
                <a:cs typeface="Times New Roman"/>
              </a:rPr>
              <a:t>in </a:t>
            </a:r>
            <a:r>
              <a:rPr sz="2000" b="1" i="1" dirty="0">
                <a:latin typeface="Times New Roman"/>
                <a:cs typeface="Times New Roman"/>
              </a:rPr>
              <a:t>VS</a:t>
            </a:r>
            <a:r>
              <a:rPr sz="2000" b="1" i="1" spc="-210" dirty="0">
                <a:latin typeface="Times New Roman"/>
                <a:cs typeface="Times New Roman"/>
              </a:rPr>
              <a:t> </a:t>
            </a:r>
            <a:r>
              <a:rPr sz="1950" b="1" i="1" spc="22" baseline="-21367" dirty="0">
                <a:latin typeface="Times New Roman"/>
                <a:cs typeface="Times New Roman"/>
              </a:rPr>
              <a:t>H,D</a:t>
            </a:r>
            <a:endParaRPr sz="1950" baseline="-21367">
              <a:latin typeface="Times New Roman"/>
              <a:cs typeface="Times New Roman"/>
            </a:endParaRPr>
          </a:p>
          <a:p>
            <a:pPr marL="317500" indent="-254635">
              <a:lnSpc>
                <a:spcPct val="100000"/>
              </a:lnSpc>
              <a:spcBef>
                <a:spcPts val="755"/>
              </a:spcBef>
              <a:buAutoNum type="arabicPeriod"/>
              <a:tabLst>
                <a:tab pos="318135" algn="l"/>
              </a:tabLst>
            </a:pPr>
            <a:r>
              <a:rPr sz="2000" dirty="0">
                <a:latin typeface="Times New Roman"/>
                <a:cs typeface="Times New Roman"/>
              </a:rPr>
              <a:t>Every </a:t>
            </a:r>
            <a:r>
              <a:rPr sz="2000" spc="-10" dirty="0">
                <a:latin typeface="Times New Roman"/>
                <a:cs typeface="Times New Roman"/>
              </a:rPr>
              <a:t>member </a:t>
            </a:r>
            <a:r>
              <a:rPr sz="2000" dirty="0">
                <a:latin typeface="Times New Roman"/>
                <a:cs typeface="Times New Roman"/>
              </a:rPr>
              <a:t>of </a:t>
            </a:r>
            <a:r>
              <a:rPr sz="2000" b="1" i="1" dirty="0">
                <a:latin typeface="Times New Roman"/>
                <a:cs typeface="Times New Roman"/>
              </a:rPr>
              <a:t>VS </a:t>
            </a:r>
            <a:r>
              <a:rPr sz="1950" b="1" i="1" spc="22" baseline="-21367" dirty="0">
                <a:latin typeface="Times New Roman"/>
                <a:cs typeface="Times New Roman"/>
              </a:rPr>
              <a:t>H,D </a:t>
            </a:r>
            <a:r>
              <a:rPr sz="2000" spc="-5" dirty="0">
                <a:latin typeface="Times New Roman"/>
                <a:cs typeface="Times New Roman"/>
              </a:rPr>
              <a:t>satisfies </a:t>
            </a:r>
            <a:r>
              <a:rPr sz="2000" dirty="0">
                <a:latin typeface="Times New Roman"/>
                <a:cs typeface="Times New Roman"/>
              </a:rPr>
              <a:t>the right-hand side of the</a:t>
            </a:r>
            <a:r>
              <a:rPr sz="2000" spc="-125" dirty="0">
                <a:latin typeface="Times New Roman"/>
                <a:cs typeface="Times New Roman"/>
              </a:rPr>
              <a:t> </a:t>
            </a:r>
            <a:r>
              <a:rPr sz="2000" dirty="0">
                <a:latin typeface="Times New Roman"/>
                <a:cs typeface="Times New Roman"/>
              </a:rPr>
              <a:t>expression</a:t>
            </a:r>
            <a:endParaRPr sz="2000">
              <a:latin typeface="Times New Roman"/>
              <a:cs typeface="Times New Roman"/>
            </a:endParaRPr>
          </a:p>
          <a:p>
            <a:pPr>
              <a:lnSpc>
                <a:spcPct val="100000"/>
              </a:lnSpc>
              <a:spcBef>
                <a:spcPts val="15"/>
              </a:spcBef>
            </a:pPr>
            <a:endParaRPr sz="3400">
              <a:latin typeface="Times New Roman"/>
              <a:cs typeface="Times New Roman"/>
            </a:endParaRPr>
          </a:p>
          <a:p>
            <a:pPr marL="63500">
              <a:lnSpc>
                <a:spcPct val="100000"/>
              </a:lnSpc>
            </a:pPr>
            <a:r>
              <a:rPr sz="2000" u="sng" dirty="0">
                <a:uFill>
                  <a:solidFill>
                    <a:srgbClr val="000000"/>
                  </a:solidFill>
                </a:uFill>
                <a:latin typeface="Times New Roman"/>
                <a:cs typeface="Times New Roman"/>
              </a:rPr>
              <a:t>Sketch of</a:t>
            </a:r>
            <a:r>
              <a:rPr sz="2000" u="sng" spc="-35" dirty="0">
                <a:uFill>
                  <a:solidFill>
                    <a:srgbClr val="000000"/>
                  </a:solidFill>
                </a:uFill>
                <a:latin typeface="Times New Roman"/>
                <a:cs typeface="Times New Roman"/>
              </a:rPr>
              <a:t> </a:t>
            </a:r>
            <a:r>
              <a:rPr sz="2000" u="sng" dirty="0">
                <a:uFill>
                  <a:solidFill>
                    <a:srgbClr val="000000"/>
                  </a:solidFill>
                </a:uFill>
                <a:latin typeface="Times New Roman"/>
                <a:cs typeface="Times New Roman"/>
              </a:rPr>
              <a:t>proof:</a:t>
            </a:r>
            <a:endParaRPr sz="2000">
              <a:latin typeface="Times New Roman"/>
              <a:cs typeface="Times New Roman"/>
            </a:endParaRPr>
          </a:p>
          <a:p>
            <a:pPr marL="520065" indent="-457200">
              <a:lnSpc>
                <a:spcPct val="100000"/>
              </a:lnSpc>
              <a:spcBef>
                <a:spcPts val="770"/>
              </a:spcBef>
              <a:buAutoNum type="arabicPeriod"/>
              <a:tabLst>
                <a:tab pos="520065" algn="l"/>
                <a:tab pos="520700" algn="l"/>
              </a:tabLst>
            </a:pPr>
            <a:r>
              <a:rPr sz="2000" spc="-5" dirty="0">
                <a:latin typeface="Times New Roman"/>
                <a:cs typeface="Times New Roman"/>
              </a:rPr>
              <a:t>let </a:t>
            </a:r>
            <a:r>
              <a:rPr sz="2000" dirty="0">
                <a:latin typeface="Times New Roman"/>
                <a:cs typeface="Times New Roman"/>
              </a:rPr>
              <a:t>g, h, s be arbitrary </a:t>
            </a:r>
            <a:r>
              <a:rPr sz="2000" spc="-5" dirty="0">
                <a:latin typeface="Times New Roman"/>
                <a:cs typeface="Times New Roman"/>
              </a:rPr>
              <a:t>members </a:t>
            </a:r>
            <a:r>
              <a:rPr sz="2000" dirty="0">
                <a:latin typeface="Times New Roman"/>
                <a:cs typeface="Times New Roman"/>
              </a:rPr>
              <a:t>of G, H, S respectively with </a:t>
            </a:r>
            <a:r>
              <a:rPr sz="2000" i="1" dirty="0">
                <a:latin typeface="Times New Roman"/>
                <a:cs typeface="Times New Roman"/>
              </a:rPr>
              <a:t>g </a:t>
            </a:r>
            <a:r>
              <a:rPr sz="2000" spc="10" dirty="0">
                <a:latin typeface="Symbol"/>
                <a:cs typeface="Symbol"/>
              </a:rPr>
              <a:t></a:t>
            </a:r>
            <a:r>
              <a:rPr sz="1950" i="1" spc="15" baseline="-21367" dirty="0">
                <a:latin typeface="Times New Roman"/>
                <a:cs typeface="Times New Roman"/>
              </a:rPr>
              <a:t>g </a:t>
            </a:r>
            <a:r>
              <a:rPr sz="2000" i="1" dirty="0">
                <a:latin typeface="Times New Roman"/>
                <a:cs typeface="Times New Roman"/>
              </a:rPr>
              <a:t>h </a:t>
            </a:r>
            <a:r>
              <a:rPr sz="2000" spc="5" dirty="0">
                <a:latin typeface="Symbol"/>
                <a:cs typeface="Symbol"/>
              </a:rPr>
              <a:t></a:t>
            </a:r>
            <a:r>
              <a:rPr sz="1950" i="1" spc="7" baseline="-21367" dirty="0">
                <a:latin typeface="Times New Roman"/>
                <a:cs typeface="Times New Roman"/>
              </a:rPr>
              <a:t>g</a:t>
            </a:r>
            <a:r>
              <a:rPr sz="1950" i="1" spc="-262" baseline="-21367" dirty="0">
                <a:latin typeface="Times New Roman"/>
                <a:cs typeface="Times New Roman"/>
              </a:rPr>
              <a:t> </a:t>
            </a:r>
            <a:r>
              <a:rPr sz="2000" i="1" dirty="0">
                <a:latin typeface="Times New Roman"/>
                <a:cs typeface="Times New Roman"/>
              </a:rPr>
              <a:t>s</a:t>
            </a:r>
            <a:endParaRPr sz="2000">
              <a:latin typeface="Times New Roman"/>
              <a:cs typeface="Times New Roman"/>
            </a:endParaRPr>
          </a:p>
          <a:p>
            <a:pPr marL="63500">
              <a:lnSpc>
                <a:spcPts val="2275"/>
              </a:lnSpc>
              <a:spcBef>
                <a:spcPts val="755"/>
              </a:spcBef>
            </a:pPr>
            <a:r>
              <a:rPr sz="2000" spc="-5" dirty="0">
                <a:latin typeface="Times New Roman"/>
                <a:cs typeface="Times New Roman"/>
              </a:rPr>
              <a:t>By</a:t>
            </a:r>
            <a:r>
              <a:rPr sz="2000" spc="80" dirty="0">
                <a:latin typeface="Times New Roman"/>
                <a:cs typeface="Times New Roman"/>
              </a:rPr>
              <a:t> </a:t>
            </a:r>
            <a:r>
              <a:rPr sz="2000" dirty="0">
                <a:latin typeface="Times New Roman"/>
                <a:cs typeface="Times New Roman"/>
              </a:rPr>
              <a:t>the</a:t>
            </a:r>
            <a:r>
              <a:rPr sz="2000" spc="90" dirty="0">
                <a:latin typeface="Times New Roman"/>
                <a:cs typeface="Times New Roman"/>
              </a:rPr>
              <a:t> </a:t>
            </a:r>
            <a:r>
              <a:rPr sz="2000" spc="-5" dirty="0">
                <a:latin typeface="Times New Roman"/>
                <a:cs typeface="Times New Roman"/>
              </a:rPr>
              <a:t>definition</a:t>
            </a:r>
            <a:r>
              <a:rPr sz="2000" spc="85" dirty="0">
                <a:latin typeface="Times New Roman"/>
                <a:cs typeface="Times New Roman"/>
              </a:rPr>
              <a:t> </a:t>
            </a:r>
            <a:r>
              <a:rPr sz="2000" spc="-5" dirty="0">
                <a:latin typeface="Times New Roman"/>
                <a:cs typeface="Times New Roman"/>
              </a:rPr>
              <a:t>of</a:t>
            </a:r>
            <a:r>
              <a:rPr sz="2000" spc="85" dirty="0">
                <a:latin typeface="Times New Roman"/>
                <a:cs typeface="Times New Roman"/>
              </a:rPr>
              <a:t> </a:t>
            </a:r>
            <a:r>
              <a:rPr sz="2000" b="1" i="1" dirty="0">
                <a:latin typeface="Times New Roman"/>
                <a:cs typeface="Times New Roman"/>
              </a:rPr>
              <a:t>S,</a:t>
            </a:r>
            <a:r>
              <a:rPr sz="2000" b="1" i="1" spc="95" dirty="0">
                <a:latin typeface="Times New Roman"/>
                <a:cs typeface="Times New Roman"/>
              </a:rPr>
              <a:t> </a:t>
            </a:r>
            <a:r>
              <a:rPr sz="2000" b="1" dirty="0">
                <a:latin typeface="Times New Roman"/>
                <a:cs typeface="Times New Roman"/>
              </a:rPr>
              <a:t>s</a:t>
            </a:r>
            <a:r>
              <a:rPr sz="2000" b="1" spc="75" dirty="0">
                <a:latin typeface="Times New Roman"/>
                <a:cs typeface="Times New Roman"/>
              </a:rPr>
              <a:t> </a:t>
            </a:r>
            <a:r>
              <a:rPr sz="2000" spc="-5" dirty="0">
                <a:latin typeface="Times New Roman"/>
                <a:cs typeface="Times New Roman"/>
              </a:rPr>
              <a:t>must</a:t>
            </a:r>
            <a:r>
              <a:rPr sz="2000" spc="75" dirty="0">
                <a:latin typeface="Times New Roman"/>
                <a:cs typeface="Times New Roman"/>
              </a:rPr>
              <a:t> </a:t>
            </a:r>
            <a:r>
              <a:rPr sz="2000" dirty="0">
                <a:latin typeface="Times New Roman"/>
                <a:cs typeface="Times New Roman"/>
              </a:rPr>
              <a:t>be</a:t>
            </a:r>
            <a:r>
              <a:rPr sz="2000" spc="70" dirty="0">
                <a:latin typeface="Times New Roman"/>
                <a:cs typeface="Times New Roman"/>
              </a:rPr>
              <a:t> </a:t>
            </a:r>
            <a:r>
              <a:rPr sz="2000" spc="-5" dirty="0">
                <a:latin typeface="Times New Roman"/>
                <a:cs typeface="Times New Roman"/>
              </a:rPr>
              <a:t>satisfied</a:t>
            </a:r>
            <a:r>
              <a:rPr sz="2000" spc="85" dirty="0">
                <a:latin typeface="Times New Roman"/>
                <a:cs typeface="Times New Roman"/>
              </a:rPr>
              <a:t> </a:t>
            </a:r>
            <a:r>
              <a:rPr sz="2000" dirty="0">
                <a:latin typeface="Times New Roman"/>
                <a:cs typeface="Times New Roman"/>
              </a:rPr>
              <a:t>by</a:t>
            </a:r>
            <a:r>
              <a:rPr sz="2000" spc="75" dirty="0">
                <a:latin typeface="Times New Roman"/>
                <a:cs typeface="Times New Roman"/>
              </a:rPr>
              <a:t> </a:t>
            </a:r>
            <a:r>
              <a:rPr sz="2000" spc="-5" dirty="0">
                <a:latin typeface="Times New Roman"/>
                <a:cs typeface="Times New Roman"/>
              </a:rPr>
              <a:t>all</a:t>
            </a:r>
            <a:r>
              <a:rPr sz="2000" spc="80" dirty="0">
                <a:latin typeface="Times New Roman"/>
                <a:cs typeface="Times New Roman"/>
              </a:rPr>
              <a:t> </a:t>
            </a:r>
            <a:r>
              <a:rPr sz="2000" spc="-5" dirty="0">
                <a:latin typeface="Times New Roman"/>
                <a:cs typeface="Times New Roman"/>
              </a:rPr>
              <a:t>positive</a:t>
            </a:r>
            <a:r>
              <a:rPr sz="2000" spc="95" dirty="0">
                <a:latin typeface="Times New Roman"/>
                <a:cs typeface="Times New Roman"/>
              </a:rPr>
              <a:t> </a:t>
            </a:r>
            <a:r>
              <a:rPr sz="2000" spc="-5" dirty="0">
                <a:latin typeface="Times New Roman"/>
                <a:cs typeface="Times New Roman"/>
              </a:rPr>
              <a:t>examples</a:t>
            </a:r>
            <a:r>
              <a:rPr sz="2000" spc="95" dirty="0">
                <a:latin typeface="Times New Roman"/>
                <a:cs typeface="Times New Roman"/>
              </a:rPr>
              <a:t> </a:t>
            </a:r>
            <a:r>
              <a:rPr sz="2000" spc="-5" dirty="0">
                <a:latin typeface="Times New Roman"/>
                <a:cs typeface="Times New Roman"/>
              </a:rPr>
              <a:t>in</a:t>
            </a:r>
            <a:r>
              <a:rPr sz="2000" spc="80" dirty="0">
                <a:latin typeface="Times New Roman"/>
                <a:cs typeface="Times New Roman"/>
              </a:rPr>
              <a:t> </a:t>
            </a:r>
            <a:r>
              <a:rPr sz="2000" dirty="0">
                <a:latin typeface="Times New Roman"/>
                <a:cs typeface="Times New Roman"/>
              </a:rPr>
              <a:t>D.</a:t>
            </a:r>
            <a:r>
              <a:rPr sz="2000" spc="95" dirty="0">
                <a:latin typeface="Times New Roman"/>
                <a:cs typeface="Times New Roman"/>
              </a:rPr>
              <a:t> </a:t>
            </a:r>
            <a:r>
              <a:rPr sz="2000" spc="-5" dirty="0">
                <a:latin typeface="Times New Roman"/>
                <a:cs typeface="Times New Roman"/>
              </a:rPr>
              <a:t>Because</a:t>
            </a:r>
            <a:r>
              <a:rPr sz="2000" spc="70" dirty="0">
                <a:latin typeface="Times New Roman"/>
                <a:cs typeface="Times New Roman"/>
              </a:rPr>
              <a:t> </a:t>
            </a:r>
            <a:r>
              <a:rPr sz="2000" i="1" dirty="0">
                <a:latin typeface="Times New Roman"/>
                <a:cs typeface="Times New Roman"/>
              </a:rPr>
              <a:t>h</a:t>
            </a:r>
            <a:r>
              <a:rPr sz="2000" i="1" spc="85" dirty="0">
                <a:latin typeface="Times New Roman"/>
                <a:cs typeface="Times New Roman"/>
              </a:rPr>
              <a:t> </a:t>
            </a:r>
            <a:r>
              <a:rPr sz="2000" spc="5" dirty="0">
                <a:latin typeface="Symbol"/>
                <a:cs typeface="Symbol"/>
              </a:rPr>
              <a:t></a:t>
            </a:r>
            <a:r>
              <a:rPr sz="1950" i="1" spc="7" baseline="-21367" dirty="0">
                <a:latin typeface="Times New Roman"/>
                <a:cs typeface="Times New Roman"/>
              </a:rPr>
              <a:t>g</a:t>
            </a:r>
            <a:r>
              <a:rPr sz="1950" i="1" spc="390" baseline="-21367" dirty="0">
                <a:latin typeface="Times New Roman"/>
                <a:cs typeface="Times New Roman"/>
              </a:rPr>
              <a:t> </a:t>
            </a:r>
            <a:r>
              <a:rPr sz="2000" i="1" dirty="0">
                <a:latin typeface="Times New Roman"/>
                <a:cs typeface="Times New Roman"/>
              </a:rPr>
              <a:t>s</a:t>
            </a:r>
            <a:r>
              <a:rPr sz="2000" i="1" spc="85" dirty="0">
                <a:latin typeface="Times New Roman"/>
                <a:cs typeface="Times New Roman"/>
              </a:rPr>
              <a:t> </a:t>
            </a:r>
            <a:r>
              <a:rPr sz="2000" i="1" dirty="0">
                <a:latin typeface="Times New Roman"/>
                <a:cs typeface="Times New Roman"/>
              </a:rPr>
              <a:t>,</a:t>
            </a:r>
            <a:r>
              <a:rPr sz="2000" i="1" spc="80" dirty="0">
                <a:latin typeface="Times New Roman"/>
                <a:cs typeface="Times New Roman"/>
              </a:rPr>
              <a:t> </a:t>
            </a:r>
            <a:r>
              <a:rPr sz="2000" dirty="0">
                <a:latin typeface="Times New Roman"/>
                <a:cs typeface="Times New Roman"/>
              </a:rPr>
              <a:t>h</a:t>
            </a:r>
            <a:r>
              <a:rPr sz="2000" spc="95" dirty="0">
                <a:latin typeface="Times New Roman"/>
                <a:cs typeface="Times New Roman"/>
              </a:rPr>
              <a:t> </a:t>
            </a:r>
            <a:r>
              <a:rPr sz="2000" spc="-5" dirty="0">
                <a:latin typeface="Times New Roman"/>
                <a:cs typeface="Times New Roman"/>
              </a:rPr>
              <a:t>must</a:t>
            </a:r>
            <a:r>
              <a:rPr sz="2000" spc="90" dirty="0">
                <a:latin typeface="Times New Roman"/>
                <a:cs typeface="Times New Roman"/>
              </a:rPr>
              <a:t> </a:t>
            </a:r>
            <a:r>
              <a:rPr sz="2000" spc="-10" dirty="0">
                <a:latin typeface="Times New Roman"/>
                <a:cs typeface="Times New Roman"/>
              </a:rPr>
              <a:t>also</a:t>
            </a:r>
            <a:endParaRPr sz="2000">
              <a:latin typeface="Times New Roman"/>
              <a:cs typeface="Times New Roman"/>
            </a:endParaRPr>
          </a:p>
          <a:p>
            <a:pPr marL="63500" algn="just">
              <a:lnSpc>
                <a:spcPts val="2275"/>
              </a:lnSpc>
            </a:pPr>
            <a:r>
              <a:rPr sz="2000" dirty="0">
                <a:latin typeface="Times New Roman"/>
                <a:cs typeface="Times New Roman"/>
              </a:rPr>
              <a:t>be satisfied by </a:t>
            </a:r>
            <a:r>
              <a:rPr sz="2000" spc="-5" dirty="0">
                <a:latin typeface="Times New Roman"/>
                <a:cs typeface="Times New Roman"/>
              </a:rPr>
              <a:t>all </a:t>
            </a:r>
            <a:r>
              <a:rPr sz="2000" dirty="0">
                <a:latin typeface="Times New Roman"/>
                <a:cs typeface="Times New Roman"/>
              </a:rPr>
              <a:t>positive </a:t>
            </a:r>
            <a:r>
              <a:rPr sz="2000" spc="-5" dirty="0">
                <a:latin typeface="Times New Roman"/>
                <a:cs typeface="Times New Roman"/>
              </a:rPr>
              <a:t>examples in</a:t>
            </a:r>
            <a:r>
              <a:rPr sz="2000" spc="-130" dirty="0">
                <a:latin typeface="Times New Roman"/>
                <a:cs typeface="Times New Roman"/>
              </a:rPr>
              <a:t> </a:t>
            </a:r>
            <a:r>
              <a:rPr sz="2000" dirty="0">
                <a:latin typeface="Times New Roman"/>
                <a:cs typeface="Times New Roman"/>
              </a:rPr>
              <a:t>D.</a:t>
            </a:r>
            <a:endParaRPr sz="2000">
              <a:latin typeface="Times New Roman"/>
              <a:cs typeface="Times New Roman"/>
            </a:endParaRPr>
          </a:p>
          <a:p>
            <a:pPr marL="63500" marR="55880" algn="just">
              <a:lnSpc>
                <a:spcPts val="2160"/>
              </a:lnSpc>
              <a:spcBef>
                <a:spcPts val="1040"/>
              </a:spcBef>
            </a:pPr>
            <a:r>
              <a:rPr sz="2000" spc="-5" dirty="0">
                <a:latin typeface="Times New Roman"/>
                <a:cs typeface="Times New Roman"/>
              </a:rPr>
              <a:t>By </a:t>
            </a:r>
            <a:r>
              <a:rPr sz="2000" dirty="0">
                <a:latin typeface="Times New Roman"/>
                <a:cs typeface="Times New Roman"/>
              </a:rPr>
              <a:t>the </a:t>
            </a:r>
            <a:r>
              <a:rPr sz="2000" spc="-5" dirty="0">
                <a:latin typeface="Times New Roman"/>
                <a:cs typeface="Times New Roman"/>
              </a:rPr>
              <a:t>definition of </a:t>
            </a:r>
            <a:r>
              <a:rPr sz="2000" b="1" i="1" dirty="0">
                <a:latin typeface="Times New Roman"/>
                <a:cs typeface="Times New Roman"/>
              </a:rPr>
              <a:t>G, </a:t>
            </a:r>
            <a:r>
              <a:rPr sz="2000" dirty="0">
                <a:latin typeface="Times New Roman"/>
                <a:cs typeface="Times New Roman"/>
              </a:rPr>
              <a:t>g </a:t>
            </a:r>
            <a:r>
              <a:rPr sz="2000" spc="-5" dirty="0">
                <a:latin typeface="Times New Roman"/>
                <a:cs typeface="Times New Roman"/>
              </a:rPr>
              <a:t>cannot </a:t>
            </a:r>
            <a:r>
              <a:rPr sz="2000" dirty="0">
                <a:latin typeface="Times New Roman"/>
                <a:cs typeface="Times New Roman"/>
              </a:rPr>
              <a:t>be </a:t>
            </a:r>
            <a:r>
              <a:rPr sz="2000" spc="-5" dirty="0">
                <a:latin typeface="Times New Roman"/>
                <a:cs typeface="Times New Roman"/>
              </a:rPr>
              <a:t>satisfied </a:t>
            </a:r>
            <a:r>
              <a:rPr sz="2000" dirty="0">
                <a:latin typeface="Times New Roman"/>
                <a:cs typeface="Times New Roman"/>
              </a:rPr>
              <a:t>by </a:t>
            </a:r>
            <a:r>
              <a:rPr sz="2000" spc="-5" dirty="0">
                <a:latin typeface="Times New Roman"/>
                <a:cs typeface="Times New Roman"/>
              </a:rPr>
              <a:t>any negative example in </a:t>
            </a:r>
            <a:r>
              <a:rPr sz="2000" dirty="0">
                <a:latin typeface="Times New Roman"/>
                <a:cs typeface="Times New Roman"/>
              </a:rPr>
              <a:t>D, </a:t>
            </a:r>
            <a:r>
              <a:rPr sz="2000" spc="-5" dirty="0">
                <a:latin typeface="Times New Roman"/>
                <a:cs typeface="Times New Roman"/>
              </a:rPr>
              <a:t>and because </a:t>
            </a:r>
            <a:r>
              <a:rPr sz="2000" i="1" dirty="0">
                <a:latin typeface="Times New Roman"/>
                <a:cs typeface="Times New Roman"/>
              </a:rPr>
              <a:t>g </a:t>
            </a:r>
            <a:r>
              <a:rPr sz="2000" dirty="0">
                <a:latin typeface="Symbol"/>
                <a:cs typeface="Symbol"/>
              </a:rPr>
              <a:t></a:t>
            </a:r>
            <a:r>
              <a:rPr sz="1950" i="1" baseline="-21367" dirty="0">
                <a:latin typeface="Times New Roman"/>
                <a:cs typeface="Times New Roman"/>
              </a:rPr>
              <a:t>g </a:t>
            </a:r>
            <a:r>
              <a:rPr sz="2000" i="1" dirty="0">
                <a:latin typeface="Times New Roman"/>
                <a:cs typeface="Times New Roman"/>
              </a:rPr>
              <a:t>h </a:t>
            </a:r>
            <a:r>
              <a:rPr sz="2000" dirty="0">
                <a:latin typeface="Times New Roman"/>
                <a:cs typeface="Times New Roman"/>
              </a:rPr>
              <a:t>h  cannot be </a:t>
            </a:r>
            <a:r>
              <a:rPr sz="2000" spc="-10" dirty="0">
                <a:latin typeface="Times New Roman"/>
                <a:cs typeface="Times New Roman"/>
              </a:rPr>
              <a:t>satisfied </a:t>
            </a:r>
            <a:r>
              <a:rPr sz="2000" dirty="0">
                <a:latin typeface="Times New Roman"/>
                <a:cs typeface="Times New Roman"/>
              </a:rPr>
              <a:t>by any </a:t>
            </a:r>
            <a:r>
              <a:rPr sz="2000" spc="-5" dirty="0">
                <a:latin typeface="Times New Roman"/>
                <a:cs typeface="Times New Roman"/>
              </a:rPr>
              <a:t>negative example </a:t>
            </a:r>
            <a:r>
              <a:rPr sz="2000" spc="-10" dirty="0">
                <a:latin typeface="Times New Roman"/>
                <a:cs typeface="Times New Roman"/>
              </a:rPr>
              <a:t>in </a:t>
            </a:r>
            <a:r>
              <a:rPr sz="2000" dirty="0">
                <a:latin typeface="Times New Roman"/>
                <a:cs typeface="Times New Roman"/>
              </a:rPr>
              <a:t>D. </a:t>
            </a:r>
            <a:r>
              <a:rPr sz="2000" spc="-5" dirty="0">
                <a:latin typeface="Times New Roman"/>
                <a:cs typeface="Times New Roman"/>
              </a:rPr>
              <a:t>Because </a:t>
            </a:r>
            <a:r>
              <a:rPr sz="2000" dirty="0">
                <a:latin typeface="Times New Roman"/>
                <a:cs typeface="Times New Roman"/>
              </a:rPr>
              <a:t>h </a:t>
            </a:r>
            <a:r>
              <a:rPr sz="2000" spc="-10" dirty="0">
                <a:latin typeface="Times New Roman"/>
                <a:cs typeface="Times New Roman"/>
              </a:rPr>
              <a:t>is satisfied </a:t>
            </a:r>
            <a:r>
              <a:rPr sz="2000" spc="-5" dirty="0">
                <a:latin typeface="Times New Roman"/>
                <a:cs typeface="Times New Roman"/>
              </a:rPr>
              <a:t>by all positive examples in </a:t>
            </a:r>
            <a:r>
              <a:rPr sz="2000" dirty="0">
                <a:latin typeface="Times New Roman"/>
                <a:cs typeface="Times New Roman"/>
              </a:rPr>
              <a:t>D  and by no negative </a:t>
            </a:r>
            <a:r>
              <a:rPr sz="2000" spc="-5" dirty="0">
                <a:latin typeface="Times New Roman"/>
                <a:cs typeface="Times New Roman"/>
              </a:rPr>
              <a:t>examples in </a:t>
            </a:r>
            <a:r>
              <a:rPr sz="2000" dirty="0">
                <a:latin typeface="Times New Roman"/>
                <a:cs typeface="Times New Roman"/>
              </a:rPr>
              <a:t>D, h </a:t>
            </a:r>
            <a:r>
              <a:rPr sz="2000" spc="-5" dirty="0">
                <a:latin typeface="Times New Roman"/>
                <a:cs typeface="Times New Roman"/>
              </a:rPr>
              <a:t>is </a:t>
            </a:r>
            <a:r>
              <a:rPr sz="2000" dirty="0">
                <a:latin typeface="Times New Roman"/>
                <a:cs typeface="Times New Roman"/>
              </a:rPr>
              <a:t>consistent with D, and therefore h </a:t>
            </a:r>
            <a:r>
              <a:rPr sz="2000" spc="-5" dirty="0">
                <a:latin typeface="Times New Roman"/>
                <a:cs typeface="Times New Roman"/>
              </a:rPr>
              <a:t>is </a:t>
            </a:r>
            <a:r>
              <a:rPr sz="2000" dirty="0">
                <a:latin typeface="Times New Roman"/>
                <a:cs typeface="Times New Roman"/>
              </a:rPr>
              <a:t>a </a:t>
            </a:r>
            <a:r>
              <a:rPr sz="2000" spc="-10" dirty="0">
                <a:latin typeface="Times New Roman"/>
                <a:cs typeface="Times New Roman"/>
              </a:rPr>
              <a:t>member </a:t>
            </a:r>
            <a:r>
              <a:rPr sz="2000" dirty="0">
                <a:latin typeface="Times New Roman"/>
                <a:cs typeface="Times New Roman"/>
              </a:rPr>
              <a:t>of</a:t>
            </a:r>
            <a:r>
              <a:rPr sz="2000" spc="-140" dirty="0">
                <a:latin typeface="Times New Roman"/>
                <a:cs typeface="Times New Roman"/>
              </a:rPr>
              <a:t> </a:t>
            </a:r>
            <a:r>
              <a:rPr sz="2000" i="1" spc="10" dirty="0">
                <a:latin typeface="Times New Roman"/>
                <a:cs typeface="Times New Roman"/>
              </a:rPr>
              <a:t>VS</a:t>
            </a:r>
            <a:r>
              <a:rPr sz="1950" i="1" spc="15" baseline="-21367" dirty="0">
                <a:latin typeface="Times New Roman"/>
                <a:cs typeface="Times New Roman"/>
              </a:rPr>
              <a:t>H,D</a:t>
            </a:r>
            <a:endParaRPr sz="1950" baseline="-21367">
              <a:latin typeface="Times New Roman"/>
              <a:cs typeface="Times New Roman"/>
            </a:endParaRPr>
          </a:p>
          <a:p>
            <a:pPr>
              <a:lnSpc>
                <a:spcPct val="100000"/>
              </a:lnSpc>
            </a:pPr>
            <a:endParaRPr sz="2300">
              <a:latin typeface="Times New Roman"/>
              <a:cs typeface="Times New Roman"/>
            </a:endParaRPr>
          </a:p>
          <a:p>
            <a:pPr marL="63500" marR="55880">
              <a:lnSpc>
                <a:spcPts val="2160"/>
              </a:lnSpc>
              <a:spcBef>
                <a:spcPts val="1510"/>
              </a:spcBef>
              <a:buAutoNum type="arabicPeriod" startAt="2"/>
              <a:tabLst>
                <a:tab pos="362585" algn="l"/>
              </a:tabLst>
            </a:pPr>
            <a:r>
              <a:rPr sz="2000" dirty="0">
                <a:latin typeface="Times New Roman"/>
                <a:cs typeface="Times New Roman"/>
              </a:rPr>
              <a:t>It </a:t>
            </a:r>
            <a:r>
              <a:rPr sz="2000" spc="-5" dirty="0">
                <a:latin typeface="Times New Roman"/>
                <a:cs typeface="Times New Roman"/>
              </a:rPr>
              <a:t>can </a:t>
            </a:r>
            <a:r>
              <a:rPr sz="2000" dirty="0">
                <a:latin typeface="Times New Roman"/>
                <a:cs typeface="Times New Roman"/>
              </a:rPr>
              <a:t>be </a:t>
            </a:r>
            <a:r>
              <a:rPr sz="2000" spc="-5" dirty="0">
                <a:latin typeface="Times New Roman"/>
                <a:cs typeface="Times New Roman"/>
              </a:rPr>
              <a:t>proven </a:t>
            </a:r>
            <a:r>
              <a:rPr sz="2000" dirty="0">
                <a:latin typeface="Times New Roman"/>
                <a:cs typeface="Times New Roman"/>
              </a:rPr>
              <a:t>by </a:t>
            </a:r>
            <a:r>
              <a:rPr sz="2000" spc="-5" dirty="0">
                <a:latin typeface="Times New Roman"/>
                <a:cs typeface="Times New Roman"/>
              </a:rPr>
              <a:t>assuming </a:t>
            </a:r>
            <a:r>
              <a:rPr sz="2000" spc="-10" dirty="0">
                <a:latin typeface="Times New Roman"/>
                <a:cs typeface="Times New Roman"/>
              </a:rPr>
              <a:t>some </a:t>
            </a:r>
            <a:r>
              <a:rPr sz="2000" dirty="0">
                <a:latin typeface="Times New Roman"/>
                <a:cs typeface="Times New Roman"/>
              </a:rPr>
              <a:t>h </a:t>
            </a:r>
            <a:r>
              <a:rPr sz="2000" spc="-5" dirty="0">
                <a:latin typeface="Times New Roman"/>
                <a:cs typeface="Times New Roman"/>
              </a:rPr>
              <a:t>in </a:t>
            </a:r>
            <a:r>
              <a:rPr sz="2000" i="1" spc="5" dirty="0">
                <a:latin typeface="Times New Roman"/>
                <a:cs typeface="Times New Roman"/>
              </a:rPr>
              <a:t>VS</a:t>
            </a:r>
            <a:r>
              <a:rPr sz="1950" i="1" spc="7" baseline="-21367" dirty="0">
                <a:latin typeface="Times New Roman"/>
                <a:cs typeface="Times New Roman"/>
              </a:rPr>
              <a:t>H,D</a:t>
            </a:r>
            <a:r>
              <a:rPr sz="2000" spc="5" dirty="0">
                <a:latin typeface="Times New Roman"/>
                <a:cs typeface="Times New Roman"/>
              </a:rPr>
              <a:t>,that </a:t>
            </a:r>
            <a:r>
              <a:rPr sz="2000" dirty="0">
                <a:latin typeface="Times New Roman"/>
                <a:cs typeface="Times New Roman"/>
              </a:rPr>
              <a:t>does not </a:t>
            </a:r>
            <a:r>
              <a:rPr sz="2000" spc="-5" dirty="0">
                <a:latin typeface="Times New Roman"/>
                <a:cs typeface="Times New Roman"/>
              </a:rPr>
              <a:t>satisfy </a:t>
            </a:r>
            <a:r>
              <a:rPr sz="2000" dirty="0">
                <a:latin typeface="Times New Roman"/>
                <a:cs typeface="Times New Roman"/>
              </a:rPr>
              <a:t>the </a:t>
            </a:r>
            <a:r>
              <a:rPr sz="2000" spc="-5" dirty="0">
                <a:latin typeface="Times New Roman"/>
                <a:cs typeface="Times New Roman"/>
              </a:rPr>
              <a:t>right-hand side of the   </a:t>
            </a:r>
            <a:r>
              <a:rPr sz="2000" dirty="0">
                <a:latin typeface="Times New Roman"/>
                <a:cs typeface="Times New Roman"/>
              </a:rPr>
              <a:t>expression, then showing that this </a:t>
            </a:r>
            <a:r>
              <a:rPr sz="2000" spc="-5" dirty="0">
                <a:latin typeface="Times New Roman"/>
                <a:cs typeface="Times New Roman"/>
              </a:rPr>
              <a:t>leads to an</a:t>
            </a:r>
            <a:r>
              <a:rPr sz="2000" spc="-140" dirty="0">
                <a:latin typeface="Times New Roman"/>
                <a:cs typeface="Times New Roman"/>
              </a:rPr>
              <a:t> </a:t>
            </a:r>
            <a:r>
              <a:rPr sz="2000" dirty="0">
                <a:latin typeface="Times New Roman"/>
                <a:cs typeface="Times New Roman"/>
              </a:rPr>
              <a:t>inconsistency</a:t>
            </a:r>
            <a:endParaRPr sz="2000">
              <a:latin typeface="Times New Roman"/>
              <a:cs typeface="Times New Roman"/>
            </a:endParaRPr>
          </a:p>
        </p:txBody>
      </p:sp>
      <p:sp>
        <p:nvSpPr>
          <p:cNvPr id="6" name="Rectangle 5">
            <a:extLst>
              <a:ext uri="{FF2B5EF4-FFF2-40B4-BE49-F238E27FC236}">
                <a16:creationId xmlns:a16="http://schemas.microsoft.com/office/drawing/2014/main" id="{ED7E5322-BF52-4F58-BDF7-59BF79CC4DC6}"/>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75</a:t>
            </a:fld>
            <a:endParaRPr dirty="0"/>
          </a:p>
        </p:txBody>
      </p:sp>
      <p:sp>
        <p:nvSpPr>
          <p:cNvPr id="2" name="object 2"/>
          <p:cNvSpPr txBox="1"/>
          <p:nvPr/>
        </p:nvSpPr>
        <p:spPr>
          <a:xfrm>
            <a:off x="1371600" y="706603"/>
            <a:ext cx="9916042" cy="5936818"/>
          </a:xfrm>
          <a:prstGeom prst="rect">
            <a:avLst/>
          </a:prstGeom>
        </p:spPr>
        <p:txBody>
          <a:bodyPr vert="horz" wrap="square" lIns="0" tIns="11430" rIns="0" bIns="0" rtlCol="0">
            <a:spAutoFit/>
          </a:bodyPr>
          <a:lstStyle/>
          <a:p>
            <a:pPr marL="12700" marR="2920365" algn="just">
              <a:lnSpc>
                <a:spcPct val="126400"/>
              </a:lnSpc>
              <a:spcBef>
                <a:spcPts val="90"/>
              </a:spcBef>
            </a:pPr>
            <a:r>
              <a:rPr sz="1800" dirty="0">
                <a:latin typeface="Times New Roman"/>
                <a:cs typeface="Times New Roman"/>
              </a:rPr>
              <a:t>Initialize </a:t>
            </a:r>
            <a:r>
              <a:rPr sz="1800" spc="-5" dirty="0">
                <a:latin typeface="Times New Roman"/>
                <a:cs typeface="Times New Roman"/>
              </a:rPr>
              <a:t>G </a:t>
            </a:r>
            <a:r>
              <a:rPr sz="1800" dirty="0">
                <a:latin typeface="Times New Roman"/>
                <a:cs typeface="Times New Roman"/>
              </a:rPr>
              <a:t>to the set of </a:t>
            </a:r>
            <a:r>
              <a:rPr sz="1800" spc="-5" dirty="0">
                <a:latin typeface="Times New Roman"/>
                <a:cs typeface="Times New Roman"/>
              </a:rPr>
              <a:t>maximally </a:t>
            </a:r>
            <a:r>
              <a:rPr sz="1800" dirty="0">
                <a:latin typeface="Times New Roman"/>
                <a:cs typeface="Times New Roman"/>
              </a:rPr>
              <a:t>general hypotheses in</a:t>
            </a:r>
            <a:r>
              <a:rPr sz="1800" spc="-85" dirty="0">
                <a:latin typeface="Times New Roman"/>
                <a:cs typeface="Times New Roman"/>
              </a:rPr>
              <a:t> </a:t>
            </a:r>
            <a:r>
              <a:rPr sz="1800" spc="-5" dirty="0">
                <a:latin typeface="Times New Roman"/>
                <a:cs typeface="Times New Roman"/>
              </a:rPr>
              <a:t>H  </a:t>
            </a:r>
            <a:r>
              <a:rPr sz="1800" dirty="0">
                <a:latin typeface="Times New Roman"/>
                <a:cs typeface="Times New Roman"/>
              </a:rPr>
              <a:t>Initialize </a:t>
            </a:r>
            <a:r>
              <a:rPr sz="1800" spc="-5" dirty="0">
                <a:latin typeface="Times New Roman"/>
                <a:cs typeface="Times New Roman"/>
              </a:rPr>
              <a:t>S </a:t>
            </a:r>
            <a:r>
              <a:rPr sz="1800" dirty="0">
                <a:latin typeface="Times New Roman"/>
                <a:cs typeface="Times New Roman"/>
              </a:rPr>
              <a:t>to the set of </a:t>
            </a:r>
            <a:r>
              <a:rPr sz="1800" spc="-5" dirty="0">
                <a:latin typeface="Times New Roman"/>
                <a:cs typeface="Times New Roman"/>
              </a:rPr>
              <a:t>maximally </a:t>
            </a:r>
            <a:r>
              <a:rPr sz="1800" dirty="0">
                <a:latin typeface="Times New Roman"/>
                <a:cs typeface="Times New Roman"/>
              </a:rPr>
              <a:t>specific hypotheses in</a:t>
            </a:r>
            <a:r>
              <a:rPr sz="1800" spc="-75" dirty="0">
                <a:latin typeface="Times New Roman"/>
                <a:cs typeface="Times New Roman"/>
              </a:rPr>
              <a:t> </a:t>
            </a:r>
            <a:r>
              <a:rPr sz="1800" spc="-5" dirty="0">
                <a:latin typeface="Times New Roman"/>
                <a:cs typeface="Times New Roman"/>
              </a:rPr>
              <a:t>H  For </a:t>
            </a:r>
            <a:r>
              <a:rPr sz="1800" dirty="0">
                <a:latin typeface="Times New Roman"/>
                <a:cs typeface="Times New Roman"/>
              </a:rPr>
              <a:t>each training </a:t>
            </a:r>
            <a:r>
              <a:rPr sz="1800" spc="-5" dirty="0">
                <a:latin typeface="Times New Roman"/>
                <a:cs typeface="Times New Roman"/>
              </a:rPr>
              <a:t>example </a:t>
            </a:r>
            <a:r>
              <a:rPr sz="1800" dirty="0">
                <a:latin typeface="Times New Roman"/>
                <a:cs typeface="Times New Roman"/>
              </a:rPr>
              <a:t>d,</a:t>
            </a:r>
            <a:r>
              <a:rPr sz="1800" spc="-45" dirty="0">
                <a:latin typeface="Times New Roman"/>
                <a:cs typeface="Times New Roman"/>
              </a:rPr>
              <a:t> </a:t>
            </a:r>
            <a:r>
              <a:rPr sz="1800" dirty="0">
                <a:latin typeface="Times New Roman"/>
                <a:cs typeface="Times New Roman"/>
              </a:rPr>
              <a:t>do</a:t>
            </a:r>
          </a:p>
          <a:p>
            <a:pPr marL="241300" indent="-228600" algn="just">
              <a:lnSpc>
                <a:spcPct val="100000"/>
              </a:lnSpc>
              <a:spcBef>
                <a:spcPts val="565"/>
              </a:spcBef>
              <a:buFont typeface="Arial"/>
              <a:buChar char="•"/>
              <a:tabLst>
                <a:tab pos="241300" algn="l"/>
              </a:tabLst>
            </a:pPr>
            <a:r>
              <a:rPr sz="1800" dirty="0">
                <a:latin typeface="Times New Roman"/>
                <a:cs typeface="Times New Roman"/>
              </a:rPr>
              <a:t>If d is a </a:t>
            </a:r>
            <a:r>
              <a:rPr sz="1800" spc="-5" dirty="0">
                <a:latin typeface="Times New Roman"/>
                <a:cs typeface="Times New Roman"/>
              </a:rPr>
              <a:t>positive</a:t>
            </a:r>
            <a:r>
              <a:rPr sz="1800" spc="-40" dirty="0">
                <a:latin typeface="Times New Roman"/>
                <a:cs typeface="Times New Roman"/>
              </a:rPr>
              <a:t> </a:t>
            </a:r>
            <a:r>
              <a:rPr sz="1800" spc="-5" dirty="0">
                <a:latin typeface="Times New Roman"/>
                <a:cs typeface="Times New Roman"/>
              </a:rPr>
              <a:t>example</a:t>
            </a:r>
            <a:endParaRPr sz="1800" dirty="0">
              <a:latin typeface="Times New Roman"/>
              <a:cs typeface="Times New Roman"/>
            </a:endParaRPr>
          </a:p>
          <a:p>
            <a:pPr marL="548640" lvl="1" indent="-229235" algn="just">
              <a:lnSpc>
                <a:spcPct val="100000"/>
              </a:lnSpc>
              <a:spcBef>
                <a:spcPts val="565"/>
              </a:spcBef>
              <a:buFont typeface="Arial"/>
              <a:buChar char="•"/>
              <a:tabLst>
                <a:tab pos="549275" algn="l"/>
              </a:tabLst>
            </a:pPr>
            <a:r>
              <a:rPr sz="1800" dirty="0">
                <a:latin typeface="Times New Roman"/>
                <a:cs typeface="Times New Roman"/>
              </a:rPr>
              <a:t>Remove from </a:t>
            </a:r>
            <a:r>
              <a:rPr sz="1800" spc="-5" dirty="0">
                <a:latin typeface="Times New Roman"/>
                <a:cs typeface="Times New Roman"/>
              </a:rPr>
              <a:t>G </a:t>
            </a:r>
            <a:r>
              <a:rPr sz="1800" dirty="0">
                <a:latin typeface="Times New Roman"/>
                <a:cs typeface="Times New Roman"/>
              </a:rPr>
              <a:t>any hypothesis inconsistent with</a:t>
            </a:r>
            <a:r>
              <a:rPr sz="1800" spc="-60" dirty="0">
                <a:latin typeface="Times New Roman"/>
                <a:cs typeface="Times New Roman"/>
              </a:rPr>
              <a:t> </a:t>
            </a:r>
            <a:r>
              <a:rPr sz="1800" dirty="0">
                <a:latin typeface="Times New Roman"/>
                <a:cs typeface="Times New Roman"/>
              </a:rPr>
              <a:t>d</a:t>
            </a:r>
          </a:p>
          <a:p>
            <a:pPr marL="548640" lvl="1" indent="-229235" algn="just">
              <a:lnSpc>
                <a:spcPct val="100000"/>
              </a:lnSpc>
              <a:spcBef>
                <a:spcPts val="580"/>
              </a:spcBef>
              <a:buFont typeface="Arial"/>
              <a:buChar char="•"/>
              <a:tabLst>
                <a:tab pos="549275" algn="l"/>
              </a:tabLst>
            </a:pPr>
            <a:r>
              <a:rPr sz="1800" spc="-5" dirty="0">
                <a:latin typeface="Times New Roman"/>
                <a:cs typeface="Times New Roman"/>
              </a:rPr>
              <a:t>For </a:t>
            </a:r>
            <a:r>
              <a:rPr sz="1800" dirty="0">
                <a:latin typeface="Times New Roman"/>
                <a:cs typeface="Times New Roman"/>
              </a:rPr>
              <a:t>each hypothesis </a:t>
            </a:r>
            <a:r>
              <a:rPr sz="1800" spc="-5" dirty="0">
                <a:latin typeface="Times New Roman"/>
                <a:cs typeface="Times New Roman"/>
              </a:rPr>
              <a:t>s </a:t>
            </a:r>
            <a:r>
              <a:rPr sz="1800" dirty="0">
                <a:latin typeface="Times New Roman"/>
                <a:cs typeface="Times New Roman"/>
              </a:rPr>
              <a:t>in </a:t>
            </a:r>
            <a:r>
              <a:rPr sz="1800" spc="-5" dirty="0">
                <a:latin typeface="Times New Roman"/>
                <a:cs typeface="Times New Roman"/>
              </a:rPr>
              <a:t>S </a:t>
            </a:r>
            <a:r>
              <a:rPr sz="1800" dirty="0">
                <a:latin typeface="Times New Roman"/>
                <a:cs typeface="Times New Roman"/>
              </a:rPr>
              <a:t>that is not consistent with</a:t>
            </a:r>
            <a:r>
              <a:rPr sz="1800" spc="-80" dirty="0">
                <a:latin typeface="Times New Roman"/>
                <a:cs typeface="Times New Roman"/>
              </a:rPr>
              <a:t> </a:t>
            </a:r>
            <a:r>
              <a:rPr sz="1800" dirty="0">
                <a:latin typeface="Times New Roman"/>
                <a:cs typeface="Times New Roman"/>
              </a:rPr>
              <a:t>d</a:t>
            </a:r>
          </a:p>
          <a:p>
            <a:pPr marL="1003300" lvl="2" indent="-228600" algn="just">
              <a:lnSpc>
                <a:spcPct val="100000"/>
              </a:lnSpc>
              <a:spcBef>
                <a:spcPts val="560"/>
              </a:spcBef>
              <a:buFont typeface="Arial"/>
              <a:buChar char="•"/>
              <a:tabLst>
                <a:tab pos="1003300" algn="l"/>
              </a:tabLst>
            </a:pPr>
            <a:r>
              <a:rPr sz="1800" dirty="0">
                <a:latin typeface="Times New Roman"/>
                <a:cs typeface="Times New Roman"/>
              </a:rPr>
              <a:t>Remove </a:t>
            </a:r>
            <a:r>
              <a:rPr sz="1800" spc="-5" dirty="0">
                <a:latin typeface="Times New Roman"/>
                <a:cs typeface="Times New Roman"/>
              </a:rPr>
              <a:t>s </a:t>
            </a:r>
            <a:r>
              <a:rPr sz="1800" dirty="0">
                <a:latin typeface="Times New Roman"/>
                <a:cs typeface="Times New Roman"/>
              </a:rPr>
              <a:t>from</a:t>
            </a:r>
            <a:r>
              <a:rPr sz="1800" spc="-15" dirty="0">
                <a:latin typeface="Times New Roman"/>
                <a:cs typeface="Times New Roman"/>
              </a:rPr>
              <a:t> </a:t>
            </a:r>
            <a:r>
              <a:rPr sz="1800" spc="-5" dirty="0">
                <a:latin typeface="Times New Roman"/>
                <a:cs typeface="Times New Roman"/>
              </a:rPr>
              <a:t>S</a:t>
            </a:r>
            <a:endParaRPr sz="1800" dirty="0">
              <a:latin typeface="Times New Roman"/>
              <a:cs typeface="Times New Roman"/>
            </a:endParaRPr>
          </a:p>
          <a:p>
            <a:pPr marL="1003300" lvl="2" indent="-228600" algn="just">
              <a:lnSpc>
                <a:spcPct val="100000"/>
              </a:lnSpc>
              <a:spcBef>
                <a:spcPts val="570"/>
              </a:spcBef>
              <a:buFont typeface="Arial"/>
              <a:buChar char="•"/>
              <a:tabLst>
                <a:tab pos="1003300" algn="l"/>
              </a:tabLst>
            </a:pPr>
            <a:r>
              <a:rPr sz="1800" dirty="0">
                <a:latin typeface="Times New Roman"/>
                <a:cs typeface="Times New Roman"/>
              </a:rPr>
              <a:t>Add to </a:t>
            </a:r>
            <a:r>
              <a:rPr sz="1800" spc="-5" dirty="0">
                <a:latin typeface="Times New Roman"/>
                <a:cs typeface="Times New Roman"/>
              </a:rPr>
              <a:t>S </a:t>
            </a:r>
            <a:r>
              <a:rPr sz="1800" dirty="0">
                <a:latin typeface="Times New Roman"/>
                <a:cs typeface="Times New Roman"/>
              </a:rPr>
              <a:t>all </a:t>
            </a:r>
            <a:r>
              <a:rPr sz="1800" spc="-5" dirty="0">
                <a:latin typeface="Times New Roman"/>
                <a:cs typeface="Times New Roman"/>
              </a:rPr>
              <a:t>minimal </a:t>
            </a:r>
            <a:r>
              <a:rPr sz="1800" dirty="0">
                <a:latin typeface="Times New Roman"/>
                <a:cs typeface="Times New Roman"/>
              </a:rPr>
              <a:t>generalizations h of </a:t>
            </a:r>
            <a:r>
              <a:rPr sz="1800" spc="-5" dirty="0">
                <a:latin typeface="Times New Roman"/>
                <a:cs typeface="Times New Roman"/>
              </a:rPr>
              <a:t>s </a:t>
            </a:r>
            <a:r>
              <a:rPr sz="1800" dirty="0">
                <a:latin typeface="Times New Roman"/>
                <a:cs typeface="Times New Roman"/>
              </a:rPr>
              <a:t>such</a:t>
            </a:r>
            <a:r>
              <a:rPr sz="1800" spc="-50" dirty="0">
                <a:latin typeface="Times New Roman"/>
                <a:cs typeface="Times New Roman"/>
              </a:rPr>
              <a:t> </a:t>
            </a:r>
            <a:r>
              <a:rPr sz="1800" dirty="0">
                <a:latin typeface="Times New Roman"/>
                <a:cs typeface="Times New Roman"/>
              </a:rPr>
              <a:t>that</a:t>
            </a:r>
          </a:p>
          <a:p>
            <a:pPr marL="1446530" lvl="3" indent="-229235" algn="just">
              <a:lnSpc>
                <a:spcPct val="100000"/>
              </a:lnSpc>
              <a:spcBef>
                <a:spcPts val="575"/>
              </a:spcBef>
              <a:buFont typeface="Arial"/>
              <a:buChar char="•"/>
              <a:tabLst>
                <a:tab pos="1447165" algn="l"/>
              </a:tabLst>
            </a:pPr>
            <a:r>
              <a:rPr sz="1800" dirty="0">
                <a:latin typeface="Times New Roman"/>
                <a:cs typeface="Times New Roman"/>
              </a:rPr>
              <a:t>h is consistent with d, and </a:t>
            </a:r>
            <a:r>
              <a:rPr sz="1800" spc="-5" dirty="0">
                <a:latin typeface="Times New Roman"/>
                <a:cs typeface="Times New Roman"/>
              </a:rPr>
              <a:t>some member </a:t>
            </a:r>
            <a:r>
              <a:rPr sz="1800" dirty="0">
                <a:latin typeface="Times New Roman"/>
                <a:cs typeface="Times New Roman"/>
              </a:rPr>
              <a:t>of </a:t>
            </a:r>
            <a:r>
              <a:rPr sz="1800" spc="-5" dirty="0">
                <a:latin typeface="Times New Roman"/>
                <a:cs typeface="Times New Roman"/>
              </a:rPr>
              <a:t>G </a:t>
            </a:r>
            <a:r>
              <a:rPr sz="1800" dirty="0">
                <a:latin typeface="Times New Roman"/>
                <a:cs typeface="Times New Roman"/>
              </a:rPr>
              <a:t>is </a:t>
            </a:r>
            <a:r>
              <a:rPr sz="1800" spc="-5" dirty="0">
                <a:latin typeface="Times New Roman"/>
                <a:cs typeface="Times New Roman"/>
              </a:rPr>
              <a:t>more </a:t>
            </a:r>
            <a:r>
              <a:rPr sz="1800" dirty="0">
                <a:latin typeface="Times New Roman"/>
                <a:cs typeface="Times New Roman"/>
              </a:rPr>
              <a:t>general than</a:t>
            </a:r>
            <a:r>
              <a:rPr sz="1800" spc="-50" dirty="0">
                <a:latin typeface="Times New Roman"/>
                <a:cs typeface="Times New Roman"/>
              </a:rPr>
              <a:t> </a:t>
            </a:r>
            <a:r>
              <a:rPr sz="1800" dirty="0">
                <a:latin typeface="Times New Roman"/>
                <a:cs typeface="Times New Roman"/>
              </a:rPr>
              <a:t>h</a:t>
            </a:r>
          </a:p>
          <a:p>
            <a:pPr marL="1003300" lvl="2" indent="-228600" algn="just">
              <a:lnSpc>
                <a:spcPct val="100000"/>
              </a:lnSpc>
              <a:spcBef>
                <a:spcPts val="565"/>
              </a:spcBef>
              <a:buFont typeface="Arial"/>
              <a:buChar char="•"/>
              <a:tabLst>
                <a:tab pos="1003300" algn="l"/>
              </a:tabLst>
            </a:pPr>
            <a:r>
              <a:rPr sz="1800" dirty="0">
                <a:latin typeface="Times New Roman"/>
                <a:cs typeface="Times New Roman"/>
              </a:rPr>
              <a:t>Remove from </a:t>
            </a:r>
            <a:r>
              <a:rPr sz="1800" spc="-5" dirty="0">
                <a:latin typeface="Times New Roman"/>
                <a:cs typeface="Times New Roman"/>
              </a:rPr>
              <a:t>S </a:t>
            </a:r>
            <a:r>
              <a:rPr sz="1800" dirty="0">
                <a:latin typeface="Times New Roman"/>
                <a:cs typeface="Times New Roman"/>
              </a:rPr>
              <a:t>any hypothesis that is more general than another hypothesis in</a:t>
            </a:r>
            <a:r>
              <a:rPr sz="1800" spc="-135" dirty="0">
                <a:latin typeface="Times New Roman"/>
                <a:cs typeface="Times New Roman"/>
              </a:rPr>
              <a:t> </a:t>
            </a:r>
            <a:r>
              <a:rPr sz="1800" spc="-5" dirty="0">
                <a:latin typeface="Times New Roman"/>
                <a:cs typeface="Times New Roman"/>
              </a:rPr>
              <a:t>S</a:t>
            </a:r>
            <a:endParaRPr sz="1800" dirty="0">
              <a:latin typeface="Times New Roman"/>
              <a:cs typeface="Times New Roman"/>
            </a:endParaRPr>
          </a:p>
          <a:p>
            <a:pPr marL="241300" indent="-228600">
              <a:lnSpc>
                <a:spcPct val="100000"/>
              </a:lnSpc>
              <a:buFont typeface="Arial"/>
              <a:buChar char="•"/>
              <a:tabLst>
                <a:tab pos="240665" algn="l"/>
                <a:tab pos="241300" algn="l"/>
              </a:tabLst>
            </a:pPr>
            <a:r>
              <a:rPr sz="1800" dirty="0">
                <a:latin typeface="Times New Roman"/>
                <a:cs typeface="Times New Roman"/>
              </a:rPr>
              <a:t>If d is a negative</a:t>
            </a:r>
            <a:r>
              <a:rPr sz="1800" spc="-20" dirty="0">
                <a:latin typeface="Times New Roman"/>
                <a:cs typeface="Times New Roman"/>
              </a:rPr>
              <a:t> </a:t>
            </a:r>
            <a:r>
              <a:rPr sz="1800" spc="-5" dirty="0">
                <a:latin typeface="Times New Roman"/>
                <a:cs typeface="Times New Roman"/>
              </a:rPr>
              <a:t>example</a:t>
            </a:r>
            <a:endParaRPr sz="1800" dirty="0">
              <a:latin typeface="Times New Roman"/>
              <a:cs typeface="Times New Roman"/>
            </a:endParaRPr>
          </a:p>
          <a:p>
            <a:pPr marL="548640" lvl="1" indent="-229235">
              <a:lnSpc>
                <a:spcPct val="100000"/>
              </a:lnSpc>
              <a:spcBef>
                <a:spcPts val="565"/>
              </a:spcBef>
              <a:buFont typeface="Arial"/>
              <a:buChar char="•"/>
              <a:tabLst>
                <a:tab pos="548640" algn="l"/>
                <a:tab pos="549275" algn="l"/>
              </a:tabLst>
            </a:pPr>
            <a:r>
              <a:rPr sz="1800" dirty="0">
                <a:latin typeface="Times New Roman"/>
                <a:cs typeface="Times New Roman"/>
              </a:rPr>
              <a:t>Remove from </a:t>
            </a:r>
            <a:r>
              <a:rPr sz="1800" spc="-5" dirty="0">
                <a:latin typeface="Times New Roman"/>
                <a:cs typeface="Times New Roman"/>
              </a:rPr>
              <a:t>S </a:t>
            </a:r>
            <a:r>
              <a:rPr sz="1800" dirty="0">
                <a:latin typeface="Times New Roman"/>
                <a:cs typeface="Times New Roman"/>
              </a:rPr>
              <a:t>any hypothesis inconsistent with</a:t>
            </a:r>
            <a:r>
              <a:rPr sz="1800" spc="-65" dirty="0">
                <a:latin typeface="Times New Roman"/>
                <a:cs typeface="Times New Roman"/>
              </a:rPr>
              <a:t> </a:t>
            </a:r>
            <a:r>
              <a:rPr sz="1800" dirty="0">
                <a:latin typeface="Times New Roman"/>
                <a:cs typeface="Times New Roman"/>
              </a:rPr>
              <a:t>d</a:t>
            </a:r>
          </a:p>
          <a:p>
            <a:pPr marL="548640" lvl="1" indent="-229235">
              <a:lnSpc>
                <a:spcPct val="100000"/>
              </a:lnSpc>
              <a:spcBef>
                <a:spcPts val="560"/>
              </a:spcBef>
              <a:buFont typeface="Arial"/>
              <a:buChar char="•"/>
              <a:tabLst>
                <a:tab pos="548640" algn="l"/>
                <a:tab pos="549275" algn="l"/>
              </a:tabLst>
            </a:pPr>
            <a:r>
              <a:rPr sz="1800" spc="-5" dirty="0">
                <a:latin typeface="Times New Roman"/>
                <a:cs typeface="Times New Roman"/>
              </a:rPr>
              <a:t>For </a:t>
            </a:r>
            <a:r>
              <a:rPr sz="1800" dirty="0">
                <a:latin typeface="Times New Roman"/>
                <a:cs typeface="Times New Roman"/>
              </a:rPr>
              <a:t>each hypothesis g in </a:t>
            </a:r>
            <a:r>
              <a:rPr sz="1800" spc="-5" dirty="0">
                <a:latin typeface="Times New Roman"/>
                <a:cs typeface="Times New Roman"/>
              </a:rPr>
              <a:t>G </a:t>
            </a:r>
            <a:r>
              <a:rPr sz="1800" dirty="0">
                <a:latin typeface="Times New Roman"/>
                <a:cs typeface="Times New Roman"/>
              </a:rPr>
              <a:t>that is not consistent </a:t>
            </a:r>
            <a:r>
              <a:rPr sz="1800" spc="-5" dirty="0">
                <a:latin typeface="Times New Roman"/>
                <a:cs typeface="Times New Roman"/>
              </a:rPr>
              <a:t>with</a:t>
            </a:r>
            <a:r>
              <a:rPr sz="1800" spc="-75" dirty="0">
                <a:latin typeface="Times New Roman"/>
                <a:cs typeface="Times New Roman"/>
              </a:rPr>
              <a:t> </a:t>
            </a:r>
            <a:r>
              <a:rPr sz="1800" dirty="0">
                <a:latin typeface="Times New Roman"/>
                <a:cs typeface="Times New Roman"/>
              </a:rPr>
              <a:t>d</a:t>
            </a:r>
          </a:p>
          <a:p>
            <a:pPr marL="1003300" lvl="2" indent="-228600">
              <a:lnSpc>
                <a:spcPct val="100000"/>
              </a:lnSpc>
              <a:spcBef>
                <a:spcPts val="580"/>
              </a:spcBef>
              <a:buFont typeface="Arial"/>
              <a:buChar char="•"/>
              <a:tabLst>
                <a:tab pos="1002665" algn="l"/>
                <a:tab pos="1003300" algn="l"/>
              </a:tabLst>
            </a:pPr>
            <a:r>
              <a:rPr sz="1800" spc="-5" dirty="0">
                <a:latin typeface="Times New Roman"/>
                <a:cs typeface="Times New Roman"/>
              </a:rPr>
              <a:t>Remove </a:t>
            </a:r>
            <a:r>
              <a:rPr sz="1800" dirty="0">
                <a:latin typeface="Times New Roman"/>
                <a:cs typeface="Times New Roman"/>
              </a:rPr>
              <a:t>g from</a:t>
            </a:r>
            <a:r>
              <a:rPr sz="1800" spc="-20" dirty="0">
                <a:latin typeface="Times New Roman"/>
                <a:cs typeface="Times New Roman"/>
              </a:rPr>
              <a:t> </a:t>
            </a:r>
            <a:r>
              <a:rPr sz="1800" dirty="0">
                <a:latin typeface="Times New Roman"/>
                <a:cs typeface="Times New Roman"/>
              </a:rPr>
              <a:t>G</a:t>
            </a:r>
          </a:p>
          <a:p>
            <a:pPr marL="1003300" lvl="2" indent="-228600">
              <a:lnSpc>
                <a:spcPct val="100000"/>
              </a:lnSpc>
              <a:spcBef>
                <a:spcPts val="565"/>
              </a:spcBef>
              <a:buFont typeface="Arial"/>
              <a:buChar char="•"/>
              <a:tabLst>
                <a:tab pos="1002665" algn="l"/>
                <a:tab pos="1003300" algn="l"/>
              </a:tabLst>
            </a:pPr>
            <a:r>
              <a:rPr sz="1800" dirty="0">
                <a:latin typeface="Times New Roman"/>
                <a:cs typeface="Times New Roman"/>
              </a:rPr>
              <a:t>Add to </a:t>
            </a:r>
            <a:r>
              <a:rPr sz="1800" spc="-5" dirty="0">
                <a:latin typeface="Times New Roman"/>
                <a:cs typeface="Times New Roman"/>
              </a:rPr>
              <a:t>G </a:t>
            </a:r>
            <a:r>
              <a:rPr sz="1800" dirty="0">
                <a:latin typeface="Times New Roman"/>
                <a:cs typeface="Times New Roman"/>
              </a:rPr>
              <a:t>all </a:t>
            </a:r>
            <a:r>
              <a:rPr sz="1800" spc="-5" dirty="0">
                <a:latin typeface="Times New Roman"/>
                <a:cs typeface="Times New Roman"/>
              </a:rPr>
              <a:t>minimal </a:t>
            </a:r>
            <a:r>
              <a:rPr sz="1800" dirty="0">
                <a:latin typeface="Times New Roman"/>
                <a:cs typeface="Times New Roman"/>
              </a:rPr>
              <a:t>specializations h of g such</a:t>
            </a:r>
            <a:r>
              <a:rPr sz="1800" spc="-60" dirty="0">
                <a:latin typeface="Times New Roman"/>
                <a:cs typeface="Times New Roman"/>
              </a:rPr>
              <a:t> </a:t>
            </a:r>
            <a:r>
              <a:rPr sz="1800" dirty="0">
                <a:latin typeface="Times New Roman"/>
                <a:cs typeface="Times New Roman"/>
              </a:rPr>
              <a:t>that</a:t>
            </a:r>
          </a:p>
          <a:p>
            <a:pPr marL="1446530" lvl="3" indent="-229235">
              <a:lnSpc>
                <a:spcPct val="100000"/>
              </a:lnSpc>
              <a:spcBef>
                <a:spcPts val="565"/>
              </a:spcBef>
              <a:buFont typeface="Arial"/>
              <a:buChar char="•"/>
              <a:tabLst>
                <a:tab pos="1446530" algn="l"/>
                <a:tab pos="1447165" algn="l"/>
              </a:tabLst>
            </a:pPr>
            <a:r>
              <a:rPr sz="1800" dirty="0">
                <a:latin typeface="Times New Roman"/>
                <a:cs typeface="Times New Roman"/>
              </a:rPr>
              <a:t>h is consistent with d, and </a:t>
            </a:r>
            <a:r>
              <a:rPr sz="1800" spc="-5" dirty="0">
                <a:latin typeface="Times New Roman"/>
                <a:cs typeface="Times New Roman"/>
              </a:rPr>
              <a:t>some member </a:t>
            </a:r>
            <a:r>
              <a:rPr sz="1800" dirty="0">
                <a:latin typeface="Times New Roman"/>
                <a:cs typeface="Times New Roman"/>
              </a:rPr>
              <a:t>of </a:t>
            </a:r>
            <a:r>
              <a:rPr sz="1800" spc="-5" dirty="0">
                <a:latin typeface="Times New Roman"/>
                <a:cs typeface="Times New Roman"/>
              </a:rPr>
              <a:t>S </a:t>
            </a:r>
            <a:r>
              <a:rPr sz="1800" dirty="0">
                <a:latin typeface="Times New Roman"/>
                <a:cs typeface="Times New Roman"/>
              </a:rPr>
              <a:t>is </a:t>
            </a:r>
            <a:r>
              <a:rPr sz="1800" spc="-5" dirty="0">
                <a:latin typeface="Times New Roman"/>
                <a:cs typeface="Times New Roman"/>
              </a:rPr>
              <a:t>more </a:t>
            </a:r>
            <a:r>
              <a:rPr sz="1800" dirty="0">
                <a:latin typeface="Times New Roman"/>
                <a:cs typeface="Times New Roman"/>
              </a:rPr>
              <a:t>specific than</a:t>
            </a:r>
            <a:r>
              <a:rPr sz="1800" spc="-45" dirty="0">
                <a:latin typeface="Times New Roman"/>
                <a:cs typeface="Times New Roman"/>
              </a:rPr>
              <a:t> </a:t>
            </a:r>
            <a:r>
              <a:rPr sz="1800" dirty="0">
                <a:latin typeface="Times New Roman"/>
                <a:cs typeface="Times New Roman"/>
              </a:rPr>
              <a:t>h</a:t>
            </a:r>
          </a:p>
          <a:p>
            <a:pPr marL="1003300" lvl="2" indent="-228600">
              <a:lnSpc>
                <a:spcPct val="100000"/>
              </a:lnSpc>
              <a:spcBef>
                <a:spcPts val="575"/>
              </a:spcBef>
              <a:buFont typeface="Arial"/>
              <a:buChar char="•"/>
              <a:tabLst>
                <a:tab pos="1002665" algn="l"/>
                <a:tab pos="1003300" algn="l"/>
              </a:tabLst>
            </a:pPr>
            <a:r>
              <a:rPr sz="1800" dirty="0">
                <a:latin typeface="Times New Roman"/>
                <a:cs typeface="Times New Roman"/>
              </a:rPr>
              <a:t>Remove from </a:t>
            </a:r>
            <a:r>
              <a:rPr sz="1800" spc="-5" dirty="0">
                <a:latin typeface="Times New Roman"/>
                <a:cs typeface="Times New Roman"/>
              </a:rPr>
              <a:t>G </a:t>
            </a:r>
            <a:r>
              <a:rPr sz="1800" dirty="0">
                <a:latin typeface="Times New Roman"/>
                <a:cs typeface="Times New Roman"/>
              </a:rPr>
              <a:t>any hypothesis that is less general than another hypothesis in</a:t>
            </a:r>
            <a:r>
              <a:rPr sz="1800" spc="-130" dirty="0">
                <a:latin typeface="Times New Roman"/>
                <a:cs typeface="Times New Roman"/>
              </a:rPr>
              <a:t> </a:t>
            </a:r>
            <a:r>
              <a:rPr sz="1800" spc="-5" dirty="0">
                <a:latin typeface="Times New Roman"/>
                <a:cs typeface="Times New Roman"/>
              </a:rPr>
              <a:t>G</a:t>
            </a:r>
            <a:endParaRPr sz="1800" dirty="0">
              <a:latin typeface="Times New Roman"/>
              <a:cs typeface="Times New Roman"/>
            </a:endParaRPr>
          </a:p>
        </p:txBody>
      </p:sp>
      <p:sp>
        <p:nvSpPr>
          <p:cNvPr id="5" name="Rectangle 4">
            <a:extLst>
              <a:ext uri="{FF2B5EF4-FFF2-40B4-BE49-F238E27FC236}">
                <a16:creationId xmlns:a16="http://schemas.microsoft.com/office/drawing/2014/main" id="{8C437A43-6B16-4294-A61F-78E24A90504F}"/>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2">
            <a:extLst>
              <a:ext uri="{FF2B5EF4-FFF2-40B4-BE49-F238E27FC236}">
                <a16:creationId xmlns:a16="http://schemas.microsoft.com/office/drawing/2014/main" id="{D34C97CC-8E87-48CB-ABA9-7B1222A64C2B}"/>
              </a:ext>
            </a:extLst>
          </p:cNvPr>
          <p:cNvSpPr txBox="1"/>
          <p:nvPr/>
        </p:nvSpPr>
        <p:spPr>
          <a:xfrm>
            <a:off x="304800" y="175594"/>
            <a:ext cx="10309861" cy="505908"/>
          </a:xfrm>
          <a:prstGeom prst="rect">
            <a:avLst/>
          </a:prstGeom>
        </p:spPr>
        <p:txBody>
          <a:bodyPr vert="horz" wrap="square" lIns="0" tIns="13335" rIns="0" bIns="0" rtlCol="0">
            <a:spAutoFit/>
          </a:bodyPr>
          <a:lstStyle/>
          <a:p>
            <a:pPr marL="12700">
              <a:lnSpc>
                <a:spcPct val="100000"/>
              </a:lnSpc>
              <a:spcBef>
                <a:spcPts val="105"/>
              </a:spcBef>
            </a:pPr>
            <a:r>
              <a:rPr sz="3200" b="1" spc="-35" dirty="0">
                <a:latin typeface="Times New Roman"/>
                <a:cs typeface="Times New Roman"/>
              </a:rPr>
              <a:t>CANDIDATE-ELIMINATION </a:t>
            </a:r>
            <a:r>
              <a:rPr sz="3200" b="1" dirty="0">
                <a:latin typeface="Times New Roman"/>
                <a:cs typeface="Times New Roman"/>
              </a:rPr>
              <a:t>Learning</a:t>
            </a:r>
            <a:r>
              <a:rPr sz="3200" b="1" spc="-225" dirty="0">
                <a:latin typeface="Times New Roman"/>
                <a:cs typeface="Times New Roman"/>
              </a:rPr>
              <a:t> </a:t>
            </a:r>
            <a:r>
              <a:rPr sz="3200" b="1" dirty="0">
                <a:latin typeface="Times New Roman"/>
                <a:cs typeface="Times New Roman"/>
              </a:rPr>
              <a:t>Algorithm</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08189-4CB3-14F5-C28C-49636565B925}"/>
              </a:ext>
            </a:extLst>
          </p:cNvPr>
          <p:cNvSpPr>
            <a:spLocks noGrp="1"/>
          </p:cNvSpPr>
          <p:nvPr>
            <p:ph type="sldNum" sz="quarter" idx="7"/>
          </p:nvPr>
        </p:nvSpPr>
        <p:spPr/>
        <p:txBody>
          <a:bodyPr/>
          <a:lstStyle/>
          <a:p>
            <a:pPr marL="25400">
              <a:lnSpc>
                <a:spcPts val="1240"/>
              </a:lnSpc>
            </a:pPr>
            <a:fld id="{81D60167-4931-47E6-BA6A-407CBD079E47}" type="slidenum">
              <a:rPr lang="en-IN" smtClean="0"/>
              <a:t>76</a:t>
            </a:fld>
            <a:endParaRPr lang="en-IN" dirty="0"/>
          </a:p>
        </p:txBody>
      </p:sp>
      <p:pic>
        <p:nvPicPr>
          <p:cNvPr id="4" name="Picture 3">
            <a:extLst>
              <a:ext uri="{FF2B5EF4-FFF2-40B4-BE49-F238E27FC236}">
                <a16:creationId xmlns:a16="http://schemas.microsoft.com/office/drawing/2014/main" id="{085FDFD5-2089-EE2C-720C-0440586307D8}"/>
              </a:ext>
            </a:extLst>
          </p:cNvPr>
          <p:cNvPicPr>
            <a:picLocks noChangeAspect="1"/>
          </p:cNvPicPr>
          <p:nvPr/>
        </p:nvPicPr>
        <p:blipFill rotWithShape="1">
          <a:blip r:embed="rId2"/>
          <a:srcRect b="46085"/>
          <a:stretch/>
        </p:blipFill>
        <p:spPr>
          <a:xfrm>
            <a:off x="1066800" y="729298"/>
            <a:ext cx="10220842" cy="3156902"/>
          </a:xfrm>
          <a:prstGeom prst="rect">
            <a:avLst/>
          </a:prstGeom>
        </p:spPr>
      </p:pic>
      <p:sp>
        <p:nvSpPr>
          <p:cNvPr id="5" name="object 2">
            <a:extLst>
              <a:ext uri="{FF2B5EF4-FFF2-40B4-BE49-F238E27FC236}">
                <a16:creationId xmlns:a16="http://schemas.microsoft.com/office/drawing/2014/main" id="{C6863967-4E95-DCF9-81C6-37E183601251}"/>
              </a:ext>
            </a:extLst>
          </p:cNvPr>
          <p:cNvSpPr txBox="1"/>
          <p:nvPr/>
        </p:nvSpPr>
        <p:spPr>
          <a:xfrm>
            <a:off x="304800" y="175594"/>
            <a:ext cx="11430000" cy="505908"/>
          </a:xfrm>
          <a:prstGeom prst="rect">
            <a:avLst/>
          </a:prstGeom>
        </p:spPr>
        <p:txBody>
          <a:bodyPr vert="horz" wrap="square" lIns="0" tIns="13335" rIns="0" bIns="0" rtlCol="0">
            <a:spAutoFit/>
          </a:bodyPr>
          <a:lstStyle/>
          <a:p>
            <a:pPr marL="12700">
              <a:lnSpc>
                <a:spcPct val="100000"/>
              </a:lnSpc>
              <a:spcBef>
                <a:spcPts val="105"/>
              </a:spcBef>
            </a:pPr>
            <a:r>
              <a:rPr sz="3200" b="1" spc="-35" dirty="0">
                <a:latin typeface="Times New Roman"/>
                <a:cs typeface="Times New Roman"/>
              </a:rPr>
              <a:t>CANDIDATE-ELIMINATION </a:t>
            </a:r>
            <a:r>
              <a:rPr sz="3200" b="1" dirty="0">
                <a:latin typeface="Times New Roman"/>
                <a:cs typeface="Times New Roman"/>
              </a:rPr>
              <a:t>Learning</a:t>
            </a:r>
            <a:r>
              <a:rPr sz="3200" b="1" spc="-225" dirty="0">
                <a:latin typeface="Times New Roman"/>
                <a:cs typeface="Times New Roman"/>
              </a:rPr>
              <a:t> </a:t>
            </a:r>
            <a:r>
              <a:rPr sz="3200" b="1" dirty="0">
                <a:latin typeface="Times New Roman"/>
                <a:cs typeface="Times New Roman"/>
              </a:rPr>
              <a:t>Algorithm</a:t>
            </a:r>
            <a:r>
              <a:rPr lang="en-GB" sz="3200" b="1" dirty="0">
                <a:latin typeface="Times New Roman"/>
                <a:cs typeface="Times New Roman"/>
              </a:rPr>
              <a:t>-Example</a:t>
            </a:r>
            <a:endParaRPr sz="3200" b="1" dirty="0">
              <a:latin typeface="Times New Roman"/>
              <a:cs typeface="Times New Roman"/>
            </a:endParaRPr>
          </a:p>
        </p:txBody>
      </p:sp>
      <p:sp>
        <p:nvSpPr>
          <p:cNvPr id="6" name="Rectangle 5">
            <a:extLst>
              <a:ext uri="{FF2B5EF4-FFF2-40B4-BE49-F238E27FC236}">
                <a16:creationId xmlns:a16="http://schemas.microsoft.com/office/drawing/2014/main" id="{37B98A6B-2A10-CA02-A111-4DB8B9A670C6}"/>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393351-B80F-342D-BA91-1EB86A4A1B1E}"/>
              </a:ext>
            </a:extLst>
          </p:cNvPr>
          <p:cNvPicPr>
            <a:picLocks noChangeAspect="1"/>
          </p:cNvPicPr>
          <p:nvPr/>
        </p:nvPicPr>
        <p:blipFill>
          <a:blip r:embed="rId3"/>
          <a:stretch>
            <a:fillRect/>
          </a:stretch>
        </p:blipFill>
        <p:spPr>
          <a:xfrm>
            <a:off x="1066800" y="3933996"/>
            <a:ext cx="7242676" cy="1597290"/>
          </a:xfrm>
          <a:prstGeom prst="rect">
            <a:avLst/>
          </a:prstGeom>
        </p:spPr>
      </p:pic>
      <p:pic>
        <p:nvPicPr>
          <p:cNvPr id="7" name="Picture 6">
            <a:extLst>
              <a:ext uri="{FF2B5EF4-FFF2-40B4-BE49-F238E27FC236}">
                <a16:creationId xmlns:a16="http://schemas.microsoft.com/office/drawing/2014/main" id="{26189506-23E8-D116-D4F3-4CF5D4D2A698}"/>
              </a:ext>
            </a:extLst>
          </p:cNvPr>
          <p:cNvPicPr>
            <a:picLocks noChangeAspect="1"/>
          </p:cNvPicPr>
          <p:nvPr/>
        </p:nvPicPr>
        <p:blipFill>
          <a:blip r:embed="rId4"/>
          <a:stretch>
            <a:fillRect/>
          </a:stretch>
        </p:blipFill>
        <p:spPr>
          <a:xfrm>
            <a:off x="1143000" y="5398445"/>
            <a:ext cx="10229975" cy="688908"/>
          </a:xfrm>
          <a:prstGeom prst="rect">
            <a:avLst/>
          </a:prstGeom>
        </p:spPr>
      </p:pic>
      <p:pic>
        <p:nvPicPr>
          <p:cNvPr id="8" name="Picture 7">
            <a:extLst>
              <a:ext uri="{FF2B5EF4-FFF2-40B4-BE49-F238E27FC236}">
                <a16:creationId xmlns:a16="http://schemas.microsoft.com/office/drawing/2014/main" id="{38167419-D402-E646-F42A-D23AF5877A94}"/>
              </a:ext>
            </a:extLst>
          </p:cNvPr>
          <p:cNvPicPr>
            <a:picLocks noChangeAspect="1"/>
          </p:cNvPicPr>
          <p:nvPr/>
        </p:nvPicPr>
        <p:blipFill rotWithShape="1">
          <a:blip r:embed="rId2"/>
          <a:srcRect t="91360" r="44085"/>
          <a:stretch/>
        </p:blipFill>
        <p:spPr>
          <a:xfrm>
            <a:off x="1066800" y="6078776"/>
            <a:ext cx="5715000" cy="505908"/>
          </a:xfrm>
          <a:prstGeom prst="rect">
            <a:avLst/>
          </a:prstGeom>
        </p:spPr>
      </p:pic>
    </p:spTree>
    <p:extLst>
      <p:ext uri="{BB962C8B-B14F-4D97-AF65-F5344CB8AC3E}">
        <p14:creationId xmlns:p14="http://schemas.microsoft.com/office/powerpoint/2010/main" val="2642196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54242" y="942970"/>
            <a:ext cx="8283515" cy="3411133"/>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77</a:t>
            </a:fld>
            <a:endParaRPr dirty="0"/>
          </a:p>
        </p:txBody>
      </p:sp>
      <p:sp>
        <p:nvSpPr>
          <p:cNvPr id="9" name="Rectangle 8">
            <a:extLst>
              <a:ext uri="{FF2B5EF4-FFF2-40B4-BE49-F238E27FC236}">
                <a16:creationId xmlns:a16="http://schemas.microsoft.com/office/drawing/2014/main" id="{FE88314E-E564-4DF6-9978-8512730DF6A6}"/>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4E87087-E439-739F-0006-EDC4286B08E8}"/>
              </a:ext>
            </a:extLst>
          </p:cNvPr>
          <p:cNvSpPr txBox="1"/>
          <p:nvPr/>
        </p:nvSpPr>
        <p:spPr>
          <a:xfrm>
            <a:off x="469108" y="281548"/>
            <a:ext cx="6013634" cy="369332"/>
          </a:xfrm>
          <a:prstGeom prst="rect">
            <a:avLst/>
          </a:prstGeom>
          <a:noFill/>
        </p:spPr>
        <p:txBody>
          <a:bodyPr wrap="none" rtlCol="0">
            <a:spAutoFit/>
          </a:bodyPr>
          <a:lstStyle/>
          <a:p>
            <a:r>
              <a:rPr lang="en-GB" b="1" dirty="0"/>
              <a:t>Learned Version space from Candidate elimination algorithms</a:t>
            </a:r>
            <a:endParaRPr lang="en-IN" b="1" dirty="0"/>
          </a:p>
        </p:txBody>
      </p:sp>
      <p:pic>
        <p:nvPicPr>
          <p:cNvPr id="11" name="Picture 10">
            <a:extLst>
              <a:ext uri="{FF2B5EF4-FFF2-40B4-BE49-F238E27FC236}">
                <a16:creationId xmlns:a16="http://schemas.microsoft.com/office/drawing/2014/main" id="{2118157A-6814-8370-86E3-BC2E606C15DF}"/>
              </a:ext>
            </a:extLst>
          </p:cNvPr>
          <p:cNvPicPr>
            <a:picLocks noChangeAspect="1"/>
          </p:cNvPicPr>
          <p:nvPr/>
        </p:nvPicPr>
        <p:blipFill>
          <a:blip r:embed="rId3"/>
          <a:stretch>
            <a:fillRect/>
          </a:stretch>
        </p:blipFill>
        <p:spPr>
          <a:xfrm>
            <a:off x="2438401" y="4649766"/>
            <a:ext cx="7086600" cy="1274074"/>
          </a:xfrm>
          <a:prstGeom prst="rect">
            <a:avLst/>
          </a:prstGeom>
        </p:spPr>
      </p:pic>
    </p:spTree>
    <p:extLst>
      <p:ext uri="{BB962C8B-B14F-4D97-AF65-F5344CB8AC3E}">
        <p14:creationId xmlns:p14="http://schemas.microsoft.com/office/powerpoint/2010/main" val="9414907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4084F8-A03E-B457-4853-CDEF9275210B}"/>
              </a:ext>
            </a:extLst>
          </p:cNvPr>
          <p:cNvSpPr>
            <a:spLocks noGrp="1"/>
          </p:cNvSpPr>
          <p:nvPr>
            <p:ph type="sldNum" sz="quarter" idx="7"/>
          </p:nvPr>
        </p:nvSpPr>
        <p:spPr/>
        <p:txBody>
          <a:bodyPr/>
          <a:lstStyle/>
          <a:p>
            <a:pPr marL="25400">
              <a:lnSpc>
                <a:spcPts val="1240"/>
              </a:lnSpc>
            </a:pPr>
            <a:fld id="{81D60167-4931-47E6-BA6A-407CBD079E47}" type="slidenum">
              <a:rPr lang="en-IN" smtClean="0"/>
              <a:t>78</a:t>
            </a:fld>
            <a:endParaRPr lang="en-IN" dirty="0"/>
          </a:p>
        </p:txBody>
      </p:sp>
      <p:pic>
        <p:nvPicPr>
          <p:cNvPr id="4" name="Picture 3">
            <a:extLst>
              <a:ext uri="{FF2B5EF4-FFF2-40B4-BE49-F238E27FC236}">
                <a16:creationId xmlns:a16="http://schemas.microsoft.com/office/drawing/2014/main" id="{BB2338D6-B3B2-DE3F-D3DC-C63458DD5AA9}"/>
              </a:ext>
            </a:extLst>
          </p:cNvPr>
          <p:cNvPicPr>
            <a:picLocks noChangeAspect="1"/>
          </p:cNvPicPr>
          <p:nvPr/>
        </p:nvPicPr>
        <p:blipFill rotWithShape="1">
          <a:blip r:embed="rId2"/>
          <a:srcRect l="27907" b="44362"/>
          <a:stretch/>
        </p:blipFill>
        <p:spPr>
          <a:xfrm>
            <a:off x="7010400" y="381000"/>
            <a:ext cx="4724401" cy="2514599"/>
          </a:xfrm>
          <a:prstGeom prst="rect">
            <a:avLst/>
          </a:prstGeom>
        </p:spPr>
      </p:pic>
      <p:pic>
        <p:nvPicPr>
          <p:cNvPr id="5" name="Picture 4">
            <a:extLst>
              <a:ext uri="{FF2B5EF4-FFF2-40B4-BE49-F238E27FC236}">
                <a16:creationId xmlns:a16="http://schemas.microsoft.com/office/drawing/2014/main" id="{FCB31205-D0BC-2B6D-7487-3192811ABC96}"/>
              </a:ext>
            </a:extLst>
          </p:cNvPr>
          <p:cNvPicPr>
            <a:picLocks noChangeAspect="1"/>
          </p:cNvPicPr>
          <p:nvPr/>
        </p:nvPicPr>
        <p:blipFill>
          <a:blip r:embed="rId3"/>
          <a:stretch>
            <a:fillRect/>
          </a:stretch>
        </p:blipFill>
        <p:spPr>
          <a:xfrm>
            <a:off x="2308274" y="611244"/>
            <a:ext cx="3025726" cy="3429000"/>
          </a:xfrm>
          <a:prstGeom prst="rect">
            <a:avLst/>
          </a:prstGeom>
        </p:spPr>
      </p:pic>
      <p:pic>
        <p:nvPicPr>
          <p:cNvPr id="6" name="Picture 5">
            <a:extLst>
              <a:ext uri="{FF2B5EF4-FFF2-40B4-BE49-F238E27FC236}">
                <a16:creationId xmlns:a16="http://schemas.microsoft.com/office/drawing/2014/main" id="{79B8269A-7869-4606-CDAC-2F30CFFD9A58}"/>
              </a:ext>
            </a:extLst>
          </p:cNvPr>
          <p:cNvPicPr>
            <a:picLocks noChangeAspect="1"/>
          </p:cNvPicPr>
          <p:nvPr/>
        </p:nvPicPr>
        <p:blipFill>
          <a:blip r:embed="rId4"/>
          <a:stretch>
            <a:fillRect/>
          </a:stretch>
        </p:blipFill>
        <p:spPr>
          <a:xfrm>
            <a:off x="2343443" y="4114800"/>
            <a:ext cx="6724357" cy="868909"/>
          </a:xfrm>
          <a:prstGeom prst="rect">
            <a:avLst/>
          </a:prstGeom>
        </p:spPr>
      </p:pic>
      <p:pic>
        <p:nvPicPr>
          <p:cNvPr id="7" name="Picture 6">
            <a:extLst>
              <a:ext uri="{FF2B5EF4-FFF2-40B4-BE49-F238E27FC236}">
                <a16:creationId xmlns:a16="http://schemas.microsoft.com/office/drawing/2014/main" id="{2FD25CB0-8CC6-AE7F-2E7A-C8DA3F08F9F6}"/>
              </a:ext>
            </a:extLst>
          </p:cNvPr>
          <p:cNvPicPr>
            <a:picLocks noChangeAspect="1"/>
          </p:cNvPicPr>
          <p:nvPr/>
        </p:nvPicPr>
        <p:blipFill>
          <a:blip r:embed="rId5"/>
          <a:stretch>
            <a:fillRect/>
          </a:stretch>
        </p:blipFill>
        <p:spPr>
          <a:xfrm>
            <a:off x="2514600" y="5132822"/>
            <a:ext cx="3810000" cy="402357"/>
          </a:xfrm>
          <a:prstGeom prst="rect">
            <a:avLst/>
          </a:prstGeom>
        </p:spPr>
      </p:pic>
    </p:spTree>
    <p:extLst>
      <p:ext uri="{BB962C8B-B14F-4D97-AF65-F5344CB8AC3E}">
        <p14:creationId xmlns:p14="http://schemas.microsoft.com/office/powerpoint/2010/main" val="1745677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298D4-8448-B9F2-DE23-D57753A00030}"/>
              </a:ext>
            </a:extLst>
          </p:cNvPr>
          <p:cNvSpPr>
            <a:spLocks noGrp="1"/>
          </p:cNvSpPr>
          <p:nvPr>
            <p:ph type="sldNum" sz="quarter" idx="7"/>
          </p:nvPr>
        </p:nvSpPr>
        <p:spPr/>
        <p:txBody>
          <a:bodyPr/>
          <a:lstStyle/>
          <a:p>
            <a:pPr marL="25400">
              <a:lnSpc>
                <a:spcPts val="1240"/>
              </a:lnSpc>
            </a:pPr>
            <a:fld id="{81D60167-4931-47E6-BA6A-407CBD079E47}" type="slidenum">
              <a:rPr lang="en-IN" smtClean="0"/>
              <a:t>79</a:t>
            </a:fld>
            <a:endParaRPr lang="en-IN" dirty="0"/>
          </a:p>
        </p:txBody>
      </p:sp>
      <p:pic>
        <p:nvPicPr>
          <p:cNvPr id="4" name="Picture 3">
            <a:extLst>
              <a:ext uri="{FF2B5EF4-FFF2-40B4-BE49-F238E27FC236}">
                <a16:creationId xmlns:a16="http://schemas.microsoft.com/office/drawing/2014/main" id="{FD0A78DC-2C25-6D45-3B37-5A8A8C2EDAFC}"/>
              </a:ext>
            </a:extLst>
          </p:cNvPr>
          <p:cNvPicPr>
            <a:picLocks noChangeAspect="1"/>
          </p:cNvPicPr>
          <p:nvPr/>
        </p:nvPicPr>
        <p:blipFill>
          <a:blip r:embed="rId2"/>
          <a:stretch>
            <a:fillRect/>
          </a:stretch>
        </p:blipFill>
        <p:spPr>
          <a:xfrm>
            <a:off x="1219201" y="1066800"/>
            <a:ext cx="9862066" cy="4648200"/>
          </a:xfrm>
          <a:prstGeom prst="rect">
            <a:avLst/>
          </a:prstGeom>
        </p:spPr>
      </p:pic>
      <p:sp>
        <p:nvSpPr>
          <p:cNvPr id="5" name="object 2">
            <a:extLst>
              <a:ext uri="{FF2B5EF4-FFF2-40B4-BE49-F238E27FC236}">
                <a16:creationId xmlns:a16="http://schemas.microsoft.com/office/drawing/2014/main" id="{E4EE9D86-E7ED-DAFF-E292-8668A7B747A9}"/>
              </a:ext>
            </a:extLst>
          </p:cNvPr>
          <p:cNvSpPr txBox="1">
            <a:spLocks/>
          </p:cNvSpPr>
          <p:nvPr/>
        </p:nvSpPr>
        <p:spPr>
          <a:xfrm>
            <a:off x="304800" y="309779"/>
            <a:ext cx="7848600" cy="505908"/>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IN" sz="3200" b="1" kern="0" dirty="0">
                <a:solidFill>
                  <a:sysClr val="windowText" lastClr="000000"/>
                </a:solidFill>
              </a:rPr>
              <a:t>Drawbacks in Candidate Elimination algorithm </a:t>
            </a:r>
          </a:p>
        </p:txBody>
      </p:sp>
    </p:spTree>
    <p:extLst>
      <p:ext uri="{BB962C8B-B14F-4D97-AF65-F5344CB8AC3E}">
        <p14:creationId xmlns:p14="http://schemas.microsoft.com/office/powerpoint/2010/main" val="3081870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a:t>
            </a:fld>
            <a:endParaRPr dirty="0"/>
          </a:p>
        </p:txBody>
      </p:sp>
      <p:sp>
        <p:nvSpPr>
          <p:cNvPr id="2" name="object 2"/>
          <p:cNvSpPr txBox="1">
            <a:spLocks noGrp="1"/>
          </p:cNvSpPr>
          <p:nvPr>
            <p:ph type="title"/>
          </p:nvPr>
        </p:nvSpPr>
        <p:spPr>
          <a:xfrm>
            <a:off x="304800" y="327985"/>
            <a:ext cx="9827260" cy="690574"/>
          </a:xfrm>
          <a:prstGeom prst="rect">
            <a:avLst/>
          </a:prstGeom>
        </p:spPr>
        <p:txBody>
          <a:bodyPr vert="horz" wrap="square" lIns="0" tIns="13335" rIns="0" bIns="0" rtlCol="0">
            <a:spAutoFit/>
          </a:bodyPr>
          <a:lstStyle/>
          <a:p>
            <a:pPr marL="12700">
              <a:lnSpc>
                <a:spcPct val="100000"/>
              </a:lnSpc>
              <a:spcBef>
                <a:spcPts val="105"/>
              </a:spcBef>
            </a:pPr>
            <a:r>
              <a:rPr lang="en-GB" sz="4400" spc="-5" dirty="0"/>
              <a:t>Introduction: Reinforced learning</a:t>
            </a:r>
            <a:endParaRPr sz="4400" dirty="0"/>
          </a:p>
        </p:txBody>
      </p:sp>
      <p:sp>
        <p:nvSpPr>
          <p:cNvPr id="6" name="Rectangle 5">
            <a:extLst>
              <a:ext uri="{FF2B5EF4-FFF2-40B4-BE49-F238E27FC236}">
                <a16:creationId xmlns:a16="http://schemas.microsoft.com/office/drawing/2014/main" id="{2602D936-9C65-4D73-840B-C34A8C23C3E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4552FEE-AFFC-4EEE-B629-9B27AB119888}"/>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2E37D2-C7F9-45F8-8DDB-AB3ADB253E2D}"/>
              </a:ext>
            </a:extLst>
          </p:cNvPr>
          <p:cNvPicPr>
            <a:picLocks noChangeAspect="1"/>
          </p:cNvPicPr>
          <p:nvPr/>
        </p:nvPicPr>
        <p:blipFill>
          <a:blip r:embed="rId2"/>
          <a:stretch>
            <a:fillRect/>
          </a:stretch>
        </p:blipFill>
        <p:spPr>
          <a:xfrm>
            <a:off x="2878990" y="2384867"/>
            <a:ext cx="4678879" cy="2905125"/>
          </a:xfrm>
          <a:prstGeom prst="rect">
            <a:avLst/>
          </a:prstGeom>
        </p:spPr>
      </p:pic>
      <p:pic>
        <p:nvPicPr>
          <p:cNvPr id="14" name="Picture 13">
            <a:extLst>
              <a:ext uri="{FF2B5EF4-FFF2-40B4-BE49-F238E27FC236}">
                <a16:creationId xmlns:a16="http://schemas.microsoft.com/office/drawing/2014/main" id="{910F8DE3-2A13-431D-891C-E20DCC003849}"/>
              </a:ext>
            </a:extLst>
          </p:cNvPr>
          <p:cNvPicPr>
            <a:picLocks noChangeAspect="1"/>
          </p:cNvPicPr>
          <p:nvPr/>
        </p:nvPicPr>
        <p:blipFill>
          <a:blip r:embed="rId3"/>
          <a:stretch>
            <a:fillRect/>
          </a:stretch>
        </p:blipFill>
        <p:spPr>
          <a:xfrm>
            <a:off x="2667000" y="1381126"/>
            <a:ext cx="7086600" cy="752475"/>
          </a:xfrm>
          <a:prstGeom prst="rect">
            <a:avLst/>
          </a:prstGeom>
        </p:spPr>
      </p:pic>
      <p:sp>
        <p:nvSpPr>
          <p:cNvPr id="15" name="TextBox 14">
            <a:extLst>
              <a:ext uri="{FF2B5EF4-FFF2-40B4-BE49-F238E27FC236}">
                <a16:creationId xmlns:a16="http://schemas.microsoft.com/office/drawing/2014/main" id="{64672AE8-519D-4EBA-92AC-05EED8AAF77E}"/>
              </a:ext>
            </a:extLst>
          </p:cNvPr>
          <p:cNvSpPr txBox="1"/>
          <p:nvPr/>
        </p:nvSpPr>
        <p:spPr>
          <a:xfrm>
            <a:off x="1295400" y="5943600"/>
            <a:ext cx="5357492" cy="369332"/>
          </a:xfrm>
          <a:prstGeom prst="rect">
            <a:avLst/>
          </a:prstGeom>
          <a:noFill/>
        </p:spPr>
        <p:txBody>
          <a:bodyPr wrap="none" rtlCol="0">
            <a:spAutoFit/>
          </a:bodyPr>
          <a:lstStyle/>
          <a:p>
            <a:r>
              <a:rPr lang="en-GB" dirty="0"/>
              <a:t>Semi-supervised learning  = Supervised + Unsupervised</a:t>
            </a:r>
            <a:endParaRPr lang="en-US" dirty="0"/>
          </a:p>
        </p:txBody>
      </p:sp>
    </p:spTree>
    <p:extLst>
      <p:ext uri="{BB962C8B-B14F-4D97-AF65-F5344CB8AC3E}">
        <p14:creationId xmlns:p14="http://schemas.microsoft.com/office/powerpoint/2010/main" val="12040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80</a:t>
            </a:fld>
            <a:endParaRPr dirty="0"/>
          </a:p>
        </p:txBody>
      </p:sp>
      <p:sp>
        <p:nvSpPr>
          <p:cNvPr id="2" name="object 2"/>
          <p:cNvSpPr txBox="1">
            <a:spLocks noGrp="1"/>
          </p:cNvSpPr>
          <p:nvPr>
            <p:ph type="title"/>
          </p:nvPr>
        </p:nvSpPr>
        <p:spPr>
          <a:xfrm>
            <a:off x="457200" y="505020"/>
            <a:ext cx="7848600" cy="644407"/>
          </a:xfrm>
          <a:prstGeom prst="rect">
            <a:avLst/>
          </a:prstGeom>
        </p:spPr>
        <p:txBody>
          <a:bodyPr vert="horz" wrap="square" lIns="0" tIns="13335" rIns="0" bIns="0" rtlCol="0">
            <a:spAutoFit/>
          </a:bodyPr>
          <a:lstStyle/>
          <a:p>
            <a:pPr marL="12700">
              <a:lnSpc>
                <a:spcPct val="100000"/>
              </a:lnSpc>
              <a:spcBef>
                <a:spcPts val="105"/>
              </a:spcBef>
            </a:pPr>
            <a:r>
              <a:rPr dirty="0"/>
              <a:t>Inductive</a:t>
            </a:r>
            <a:r>
              <a:rPr spc="-105" dirty="0"/>
              <a:t> </a:t>
            </a:r>
            <a:r>
              <a:rPr dirty="0"/>
              <a:t>Bias</a:t>
            </a:r>
            <a:r>
              <a:rPr lang="en-GB" dirty="0"/>
              <a:t> (Learning bias)</a:t>
            </a:r>
            <a:endParaRPr dirty="0"/>
          </a:p>
        </p:txBody>
      </p:sp>
      <p:sp>
        <p:nvSpPr>
          <p:cNvPr id="3" name="object 3"/>
          <p:cNvSpPr txBox="1"/>
          <p:nvPr/>
        </p:nvSpPr>
        <p:spPr>
          <a:xfrm>
            <a:off x="955636" y="1481399"/>
            <a:ext cx="10280015" cy="300863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The </a:t>
            </a:r>
            <a:r>
              <a:rPr sz="2400" spc="-5" dirty="0">
                <a:latin typeface="Times New Roman"/>
                <a:cs typeface="Times New Roman"/>
              </a:rPr>
              <a:t>fundamental </a:t>
            </a:r>
            <a:r>
              <a:rPr sz="2400" dirty="0">
                <a:latin typeface="Times New Roman"/>
                <a:cs typeface="Times New Roman"/>
              </a:rPr>
              <a:t>questions </a:t>
            </a:r>
            <a:r>
              <a:rPr sz="2400" spc="-5" dirty="0">
                <a:latin typeface="Times New Roman"/>
                <a:cs typeface="Times New Roman"/>
              </a:rPr>
              <a:t>for </a:t>
            </a:r>
            <a:r>
              <a:rPr sz="2400" dirty="0">
                <a:latin typeface="Times New Roman"/>
                <a:cs typeface="Times New Roman"/>
              </a:rPr>
              <a:t>inductive</a:t>
            </a:r>
            <a:r>
              <a:rPr sz="2400" spc="-55" dirty="0">
                <a:latin typeface="Times New Roman"/>
                <a:cs typeface="Times New Roman"/>
              </a:rPr>
              <a:t> </a:t>
            </a:r>
            <a:r>
              <a:rPr sz="2400" dirty="0">
                <a:latin typeface="Times New Roman"/>
                <a:cs typeface="Times New Roman"/>
              </a:rPr>
              <a:t>inference</a:t>
            </a:r>
          </a:p>
          <a:p>
            <a:pPr>
              <a:lnSpc>
                <a:spcPct val="100000"/>
              </a:lnSpc>
              <a:spcBef>
                <a:spcPts val="45"/>
              </a:spcBef>
            </a:pPr>
            <a:endParaRPr sz="1850" dirty="0">
              <a:latin typeface="Times New Roman"/>
              <a:cs typeface="Times New Roman"/>
            </a:endParaRPr>
          </a:p>
          <a:p>
            <a:pPr marL="469900" indent="-457834">
              <a:lnSpc>
                <a:spcPct val="100000"/>
              </a:lnSpc>
              <a:buFont typeface="Arial"/>
              <a:buChar char="•"/>
              <a:tabLst>
                <a:tab pos="469265" algn="l"/>
                <a:tab pos="470534" algn="l"/>
              </a:tabLst>
            </a:pPr>
            <a:r>
              <a:rPr sz="2200" spc="-5" dirty="0">
                <a:latin typeface="Times New Roman"/>
                <a:cs typeface="Times New Roman"/>
              </a:rPr>
              <a:t>What if the </a:t>
            </a:r>
            <a:r>
              <a:rPr sz="2200" spc="-10" dirty="0">
                <a:latin typeface="Times New Roman"/>
                <a:cs typeface="Times New Roman"/>
              </a:rPr>
              <a:t>target </a:t>
            </a:r>
            <a:r>
              <a:rPr sz="2200" spc="-5" dirty="0">
                <a:latin typeface="Times New Roman"/>
                <a:cs typeface="Times New Roman"/>
              </a:rPr>
              <a:t>concept is </a:t>
            </a:r>
            <a:r>
              <a:rPr sz="2200" dirty="0">
                <a:latin typeface="Times New Roman"/>
                <a:cs typeface="Times New Roman"/>
              </a:rPr>
              <a:t>not </a:t>
            </a:r>
            <a:r>
              <a:rPr sz="2200" spc="-5" dirty="0">
                <a:latin typeface="Times New Roman"/>
                <a:cs typeface="Times New Roman"/>
              </a:rPr>
              <a:t>contained in the </a:t>
            </a:r>
            <a:r>
              <a:rPr sz="2200" dirty="0">
                <a:latin typeface="Times New Roman"/>
                <a:cs typeface="Times New Roman"/>
              </a:rPr>
              <a:t>hypothesis</a:t>
            </a:r>
            <a:r>
              <a:rPr sz="2200" spc="25" dirty="0">
                <a:latin typeface="Times New Roman"/>
                <a:cs typeface="Times New Roman"/>
              </a:rPr>
              <a:t> </a:t>
            </a:r>
            <a:r>
              <a:rPr sz="2200" spc="-5" dirty="0">
                <a:latin typeface="Times New Roman"/>
                <a:cs typeface="Times New Roman"/>
              </a:rPr>
              <a:t>space?</a:t>
            </a:r>
            <a:endParaRPr sz="2200" dirty="0">
              <a:latin typeface="Times New Roman"/>
              <a:cs typeface="Times New Roman"/>
            </a:endParaRPr>
          </a:p>
          <a:p>
            <a:pPr marL="469900" indent="-457834">
              <a:lnSpc>
                <a:spcPct val="100000"/>
              </a:lnSpc>
              <a:buFont typeface="Arial"/>
              <a:buChar char="•"/>
              <a:tabLst>
                <a:tab pos="469265" algn="l"/>
                <a:tab pos="470534" algn="l"/>
              </a:tabLst>
            </a:pPr>
            <a:r>
              <a:rPr sz="2200" spc="-5" dirty="0">
                <a:latin typeface="Times New Roman"/>
                <a:cs typeface="Times New Roman"/>
              </a:rPr>
              <a:t>Can</a:t>
            </a:r>
            <a:r>
              <a:rPr sz="2200" spc="215" dirty="0">
                <a:latin typeface="Times New Roman"/>
                <a:cs typeface="Times New Roman"/>
              </a:rPr>
              <a:t> </a:t>
            </a:r>
            <a:r>
              <a:rPr sz="2200" spc="-5" dirty="0">
                <a:latin typeface="Times New Roman"/>
                <a:cs typeface="Times New Roman"/>
              </a:rPr>
              <a:t>we</a:t>
            </a:r>
            <a:r>
              <a:rPr sz="2200" spc="210" dirty="0">
                <a:latin typeface="Times New Roman"/>
                <a:cs typeface="Times New Roman"/>
              </a:rPr>
              <a:t> </a:t>
            </a:r>
            <a:r>
              <a:rPr sz="2200" dirty="0">
                <a:latin typeface="Times New Roman"/>
                <a:cs typeface="Times New Roman"/>
              </a:rPr>
              <a:t>avoid</a:t>
            </a:r>
            <a:r>
              <a:rPr sz="2200" spc="225" dirty="0">
                <a:latin typeface="Times New Roman"/>
                <a:cs typeface="Times New Roman"/>
              </a:rPr>
              <a:t> </a:t>
            </a:r>
            <a:r>
              <a:rPr sz="2200" spc="-5" dirty="0">
                <a:latin typeface="Times New Roman"/>
                <a:cs typeface="Times New Roman"/>
              </a:rPr>
              <a:t>this</a:t>
            </a:r>
            <a:r>
              <a:rPr sz="2200" spc="215" dirty="0">
                <a:latin typeface="Times New Roman"/>
                <a:cs typeface="Times New Roman"/>
              </a:rPr>
              <a:t> </a:t>
            </a:r>
            <a:r>
              <a:rPr sz="2200" spc="-10" dirty="0">
                <a:latin typeface="Times New Roman"/>
                <a:cs typeface="Times New Roman"/>
              </a:rPr>
              <a:t>difficulty</a:t>
            </a:r>
            <a:r>
              <a:rPr sz="2200" spc="245" dirty="0">
                <a:latin typeface="Times New Roman"/>
                <a:cs typeface="Times New Roman"/>
              </a:rPr>
              <a:t> </a:t>
            </a:r>
            <a:r>
              <a:rPr sz="2200" spc="-10" dirty="0">
                <a:latin typeface="Times New Roman"/>
                <a:cs typeface="Times New Roman"/>
              </a:rPr>
              <a:t>by</a:t>
            </a:r>
            <a:r>
              <a:rPr sz="2200" spc="220" dirty="0">
                <a:latin typeface="Times New Roman"/>
                <a:cs typeface="Times New Roman"/>
              </a:rPr>
              <a:t> </a:t>
            </a:r>
            <a:r>
              <a:rPr sz="2200" spc="-5" dirty="0">
                <a:latin typeface="Times New Roman"/>
                <a:cs typeface="Times New Roman"/>
              </a:rPr>
              <a:t>using</a:t>
            </a:r>
            <a:r>
              <a:rPr sz="2200" spc="220" dirty="0">
                <a:latin typeface="Times New Roman"/>
                <a:cs typeface="Times New Roman"/>
              </a:rPr>
              <a:t> </a:t>
            </a:r>
            <a:r>
              <a:rPr sz="2200" spc="-5" dirty="0">
                <a:latin typeface="Times New Roman"/>
                <a:cs typeface="Times New Roman"/>
              </a:rPr>
              <a:t>a</a:t>
            </a:r>
            <a:r>
              <a:rPr sz="2200" spc="210" dirty="0">
                <a:latin typeface="Times New Roman"/>
                <a:cs typeface="Times New Roman"/>
              </a:rPr>
              <a:t> </a:t>
            </a:r>
            <a:r>
              <a:rPr sz="2200" spc="-5" dirty="0">
                <a:latin typeface="Times New Roman"/>
                <a:cs typeface="Times New Roman"/>
              </a:rPr>
              <a:t>hypothesis</a:t>
            </a:r>
            <a:r>
              <a:rPr sz="2200" spc="215" dirty="0">
                <a:latin typeface="Times New Roman"/>
                <a:cs typeface="Times New Roman"/>
              </a:rPr>
              <a:t> </a:t>
            </a:r>
            <a:r>
              <a:rPr sz="2200" spc="-5" dirty="0">
                <a:latin typeface="Times New Roman"/>
                <a:cs typeface="Times New Roman"/>
              </a:rPr>
              <a:t>space</a:t>
            </a:r>
            <a:r>
              <a:rPr sz="2200" spc="210" dirty="0">
                <a:latin typeface="Times New Roman"/>
                <a:cs typeface="Times New Roman"/>
              </a:rPr>
              <a:t> </a:t>
            </a:r>
            <a:r>
              <a:rPr sz="2200" spc="-5" dirty="0">
                <a:latin typeface="Times New Roman"/>
                <a:cs typeface="Times New Roman"/>
              </a:rPr>
              <a:t>that</a:t>
            </a:r>
            <a:r>
              <a:rPr sz="2200" spc="220" dirty="0">
                <a:latin typeface="Times New Roman"/>
                <a:cs typeface="Times New Roman"/>
              </a:rPr>
              <a:t> </a:t>
            </a:r>
            <a:r>
              <a:rPr sz="2200" spc="-5" dirty="0">
                <a:latin typeface="Times New Roman"/>
                <a:cs typeface="Times New Roman"/>
              </a:rPr>
              <a:t>includes</a:t>
            </a:r>
            <a:r>
              <a:rPr sz="2200" spc="215" dirty="0">
                <a:latin typeface="Times New Roman"/>
                <a:cs typeface="Times New Roman"/>
              </a:rPr>
              <a:t> </a:t>
            </a:r>
            <a:r>
              <a:rPr sz="2200" spc="-5" dirty="0">
                <a:latin typeface="Times New Roman"/>
                <a:cs typeface="Times New Roman"/>
              </a:rPr>
              <a:t>every</a:t>
            </a:r>
            <a:r>
              <a:rPr sz="2200" spc="229" dirty="0">
                <a:latin typeface="Times New Roman"/>
                <a:cs typeface="Times New Roman"/>
              </a:rPr>
              <a:t> </a:t>
            </a:r>
            <a:r>
              <a:rPr sz="2200" spc="-5" dirty="0">
                <a:latin typeface="Times New Roman"/>
                <a:cs typeface="Times New Roman"/>
              </a:rPr>
              <a:t>possible</a:t>
            </a:r>
            <a:endParaRPr sz="2200" dirty="0">
              <a:latin typeface="Times New Roman"/>
              <a:cs typeface="Times New Roman"/>
            </a:endParaRPr>
          </a:p>
          <a:p>
            <a:pPr marL="469900">
              <a:lnSpc>
                <a:spcPct val="100000"/>
              </a:lnSpc>
            </a:pPr>
            <a:r>
              <a:rPr sz="2200" dirty="0">
                <a:latin typeface="Times New Roman"/>
                <a:cs typeface="Times New Roman"/>
              </a:rPr>
              <a:t>hypothesis?</a:t>
            </a:r>
          </a:p>
          <a:p>
            <a:pPr marL="469900" marR="5080" indent="-457834">
              <a:lnSpc>
                <a:spcPct val="100000"/>
              </a:lnSpc>
              <a:buFont typeface="Arial"/>
              <a:buChar char="•"/>
              <a:tabLst>
                <a:tab pos="469265" algn="l"/>
                <a:tab pos="470534" algn="l"/>
              </a:tabLst>
            </a:pPr>
            <a:r>
              <a:rPr sz="2200" spc="-5" dirty="0">
                <a:latin typeface="Times New Roman"/>
                <a:cs typeface="Times New Roman"/>
              </a:rPr>
              <a:t>How does the size </a:t>
            </a:r>
            <a:r>
              <a:rPr sz="2200" dirty="0">
                <a:latin typeface="Times New Roman"/>
                <a:cs typeface="Times New Roman"/>
              </a:rPr>
              <a:t>of </a:t>
            </a:r>
            <a:r>
              <a:rPr sz="2200" spc="-5" dirty="0">
                <a:latin typeface="Times New Roman"/>
                <a:cs typeface="Times New Roman"/>
              </a:rPr>
              <a:t>this hypothesis space influence the ability </a:t>
            </a:r>
            <a:r>
              <a:rPr sz="2200" dirty="0">
                <a:latin typeface="Times New Roman"/>
                <a:cs typeface="Times New Roman"/>
              </a:rPr>
              <a:t>of </a:t>
            </a:r>
            <a:r>
              <a:rPr sz="2200" spc="-5" dirty="0">
                <a:latin typeface="Times New Roman"/>
                <a:cs typeface="Times New Roman"/>
              </a:rPr>
              <a:t>the </a:t>
            </a:r>
            <a:r>
              <a:rPr sz="2200" dirty="0">
                <a:latin typeface="Times New Roman"/>
                <a:cs typeface="Times New Roman"/>
              </a:rPr>
              <a:t>algorithm </a:t>
            </a:r>
            <a:r>
              <a:rPr sz="2200" spc="-5" dirty="0">
                <a:latin typeface="Times New Roman"/>
                <a:cs typeface="Times New Roman"/>
              </a:rPr>
              <a:t>to  generalize to unobserved</a:t>
            </a:r>
            <a:r>
              <a:rPr sz="2200" spc="10" dirty="0">
                <a:latin typeface="Times New Roman"/>
                <a:cs typeface="Times New Roman"/>
              </a:rPr>
              <a:t> </a:t>
            </a:r>
            <a:r>
              <a:rPr sz="2200" spc="-5" dirty="0">
                <a:latin typeface="Times New Roman"/>
                <a:cs typeface="Times New Roman"/>
              </a:rPr>
              <a:t>instances?</a:t>
            </a:r>
            <a:endParaRPr sz="2200" dirty="0">
              <a:latin typeface="Times New Roman"/>
              <a:cs typeface="Times New Roman"/>
            </a:endParaRPr>
          </a:p>
          <a:p>
            <a:pPr marL="469900" indent="-457834">
              <a:lnSpc>
                <a:spcPts val="2615"/>
              </a:lnSpc>
              <a:buFont typeface="Arial"/>
              <a:buChar char="•"/>
              <a:tabLst>
                <a:tab pos="469265" algn="l"/>
                <a:tab pos="470534" algn="l"/>
              </a:tabLst>
            </a:pPr>
            <a:r>
              <a:rPr sz="2200" spc="-5" dirty="0">
                <a:latin typeface="Times New Roman"/>
                <a:cs typeface="Times New Roman"/>
              </a:rPr>
              <a:t>How</a:t>
            </a:r>
            <a:r>
              <a:rPr sz="2200" spc="175" dirty="0">
                <a:latin typeface="Times New Roman"/>
                <a:cs typeface="Times New Roman"/>
              </a:rPr>
              <a:t> </a:t>
            </a:r>
            <a:r>
              <a:rPr sz="2200" spc="-5" dirty="0">
                <a:latin typeface="Times New Roman"/>
                <a:cs typeface="Times New Roman"/>
              </a:rPr>
              <a:t>does</a:t>
            </a:r>
            <a:r>
              <a:rPr sz="2200" spc="170" dirty="0">
                <a:latin typeface="Times New Roman"/>
                <a:cs typeface="Times New Roman"/>
              </a:rPr>
              <a:t> </a:t>
            </a:r>
            <a:r>
              <a:rPr sz="2200" spc="-5" dirty="0">
                <a:latin typeface="Times New Roman"/>
                <a:cs typeface="Times New Roman"/>
              </a:rPr>
              <a:t>the</a:t>
            </a:r>
            <a:r>
              <a:rPr sz="2200" spc="170" dirty="0">
                <a:latin typeface="Times New Roman"/>
                <a:cs typeface="Times New Roman"/>
              </a:rPr>
              <a:t> </a:t>
            </a:r>
            <a:r>
              <a:rPr sz="2200" spc="-5" dirty="0">
                <a:latin typeface="Times New Roman"/>
                <a:cs typeface="Times New Roman"/>
              </a:rPr>
              <a:t>size</a:t>
            </a:r>
            <a:r>
              <a:rPr sz="2200" spc="165" dirty="0">
                <a:latin typeface="Times New Roman"/>
                <a:cs typeface="Times New Roman"/>
              </a:rPr>
              <a:t> </a:t>
            </a:r>
            <a:r>
              <a:rPr sz="2200" dirty="0">
                <a:latin typeface="Times New Roman"/>
                <a:cs typeface="Times New Roman"/>
              </a:rPr>
              <a:t>of</a:t>
            </a:r>
            <a:r>
              <a:rPr sz="2200" spc="180" dirty="0">
                <a:latin typeface="Times New Roman"/>
                <a:cs typeface="Times New Roman"/>
              </a:rPr>
              <a:t> </a:t>
            </a:r>
            <a:r>
              <a:rPr sz="2200" spc="-5" dirty="0">
                <a:latin typeface="Times New Roman"/>
                <a:cs typeface="Times New Roman"/>
              </a:rPr>
              <a:t>the</a:t>
            </a:r>
            <a:r>
              <a:rPr sz="2200" spc="175" dirty="0">
                <a:latin typeface="Times New Roman"/>
                <a:cs typeface="Times New Roman"/>
              </a:rPr>
              <a:t> </a:t>
            </a:r>
            <a:r>
              <a:rPr sz="2200" spc="-5" dirty="0">
                <a:latin typeface="Times New Roman"/>
                <a:cs typeface="Times New Roman"/>
              </a:rPr>
              <a:t>hypothesis</a:t>
            </a:r>
            <a:r>
              <a:rPr sz="2200" spc="180" dirty="0">
                <a:latin typeface="Times New Roman"/>
                <a:cs typeface="Times New Roman"/>
              </a:rPr>
              <a:t> </a:t>
            </a:r>
            <a:r>
              <a:rPr sz="2200" spc="-5" dirty="0">
                <a:latin typeface="Times New Roman"/>
                <a:cs typeface="Times New Roman"/>
              </a:rPr>
              <a:t>space</a:t>
            </a:r>
            <a:r>
              <a:rPr sz="2200" spc="170" dirty="0">
                <a:latin typeface="Times New Roman"/>
                <a:cs typeface="Times New Roman"/>
              </a:rPr>
              <a:t> </a:t>
            </a:r>
            <a:r>
              <a:rPr sz="2200" spc="-5" dirty="0">
                <a:latin typeface="Times New Roman"/>
                <a:cs typeface="Times New Roman"/>
              </a:rPr>
              <a:t>influence</a:t>
            </a:r>
            <a:r>
              <a:rPr sz="2200" spc="185" dirty="0">
                <a:latin typeface="Times New Roman"/>
                <a:cs typeface="Times New Roman"/>
              </a:rPr>
              <a:t> </a:t>
            </a:r>
            <a:r>
              <a:rPr sz="2200" spc="-5" dirty="0">
                <a:latin typeface="Times New Roman"/>
                <a:cs typeface="Times New Roman"/>
              </a:rPr>
              <a:t>the</a:t>
            </a:r>
            <a:r>
              <a:rPr sz="2200" spc="180" dirty="0">
                <a:latin typeface="Times New Roman"/>
                <a:cs typeface="Times New Roman"/>
              </a:rPr>
              <a:t> </a:t>
            </a:r>
            <a:r>
              <a:rPr sz="2200" spc="-5" dirty="0">
                <a:latin typeface="Times New Roman"/>
                <a:cs typeface="Times New Roman"/>
              </a:rPr>
              <a:t>number</a:t>
            </a:r>
            <a:r>
              <a:rPr sz="2200" spc="190" dirty="0">
                <a:latin typeface="Times New Roman"/>
                <a:cs typeface="Times New Roman"/>
              </a:rPr>
              <a:t> </a:t>
            </a:r>
            <a:r>
              <a:rPr sz="2200" dirty="0">
                <a:latin typeface="Times New Roman"/>
                <a:cs typeface="Times New Roman"/>
              </a:rPr>
              <a:t>of</a:t>
            </a:r>
            <a:r>
              <a:rPr sz="2200" spc="180" dirty="0">
                <a:latin typeface="Times New Roman"/>
                <a:cs typeface="Times New Roman"/>
              </a:rPr>
              <a:t> </a:t>
            </a:r>
            <a:r>
              <a:rPr sz="2200" spc="-5" dirty="0">
                <a:latin typeface="Times New Roman"/>
                <a:cs typeface="Times New Roman"/>
              </a:rPr>
              <a:t>training</a:t>
            </a:r>
            <a:r>
              <a:rPr sz="2200" spc="185" dirty="0">
                <a:latin typeface="Times New Roman"/>
                <a:cs typeface="Times New Roman"/>
              </a:rPr>
              <a:t> </a:t>
            </a:r>
            <a:r>
              <a:rPr sz="2200" spc="-5" dirty="0">
                <a:latin typeface="Times New Roman"/>
                <a:cs typeface="Times New Roman"/>
              </a:rPr>
              <a:t>examples</a:t>
            </a:r>
            <a:endParaRPr sz="2200" dirty="0">
              <a:latin typeface="Times New Roman"/>
              <a:cs typeface="Times New Roman"/>
            </a:endParaRPr>
          </a:p>
          <a:p>
            <a:pPr marL="469900">
              <a:lnSpc>
                <a:spcPts val="2615"/>
              </a:lnSpc>
            </a:pPr>
            <a:r>
              <a:rPr sz="2200" spc="-5" dirty="0">
                <a:latin typeface="Times New Roman"/>
                <a:cs typeface="Times New Roman"/>
              </a:rPr>
              <a:t>that </a:t>
            </a:r>
            <a:r>
              <a:rPr sz="2200" spc="-10" dirty="0">
                <a:latin typeface="Times New Roman"/>
                <a:cs typeface="Times New Roman"/>
              </a:rPr>
              <a:t>must </a:t>
            </a:r>
            <a:r>
              <a:rPr sz="2200" spc="-5" dirty="0">
                <a:latin typeface="Times New Roman"/>
                <a:cs typeface="Times New Roman"/>
              </a:rPr>
              <a:t>be</a:t>
            </a:r>
            <a:r>
              <a:rPr sz="2200" spc="20" dirty="0">
                <a:latin typeface="Times New Roman"/>
                <a:cs typeface="Times New Roman"/>
              </a:rPr>
              <a:t> </a:t>
            </a:r>
            <a:r>
              <a:rPr sz="2200" spc="-5" dirty="0">
                <a:latin typeface="Times New Roman"/>
                <a:cs typeface="Times New Roman"/>
              </a:rPr>
              <a:t>observed?</a:t>
            </a:r>
            <a:endParaRPr sz="2200" dirty="0">
              <a:latin typeface="Times New Roman"/>
              <a:cs typeface="Times New Roman"/>
            </a:endParaRPr>
          </a:p>
        </p:txBody>
      </p:sp>
      <p:sp>
        <p:nvSpPr>
          <p:cNvPr id="6" name="Rectangle 5">
            <a:extLst>
              <a:ext uri="{FF2B5EF4-FFF2-40B4-BE49-F238E27FC236}">
                <a16:creationId xmlns:a16="http://schemas.microsoft.com/office/drawing/2014/main" id="{3046C13F-DAC1-4F7A-A5D1-7711961EB656}"/>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96D00CD-BC6F-4F9F-99E1-819DA89CEC97}"/>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81</a:t>
            </a:fld>
            <a:endParaRPr dirty="0"/>
          </a:p>
        </p:txBody>
      </p:sp>
      <p:sp>
        <p:nvSpPr>
          <p:cNvPr id="2" name="object 2"/>
          <p:cNvSpPr txBox="1">
            <a:spLocks noGrp="1"/>
          </p:cNvSpPr>
          <p:nvPr>
            <p:ph type="title"/>
          </p:nvPr>
        </p:nvSpPr>
        <p:spPr>
          <a:xfrm>
            <a:off x="214348" y="133778"/>
            <a:ext cx="11125200" cy="998350"/>
          </a:xfrm>
          <a:prstGeom prst="rect">
            <a:avLst/>
          </a:prstGeom>
        </p:spPr>
        <p:txBody>
          <a:bodyPr vert="horz" wrap="square" lIns="0" tIns="13335" rIns="0" bIns="0" rtlCol="0">
            <a:spAutoFit/>
          </a:bodyPr>
          <a:lstStyle/>
          <a:p>
            <a:pPr marL="12700">
              <a:lnSpc>
                <a:spcPct val="100000"/>
              </a:lnSpc>
              <a:spcBef>
                <a:spcPts val="105"/>
              </a:spcBef>
            </a:pPr>
            <a:r>
              <a:rPr lang="en-GB" sz="3200" b="0" spc="-10" dirty="0">
                <a:latin typeface="Times New Roman"/>
                <a:cs typeface="Times New Roman"/>
              </a:rPr>
              <a:t>Inductive bias: 1. </a:t>
            </a:r>
            <a:r>
              <a:rPr sz="3200" b="0" spc="-10" dirty="0">
                <a:latin typeface="Times New Roman"/>
                <a:cs typeface="Times New Roman"/>
              </a:rPr>
              <a:t>Effect </a:t>
            </a:r>
            <a:r>
              <a:rPr sz="3200" b="0" dirty="0">
                <a:latin typeface="Times New Roman"/>
                <a:cs typeface="Times New Roman"/>
              </a:rPr>
              <a:t>of incomplete hypothesis</a:t>
            </a:r>
            <a:r>
              <a:rPr sz="3200" b="0" spc="-105" dirty="0">
                <a:latin typeface="Times New Roman"/>
                <a:cs typeface="Times New Roman"/>
              </a:rPr>
              <a:t> </a:t>
            </a:r>
            <a:r>
              <a:rPr sz="3200" b="0" dirty="0">
                <a:latin typeface="Times New Roman"/>
                <a:cs typeface="Times New Roman"/>
              </a:rPr>
              <a:t>space</a:t>
            </a:r>
            <a:r>
              <a:rPr lang="en-GB" sz="3200" b="0" dirty="0">
                <a:latin typeface="Times New Roman"/>
                <a:cs typeface="Times New Roman"/>
              </a:rPr>
              <a:t> ( Biased Hypothesis space)</a:t>
            </a:r>
            <a:endParaRPr sz="3200" dirty="0">
              <a:latin typeface="Times New Roman"/>
              <a:cs typeface="Times New Roman"/>
            </a:endParaRPr>
          </a:p>
        </p:txBody>
      </p:sp>
      <p:sp>
        <p:nvSpPr>
          <p:cNvPr id="3" name="object 3"/>
          <p:cNvSpPr txBox="1"/>
          <p:nvPr/>
        </p:nvSpPr>
        <p:spPr>
          <a:xfrm>
            <a:off x="955637" y="1318636"/>
            <a:ext cx="6534784" cy="662305"/>
          </a:xfrm>
          <a:prstGeom prst="rect">
            <a:avLst/>
          </a:prstGeom>
        </p:spPr>
        <p:txBody>
          <a:bodyPr vert="horz" wrap="square" lIns="0" tIns="12065" rIns="0" bIns="0" rtlCol="0">
            <a:spAutoFit/>
          </a:bodyPr>
          <a:lstStyle/>
          <a:p>
            <a:pPr marL="12700">
              <a:lnSpc>
                <a:spcPts val="2510"/>
              </a:lnSpc>
              <a:spcBef>
                <a:spcPts val="95"/>
              </a:spcBef>
            </a:pPr>
            <a:r>
              <a:rPr sz="2200" spc="-5" dirty="0">
                <a:latin typeface="Times New Roman"/>
                <a:cs typeface="Times New Roman"/>
              </a:rPr>
              <a:t>Preceding algorithms work if </a:t>
            </a:r>
            <a:r>
              <a:rPr sz="2200" spc="-10" dirty="0">
                <a:latin typeface="Times New Roman"/>
                <a:cs typeface="Times New Roman"/>
              </a:rPr>
              <a:t>target </a:t>
            </a:r>
            <a:r>
              <a:rPr sz="2200" spc="-5" dirty="0">
                <a:latin typeface="Times New Roman"/>
                <a:cs typeface="Times New Roman"/>
              </a:rPr>
              <a:t>function is in</a:t>
            </a:r>
            <a:r>
              <a:rPr sz="2200" spc="70" dirty="0">
                <a:latin typeface="Times New Roman"/>
                <a:cs typeface="Times New Roman"/>
              </a:rPr>
              <a:t> </a:t>
            </a:r>
            <a:r>
              <a:rPr sz="2200" spc="-5" dirty="0">
                <a:latin typeface="Times New Roman"/>
                <a:cs typeface="Times New Roman"/>
              </a:rPr>
              <a:t>H</a:t>
            </a:r>
            <a:endParaRPr sz="2200">
              <a:latin typeface="Times New Roman"/>
              <a:cs typeface="Times New Roman"/>
            </a:endParaRPr>
          </a:p>
          <a:p>
            <a:pPr marL="927100">
              <a:lnSpc>
                <a:spcPts val="2510"/>
              </a:lnSpc>
            </a:pPr>
            <a:r>
              <a:rPr sz="2200" spc="-25" dirty="0">
                <a:latin typeface="Times New Roman"/>
                <a:cs typeface="Times New Roman"/>
              </a:rPr>
              <a:t>Will </a:t>
            </a:r>
            <a:r>
              <a:rPr sz="2200" spc="-5" dirty="0">
                <a:latin typeface="Times New Roman"/>
                <a:cs typeface="Times New Roman"/>
              </a:rPr>
              <a:t>generally </a:t>
            </a:r>
            <a:r>
              <a:rPr sz="2200" dirty="0">
                <a:latin typeface="Times New Roman"/>
                <a:cs typeface="Times New Roman"/>
              </a:rPr>
              <a:t>not </a:t>
            </a:r>
            <a:r>
              <a:rPr sz="2200" spc="-5" dirty="0">
                <a:latin typeface="Times New Roman"/>
                <a:cs typeface="Times New Roman"/>
              </a:rPr>
              <a:t>work if </a:t>
            </a:r>
            <a:r>
              <a:rPr sz="2200" spc="-10" dirty="0">
                <a:latin typeface="Times New Roman"/>
                <a:cs typeface="Times New Roman"/>
              </a:rPr>
              <a:t>target </a:t>
            </a:r>
            <a:r>
              <a:rPr sz="2200" dirty="0">
                <a:latin typeface="Times New Roman"/>
                <a:cs typeface="Times New Roman"/>
              </a:rPr>
              <a:t>function not </a:t>
            </a:r>
            <a:r>
              <a:rPr sz="2200" spc="-5" dirty="0">
                <a:latin typeface="Times New Roman"/>
                <a:cs typeface="Times New Roman"/>
              </a:rPr>
              <a:t>in</a:t>
            </a:r>
            <a:r>
              <a:rPr sz="2200" spc="35" dirty="0">
                <a:latin typeface="Times New Roman"/>
                <a:cs typeface="Times New Roman"/>
              </a:rPr>
              <a:t> </a:t>
            </a:r>
            <a:r>
              <a:rPr sz="2200" spc="-5" dirty="0">
                <a:latin typeface="Times New Roman"/>
                <a:cs typeface="Times New Roman"/>
              </a:rPr>
              <a:t>H</a:t>
            </a:r>
            <a:endParaRPr sz="2200">
              <a:latin typeface="Times New Roman"/>
              <a:cs typeface="Times New Roman"/>
            </a:endParaRPr>
          </a:p>
        </p:txBody>
      </p:sp>
      <p:sp>
        <p:nvSpPr>
          <p:cNvPr id="4" name="object 4"/>
          <p:cNvSpPr txBox="1"/>
          <p:nvPr/>
        </p:nvSpPr>
        <p:spPr>
          <a:xfrm>
            <a:off x="955637" y="1977002"/>
            <a:ext cx="6878955" cy="640560"/>
          </a:xfrm>
          <a:prstGeom prst="rect">
            <a:avLst/>
          </a:prstGeom>
        </p:spPr>
        <p:txBody>
          <a:bodyPr vert="horz" wrap="square" lIns="0" tIns="12065" rIns="0" bIns="0" rtlCol="0">
            <a:spAutoFit/>
          </a:bodyPr>
          <a:lstStyle/>
          <a:p>
            <a:pPr marL="12700">
              <a:lnSpc>
                <a:spcPts val="2520"/>
              </a:lnSpc>
              <a:spcBef>
                <a:spcPts val="95"/>
              </a:spcBef>
            </a:pPr>
            <a:r>
              <a:rPr sz="2200" spc="-5" dirty="0">
                <a:latin typeface="Times New Roman"/>
                <a:cs typeface="Times New Roman"/>
              </a:rPr>
              <a:t>Consider following examples which represent </a:t>
            </a:r>
            <a:r>
              <a:rPr sz="2200" spc="-10" dirty="0">
                <a:latin typeface="Times New Roman"/>
                <a:cs typeface="Times New Roman"/>
              </a:rPr>
              <a:t>target</a:t>
            </a:r>
            <a:r>
              <a:rPr sz="2200" spc="100" dirty="0">
                <a:latin typeface="Times New Roman"/>
                <a:cs typeface="Times New Roman"/>
              </a:rPr>
              <a:t> </a:t>
            </a:r>
            <a:r>
              <a:rPr sz="2200" spc="-5" dirty="0">
                <a:latin typeface="Times New Roman"/>
                <a:cs typeface="Times New Roman"/>
              </a:rPr>
              <a:t>function</a:t>
            </a:r>
            <a:endParaRPr sz="2200" dirty="0">
              <a:latin typeface="Times New Roman"/>
              <a:cs typeface="Times New Roman"/>
            </a:endParaRPr>
          </a:p>
          <a:p>
            <a:pPr marL="291465">
              <a:lnSpc>
                <a:spcPts val="2380"/>
              </a:lnSpc>
            </a:pPr>
            <a:r>
              <a:rPr sz="2200" spc="-5" dirty="0">
                <a:latin typeface="MS PGothic"/>
                <a:cs typeface="MS PGothic"/>
              </a:rPr>
              <a:t>“</a:t>
            </a:r>
            <a:r>
              <a:rPr sz="2200" spc="-5" dirty="0">
                <a:latin typeface="Times New Roman"/>
                <a:cs typeface="Times New Roman"/>
              </a:rPr>
              <a:t>sky = sunny or sky =</a:t>
            </a:r>
            <a:r>
              <a:rPr sz="2200" spc="-20" dirty="0">
                <a:latin typeface="Times New Roman"/>
                <a:cs typeface="Times New Roman"/>
              </a:rPr>
              <a:t> </a:t>
            </a:r>
            <a:r>
              <a:rPr sz="2200" dirty="0">
                <a:latin typeface="Times New Roman"/>
                <a:cs typeface="Times New Roman"/>
              </a:rPr>
              <a:t>cloudy</a:t>
            </a:r>
            <a:r>
              <a:rPr sz="2200" dirty="0">
                <a:latin typeface="MS PGothic"/>
                <a:cs typeface="MS PGothic"/>
              </a:rPr>
              <a:t>”</a:t>
            </a:r>
            <a:r>
              <a:rPr sz="2200" dirty="0">
                <a:latin typeface="Times New Roman"/>
                <a:cs typeface="Times New Roman"/>
              </a:rPr>
              <a:t>:</a:t>
            </a:r>
          </a:p>
        </p:txBody>
      </p:sp>
      <p:sp>
        <p:nvSpPr>
          <p:cNvPr id="6" name="object 6"/>
          <p:cNvSpPr txBox="1"/>
          <p:nvPr/>
        </p:nvSpPr>
        <p:spPr>
          <a:xfrm>
            <a:off x="966188" y="4265539"/>
            <a:ext cx="9621520" cy="2199448"/>
          </a:xfrm>
          <a:prstGeom prst="rect">
            <a:avLst/>
          </a:prstGeom>
        </p:spPr>
        <p:txBody>
          <a:bodyPr vert="horz" wrap="square" lIns="0" tIns="12065" rIns="0" bIns="0" rtlCol="0">
            <a:spAutoFit/>
          </a:bodyPr>
          <a:lstStyle/>
          <a:p>
            <a:pPr marL="12700">
              <a:lnSpc>
                <a:spcPct val="100000"/>
              </a:lnSpc>
              <a:spcBef>
                <a:spcPts val="95"/>
              </a:spcBef>
            </a:pPr>
            <a:r>
              <a:rPr sz="2200" spc="-5" dirty="0">
                <a:latin typeface="Times New Roman"/>
                <a:cs typeface="Times New Roman"/>
              </a:rPr>
              <a:t>If apply </a:t>
            </a:r>
            <a:r>
              <a:rPr sz="2200" dirty="0">
                <a:latin typeface="Times New Roman"/>
                <a:cs typeface="Times New Roman"/>
              </a:rPr>
              <a:t>Candidate </a:t>
            </a:r>
            <a:r>
              <a:rPr sz="2200" spc="-5" dirty="0">
                <a:latin typeface="Times New Roman"/>
                <a:cs typeface="Times New Roman"/>
              </a:rPr>
              <a:t>Elimination algorithm as before, end up with </a:t>
            </a:r>
            <a:r>
              <a:rPr sz="2200" spc="-10" dirty="0">
                <a:latin typeface="Times New Roman"/>
                <a:cs typeface="Times New Roman"/>
              </a:rPr>
              <a:t>empty </a:t>
            </a:r>
            <a:r>
              <a:rPr sz="2200" spc="-40" dirty="0">
                <a:latin typeface="Times New Roman"/>
                <a:cs typeface="Times New Roman"/>
              </a:rPr>
              <a:t>Version</a:t>
            </a:r>
            <a:r>
              <a:rPr sz="2200" spc="195" dirty="0">
                <a:latin typeface="Times New Roman"/>
                <a:cs typeface="Times New Roman"/>
              </a:rPr>
              <a:t> </a:t>
            </a:r>
            <a:r>
              <a:rPr sz="2200" spc="-5" dirty="0">
                <a:latin typeface="Times New Roman"/>
                <a:cs typeface="Times New Roman"/>
              </a:rPr>
              <a:t>Space</a:t>
            </a:r>
            <a:endParaRPr sz="2200" dirty="0">
              <a:latin typeface="Times New Roman"/>
              <a:cs typeface="Times New Roman"/>
            </a:endParaRPr>
          </a:p>
          <a:p>
            <a:pPr marL="12700">
              <a:lnSpc>
                <a:spcPts val="2515"/>
              </a:lnSpc>
            </a:pPr>
            <a:r>
              <a:rPr sz="2200" spc="-5" dirty="0">
                <a:latin typeface="Times New Roman"/>
                <a:cs typeface="Times New Roman"/>
              </a:rPr>
              <a:t>After first two training</a:t>
            </a:r>
            <a:r>
              <a:rPr sz="2200" spc="40" dirty="0">
                <a:latin typeface="Times New Roman"/>
                <a:cs typeface="Times New Roman"/>
              </a:rPr>
              <a:t> </a:t>
            </a:r>
            <a:r>
              <a:rPr sz="2200" spc="-5" dirty="0">
                <a:latin typeface="Times New Roman"/>
                <a:cs typeface="Times New Roman"/>
              </a:rPr>
              <a:t>example</a:t>
            </a:r>
            <a:endParaRPr sz="2200" dirty="0">
              <a:latin typeface="Times New Roman"/>
              <a:cs typeface="Times New Roman"/>
            </a:endParaRPr>
          </a:p>
          <a:p>
            <a:pPr marL="1841500">
              <a:lnSpc>
                <a:spcPts val="2515"/>
              </a:lnSpc>
            </a:pPr>
            <a:r>
              <a:rPr sz="2200" spc="-5" dirty="0">
                <a:latin typeface="Times New Roman"/>
                <a:cs typeface="Times New Roman"/>
              </a:rPr>
              <a:t>S</a:t>
            </a:r>
            <a:r>
              <a:rPr lang="en-GB" sz="2200" spc="-5" dirty="0">
                <a:latin typeface="Times New Roman"/>
                <a:cs typeface="Times New Roman"/>
              </a:rPr>
              <a:t>2</a:t>
            </a:r>
            <a:r>
              <a:rPr sz="2200" spc="-5" dirty="0">
                <a:latin typeface="Times New Roman"/>
                <a:cs typeface="Times New Roman"/>
              </a:rPr>
              <a:t>= </a:t>
            </a:r>
            <a:r>
              <a:rPr sz="2200" dirty="0">
                <a:latin typeface="Symbol"/>
                <a:cs typeface="Symbol"/>
              </a:rPr>
              <a:t></a:t>
            </a:r>
            <a:r>
              <a:rPr sz="2200" dirty="0">
                <a:latin typeface="Times New Roman"/>
                <a:cs typeface="Times New Roman"/>
              </a:rPr>
              <a:t>? </a:t>
            </a:r>
            <a:r>
              <a:rPr sz="2200" spc="-50" dirty="0">
                <a:latin typeface="Times New Roman"/>
                <a:cs typeface="Times New Roman"/>
              </a:rPr>
              <a:t>Warm </a:t>
            </a:r>
            <a:r>
              <a:rPr sz="2200" spc="-5" dirty="0">
                <a:latin typeface="Times New Roman"/>
                <a:cs typeface="Times New Roman"/>
              </a:rPr>
              <a:t>Normal Strong Cool</a:t>
            </a:r>
            <a:r>
              <a:rPr sz="2200" spc="60" dirty="0">
                <a:latin typeface="Times New Roman"/>
                <a:cs typeface="Times New Roman"/>
              </a:rPr>
              <a:t> </a:t>
            </a:r>
            <a:r>
              <a:rPr sz="2200" spc="-5" dirty="0">
                <a:latin typeface="Times New Roman"/>
                <a:cs typeface="Times New Roman"/>
              </a:rPr>
              <a:t>Change</a:t>
            </a:r>
            <a:r>
              <a:rPr sz="2200" spc="-5" dirty="0">
                <a:latin typeface="Symbol"/>
                <a:cs typeface="Symbol"/>
              </a:rPr>
              <a:t></a:t>
            </a:r>
            <a:endParaRPr sz="2200" dirty="0">
              <a:latin typeface="Symbol"/>
              <a:cs typeface="Symbol"/>
            </a:endParaRPr>
          </a:p>
          <a:p>
            <a:pPr marL="12700" marR="309245">
              <a:lnSpc>
                <a:spcPts val="4750"/>
              </a:lnSpc>
              <a:spcBef>
                <a:spcPts val="505"/>
              </a:spcBef>
            </a:pPr>
            <a:r>
              <a:rPr sz="2200" spc="-5" dirty="0">
                <a:latin typeface="Times New Roman"/>
                <a:cs typeface="Times New Roman"/>
              </a:rPr>
              <a:t>New </a:t>
            </a:r>
            <a:r>
              <a:rPr sz="2200" dirty="0">
                <a:latin typeface="Times New Roman"/>
                <a:cs typeface="Times New Roman"/>
              </a:rPr>
              <a:t>hypothesis </a:t>
            </a:r>
            <a:r>
              <a:rPr sz="2200" spc="-5" dirty="0">
                <a:latin typeface="Times New Roman"/>
                <a:cs typeface="Times New Roman"/>
              </a:rPr>
              <a:t>is overly general and it covers the third negative training example!  Our H does </a:t>
            </a:r>
            <a:r>
              <a:rPr sz="2200" dirty="0">
                <a:latin typeface="Times New Roman"/>
                <a:cs typeface="Times New Roman"/>
              </a:rPr>
              <a:t>not </a:t>
            </a:r>
            <a:r>
              <a:rPr sz="2200" spc="-5" dirty="0">
                <a:latin typeface="Times New Roman"/>
                <a:cs typeface="Times New Roman"/>
              </a:rPr>
              <a:t>include the appropriate</a:t>
            </a:r>
            <a:r>
              <a:rPr sz="2200" spc="10" dirty="0">
                <a:latin typeface="Times New Roman"/>
                <a:cs typeface="Times New Roman"/>
              </a:rPr>
              <a:t> </a:t>
            </a:r>
            <a:r>
              <a:rPr sz="2200" spc="-5" dirty="0">
                <a:latin typeface="Times New Roman"/>
                <a:cs typeface="Times New Roman"/>
              </a:rPr>
              <a:t>c</a:t>
            </a:r>
            <a:endParaRPr sz="2200" dirty="0">
              <a:latin typeface="Times New Roman"/>
              <a:cs typeface="Times New Roman"/>
            </a:endParaRPr>
          </a:p>
        </p:txBody>
      </p:sp>
      <p:sp>
        <p:nvSpPr>
          <p:cNvPr id="9" name="Rectangle 8">
            <a:extLst>
              <a:ext uri="{FF2B5EF4-FFF2-40B4-BE49-F238E27FC236}">
                <a16:creationId xmlns:a16="http://schemas.microsoft.com/office/drawing/2014/main" id="{CF9AD01D-24B9-43A8-9628-2E1C2C9ED63C}"/>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08AA792-C531-41B5-9CA2-1B81B6F09583}"/>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7858990-F40B-4CDC-B241-EE2250C69B93}"/>
              </a:ext>
            </a:extLst>
          </p:cNvPr>
          <p:cNvPicPr>
            <a:picLocks noChangeAspect="1"/>
          </p:cNvPicPr>
          <p:nvPr/>
        </p:nvPicPr>
        <p:blipFill>
          <a:blip r:embed="rId2"/>
          <a:stretch>
            <a:fillRect/>
          </a:stretch>
        </p:blipFill>
        <p:spPr>
          <a:xfrm>
            <a:off x="2221656" y="2639307"/>
            <a:ext cx="7748688" cy="1395429"/>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CF88E7-D7F2-44C8-D76C-7B14B80E2A0A}"/>
              </a:ext>
            </a:extLst>
          </p:cNvPr>
          <p:cNvSpPr>
            <a:spLocks noGrp="1"/>
          </p:cNvSpPr>
          <p:nvPr>
            <p:ph type="sldNum" sz="quarter" idx="7"/>
          </p:nvPr>
        </p:nvSpPr>
        <p:spPr/>
        <p:txBody>
          <a:bodyPr/>
          <a:lstStyle/>
          <a:p>
            <a:pPr marL="25400">
              <a:lnSpc>
                <a:spcPts val="1240"/>
              </a:lnSpc>
            </a:pPr>
            <a:fld id="{81D60167-4931-47E6-BA6A-407CBD079E47}" type="slidenum">
              <a:rPr lang="en-IN" smtClean="0"/>
              <a:t>82</a:t>
            </a:fld>
            <a:endParaRPr lang="en-IN" dirty="0"/>
          </a:p>
        </p:txBody>
      </p:sp>
      <p:pic>
        <p:nvPicPr>
          <p:cNvPr id="6" name="Picture 5">
            <a:extLst>
              <a:ext uri="{FF2B5EF4-FFF2-40B4-BE49-F238E27FC236}">
                <a16:creationId xmlns:a16="http://schemas.microsoft.com/office/drawing/2014/main" id="{9C80022B-0091-A369-87CE-49C57714F04E}"/>
              </a:ext>
            </a:extLst>
          </p:cNvPr>
          <p:cNvPicPr>
            <a:picLocks noChangeAspect="1"/>
          </p:cNvPicPr>
          <p:nvPr/>
        </p:nvPicPr>
        <p:blipFill>
          <a:blip r:embed="rId2"/>
          <a:stretch>
            <a:fillRect/>
          </a:stretch>
        </p:blipFill>
        <p:spPr>
          <a:xfrm>
            <a:off x="1447800" y="914400"/>
            <a:ext cx="9448799" cy="4953000"/>
          </a:xfrm>
          <a:prstGeom prst="rect">
            <a:avLst/>
          </a:prstGeom>
        </p:spPr>
      </p:pic>
    </p:spTree>
    <p:extLst>
      <p:ext uri="{BB962C8B-B14F-4D97-AF65-F5344CB8AC3E}">
        <p14:creationId xmlns:p14="http://schemas.microsoft.com/office/powerpoint/2010/main" val="654143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83</a:t>
            </a:fld>
            <a:endParaRPr dirty="0"/>
          </a:p>
        </p:txBody>
      </p:sp>
      <p:sp>
        <p:nvSpPr>
          <p:cNvPr id="2" name="object 2"/>
          <p:cNvSpPr txBox="1">
            <a:spLocks noGrp="1"/>
          </p:cNvSpPr>
          <p:nvPr>
            <p:ph type="title"/>
          </p:nvPr>
        </p:nvSpPr>
        <p:spPr>
          <a:xfrm>
            <a:off x="304800" y="304800"/>
            <a:ext cx="7924800" cy="505908"/>
          </a:xfrm>
          <a:prstGeom prst="rect">
            <a:avLst/>
          </a:prstGeom>
        </p:spPr>
        <p:txBody>
          <a:bodyPr vert="horz" wrap="square" lIns="0" tIns="13335" rIns="0" bIns="0" rtlCol="0">
            <a:spAutoFit/>
          </a:bodyPr>
          <a:lstStyle/>
          <a:p>
            <a:pPr marL="12700">
              <a:lnSpc>
                <a:spcPct val="100000"/>
              </a:lnSpc>
              <a:spcBef>
                <a:spcPts val="105"/>
              </a:spcBef>
            </a:pPr>
            <a:r>
              <a:rPr lang="en-GB" sz="3200" b="0" dirty="0">
                <a:latin typeface="Times New Roman"/>
                <a:cs typeface="Times New Roman"/>
              </a:rPr>
              <a:t>Inductive bias: 2. </a:t>
            </a:r>
            <a:r>
              <a:rPr sz="3200" b="0" dirty="0">
                <a:latin typeface="Times New Roman"/>
                <a:cs typeface="Times New Roman"/>
              </a:rPr>
              <a:t>An Unbiased</a:t>
            </a:r>
            <a:r>
              <a:rPr sz="3200" b="0" spc="-65" dirty="0">
                <a:latin typeface="Times New Roman"/>
                <a:cs typeface="Times New Roman"/>
              </a:rPr>
              <a:t> </a:t>
            </a:r>
            <a:r>
              <a:rPr sz="3200" b="0" dirty="0">
                <a:latin typeface="Times New Roman"/>
                <a:cs typeface="Times New Roman"/>
              </a:rPr>
              <a:t>Learner</a:t>
            </a:r>
            <a:endParaRPr sz="3200" dirty="0">
              <a:latin typeface="Times New Roman"/>
              <a:cs typeface="Times New Roman"/>
            </a:endParaRPr>
          </a:p>
        </p:txBody>
      </p:sp>
      <p:sp>
        <p:nvSpPr>
          <p:cNvPr id="3" name="object 3"/>
          <p:cNvSpPr txBox="1"/>
          <p:nvPr/>
        </p:nvSpPr>
        <p:spPr>
          <a:xfrm>
            <a:off x="992753" y="1547005"/>
            <a:ext cx="10183495" cy="3508375"/>
          </a:xfrm>
          <a:prstGeom prst="rect">
            <a:avLst/>
          </a:prstGeom>
        </p:spPr>
        <p:txBody>
          <a:bodyPr vert="horz" wrap="square" lIns="0" tIns="107315" rIns="0" bIns="0" rtlCol="0">
            <a:spAutoFit/>
          </a:bodyPr>
          <a:lstStyle/>
          <a:p>
            <a:pPr marL="38100" algn="just">
              <a:lnSpc>
                <a:spcPct val="100000"/>
              </a:lnSpc>
              <a:spcBef>
                <a:spcPts val="845"/>
              </a:spcBef>
            </a:pPr>
            <a:r>
              <a:rPr sz="2200" spc="-5" dirty="0">
                <a:latin typeface="Times New Roman"/>
                <a:cs typeface="Times New Roman"/>
              </a:rPr>
              <a:t>Incomplete </a:t>
            </a:r>
            <a:r>
              <a:rPr sz="2200" dirty="0">
                <a:latin typeface="Times New Roman"/>
                <a:cs typeface="Times New Roman"/>
              </a:rPr>
              <a:t>hypothesis</a:t>
            </a:r>
            <a:r>
              <a:rPr sz="2200" spc="-10" dirty="0">
                <a:latin typeface="Times New Roman"/>
                <a:cs typeface="Times New Roman"/>
              </a:rPr>
              <a:t> </a:t>
            </a:r>
            <a:r>
              <a:rPr sz="2200" spc="-5" dirty="0">
                <a:latin typeface="Times New Roman"/>
                <a:cs typeface="Times New Roman"/>
              </a:rPr>
              <a:t>space</a:t>
            </a:r>
            <a:endParaRPr sz="2200" dirty="0">
              <a:latin typeface="Times New Roman"/>
              <a:cs typeface="Times New Roman"/>
            </a:endParaRPr>
          </a:p>
          <a:p>
            <a:pPr marL="266700" indent="-228600" algn="just">
              <a:lnSpc>
                <a:spcPct val="100000"/>
              </a:lnSpc>
              <a:spcBef>
                <a:spcPts val="740"/>
              </a:spcBef>
              <a:buFont typeface="Arial"/>
              <a:buChar char="•"/>
              <a:tabLst>
                <a:tab pos="266700" algn="l"/>
              </a:tabLst>
            </a:pPr>
            <a:r>
              <a:rPr sz="2200" spc="-5" dirty="0">
                <a:latin typeface="Times New Roman"/>
                <a:cs typeface="Times New Roman"/>
              </a:rPr>
              <a:t>If c </a:t>
            </a:r>
            <a:r>
              <a:rPr sz="2200" dirty="0">
                <a:latin typeface="Times New Roman"/>
                <a:cs typeface="Times New Roman"/>
              </a:rPr>
              <a:t>not </a:t>
            </a:r>
            <a:r>
              <a:rPr sz="2200" spc="-5" dirty="0">
                <a:latin typeface="Times New Roman"/>
                <a:cs typeface="Times New Roman"/>
              </a:rPr>
              <a:t>in H, then consider generalizing representation </a:t>
            </a:r>
            <a:r>
              <a:rPr sz="2200" dirty="0">
                <a:latin typeface="Times New Roman"/>
                <a:cs typeface="Times New Roman"/>
              </a:rPr>
              <a:t>of </a:t>
            </a:r>
            <a:r>
              <a:rPr sz="2200" spc="-5" dirty="0">
                <a:latin typeface="Times New Roman"/>
                <a:cs typeface="Times New Roman"/>
              </a:rPr>
              <a:t>H to contain</a:t>
            </a:r>
            <a:r>
              <a:rPr sz="2200" spc="65" dirty="0">
                <a:latin typeface="Times New Roman"/>
                <a:cs typeface="Times New Roman"/>
              </a:rPr>
              <a:t> </a:t>
            </a:r>
            <a:r>
              <a:rPr sz="2200" spc="-5" dirty="0">
                <a:latin typeface="Times New Roman"/>
                <a:cs typeface="Times New Roman"/>
              </a:rPr>
              <a:t>c</a:t>
            </a:r>
            <a:endParaRPr sz="2200" dirty="0">
              <a:latin typeface="Times New Roman"/>
              <a:cs typeface="Times New Roman"/>
            </a:endParaRPr>
          </a:p>
          <a:p>
            <a:pPr marL="266700" marR="189230" indent="-228600" algn="just">
              <a:lnSpc>
                <a:spcPts val="2380"/>
              </a:lnSpc>
              <a:spcBef>
                <a:spcPts val="1030"/>
              </a:spcBef>
              <a:buFont typeface="Arial"/>
              <a:buChar char="•"/>
              <a:tabLst>
                <a:tab pos="266700" algn="l"/>
              </a:tabLst>
            </a:pPr>
            <a:r>
              <a:rPr sz="2200" spc="-5" dirty="0">
                <a:latin typeface="Times New Roman"/>
                <a:cs typeface="Times New Roman"/>
              </a:rPr>
              <a:t>The size </a:t>
            </a:r>
            <a:r>
              <a:rPr sz="2200" dirty="0">
                <a:latin typeface="Times New Roman"/>
                <a:cs typeface="Times New Roman"/>
              </a:rPr>
              <a:t>of the </a:t>
            </a:r>
            <a:r>
              <a:rPr sz="2200" spc="-5" dirty="0">
                <a:latin typeface="Times New Roman"/>
                <a:cs typeface="Times New Roman"/>
              </a:rPr>
              <a:t>instance space X of </a:t>
            </a:r>
            <a:r>
              <a:rPr sz="2200" dirty="0">
                <a:latin typeface="Times New Roman"/>
                <a:cs typeface="Times New Roman"/>
              </a:rPr>
              <a:t>days </a:t>
            </a:r>
            <a:r>
              <a:rPr sz="2200" spc="-5" dirty="0">
                <a:latin typeface="Times New Roman"/>
                <a:cs typeface="Times New Roman"/>
              </a:rPr>
              <a:t>described </a:t>
            </a:r>
            <a:r>
              <a:rPr sz="2200" dirty="0">
                <a:latin typeface="Times New Roman"/>
                <a:cs typeface="Times New Roman"/>
              </a:rPr>
              <a:t>by </a:t>
            </a:r>
            <a:r>
              <a:rPr sz="2200" spc="-5" dirty="0">
                <a:latin typeface="Times New Roman"/>
                <a:cs typeface="Times New Roman"/>
              </a:rPr>
              <a:t>the six available attributes is </a:t>
            </a:r>
            <a:r>
              <a:rPr sz="2200" dirty="0">
                <a:latin typeface="Times New Roman"/>
                <a:cs typeface="Times New Roman"/>
              </a:rPr>
              <a:t>96.  </a:t>
            </a:r>
            <a:r>
              <a:rPr sz="2200" spc="-5" dirty="0">
                <a:latin typeface="Times New Roman"/>
                <a:cs typeface="Times New Roman"/>
              </a:rPr>
              <a:t>The number of </a:t>
            </a:r>
            <a:r>
              <a:rPr sz="2200" dirty="0">
                <a:latin typeface="Times New Roman"/>
                <a:cs typeface="Times New Roman"/>
              </a:rPr>
              <a:t>distinct </a:t>
            </a:r>
            <a:r>
              <a:rPr sz="2200" spc="-5" dirty="0">
                <a:latin typeface="Times New Roman"/>
                <a:cs typeface="Times New Roman"/>
              </a:rPr>
              <a:t>subsets that can </a:t>
            </a:r>
            <a:r>
              <a:rPr sz="2200" dirty="0">
                <a:latin typeface="Times New Roman"/>
                <a:cs typeface="Times New Roman"/>
              </a:rPr>
              <a:t>be </a:t>
            </a:r>
            <a:r>
              <a:rPr sz="2200" spc="-5" dirty="0">
                <a:latin typeface="Times New Roman"/>
                <a:cs typeface="Times New Roman"/>
              </a:rPr>
              <a:t>defined over a set X containing </a:t>
            </a:r>
            <a:r>
              <a:rPr sz="2200" spc="-10" dirty="0">
                <a:latin typeface="Times New Roman"/>
                <a:cs typeface="Times New Roman"/>
              </a:rPr>
              <a:t>|X| </a:t>
            </a:r>
            <a:r>
              <a:rPr sz="2200" spc="-5" dirty="0">
                <a:latin typeface="Times New Roman"/>
                <a:cs typeface="Times New Roman"/>
              </a:rPr>
              <a:t>elements  (i.e., </a:t>
            </a:r>
            <a:r>
              <a:rPr sz="2200" dirty="0">
                <a:latin typeface="Times New Roman"/>
                <a:cs typeface="Times New Roman"/>
              </a:rPr>
              <a:t>the </a:t>
            </a:r>
            <a:r>
              <a:rPr sz="2200" spc="-5" dirty="0">
                <a:latin typeface="Times New Roman"/>
                <a:cs typeface="Times New Roman"/>
              </a:rPr>
              <a:t>size </a:t>
            </a:r>
            <a:r>
              <a:rPr sz="2200" dirty="0">
                <a:latin typeface="Times New Roman"/>
                <a:cs typeface="Times New Roman"/>
              </a:rPr>
              <a:t>of the </a:t>
            </a:r>
            <a:r>
              <a:rPr sz="2200" spc="-5" dirty="0">
                <a:latin typeface="Times New Roman"/>
                <a:cs typeface="Times New Roman"/>
              </a:rPr>
              <a:t>power set of X) is</a:t>
            </a:r>
            <a:r>
              <a:rPr sz="2200" spc="15" dirty="0">
                <a:latin typeface="Times New Roman"/>
                <a:cs typeface="Times New Roman"/>
              </a:rPr>
              <a:t> </a:t>
            </a:r>
            <a:r>
              <a:rPr sz="2200" dirty="0">
                <a:latin typeface="Times New Roman"/>
                <a:cs typeface="Times New Roman"/>
              </a:rPr>
              <a:t>2</a:t>
            </a:r>
            <a:r>
              <a:rPr sz="2175" baseline="24904" dirty="0">
                <a:latin typeface="Times New Roman"/>
                <a:cs typeface="Times New Roman"/>
              </a:rPr>
              <a:t>|X|</a:t>
            </a:r>
          </a:p>
          <a:p>
            <a:pPr marL="266700" indent="-228600" algn="just">
              <a:lnSpc>
                <a:spcPts val="2510"/>
              </a:lnSpc>
              <a:spcBef>
                <a:spcPts val="690"/>
              </a:spcBef>
              <a:buFont typeface="Arial"/>
              <a:buChar char="•"/>
              <a:tabLst>
                <a:tab pos="266700" algn="l"/>
              </a:tabLst>
            </a:pPr>
            <a:r>
              <a:rPr sz="2200" spc="-5" dirty="0">
                <a:latin typeface="Times New Roman"/>
                <a:cs typeface="Times New Roman"/>
              </a:rPr>
              <a:t>Recall that there are 96 instances in </a:t>
            </a:r>
            <a:r>
              <a:rPr sz="2200" b="1" i="1" spc="-5" dirty="0">
                <a:latin typeface="Times New Roman"/>
                <a:cs typeface="Times New Roman"/>
              </a:rPr>
              <a:t>EnjoySport</a:t>
            </a:r>
            <a:r>
              <a:rPr sz="2200" spc="-5" dirty="0">
                <a:latin typeface="Times New Roman"/>
                <a:cs typeface="Times New Roman"/>
              </a:rPr>
              <a:t>; hence there are </a:t>
            </a:r>
            <a:r>
              <a:rPr sz="2200" spc="5" dirty="0">
                <a:latin typeface="Times New Roman"/>
                <a:cs typeface="Times New Roman"/>
              </a:rPr>
              <a:t>2</a:t>
            </a:r>
            <a:r>
              <a:rPr sz="2175" spc="7" baseline="24904" dirty="0">
                <a:latin typeface="Times New Roman"/>
                <a:cs typeface="Times New Roman"/>
              </a:rPr>
              <a:t>96 </a:t>
            </a:r>
            <a:r>
              <a:rPr sz="2200" dirty="0">
                <a:latin typeface="Times New Roman"/>
                <a:cs typeface="Times New Roman"/>
              </a:rPr>
              <a:t>possible hypotheses</a:t>
            </a:r>
          </a:p>
          <a:p>
            <a:pPr marL="266700" algn="just">
              <a:lnSpc>
                <a:spcPts val="2510"/>
              </a:lnSpc>
            </a:pPr>
            <a:r>
              <a:rPr sz="2200" spc="-5" dirty="0">
                <a:latin typeface="Times New Roman"/>
                <a:cs typeface="Times New Roman"/>
              </a:rPr>
              <a:t>in </a:t>
            </a:r>
            <a:r>
              <a:rPr sz="2200" dirty="0">
                <a:latin typeface="Times New Roman"/>
                <a:cs typeface="Times New Roman"/>
              </a:rPr>
              <a:t>full </a:t>
            </a:r>
            <a:r>
              <a:rPr sz="2200" spc="-5" dirty="0">
                <a:latin typeface="Times New Roman"/>
                <a:cs typeface="Times New Roman"/>
              </a:rPr>
              <a:t>space H</a:t>
            </a:r>
            <a:endParaRPr sz="2200" dirty="0">
              <a:latin typeface="Times New Roman"/>
              <a:cs typeface="Times New Roman"/>
            </a:endParaRPr>
          </a:p>
          <a:p>
            <a:pPr marL="266700" indent="-228600" algn="just">
              <a:lnSpc>
                <a:spcPct val="100000"/>
              </a:lnSpc>
              <a:spcBef>
                <a:spcPts val="745"/>
              </a:spcBef>
              <a:buFont typeface="Arial"/>
              <a:buChar char="•"/>
              <a:tabLst>
                <a:tab pos="266700" algn="l"/>
              </a:tabLst>
            </a:pPr>
            <a:r>
              <a:rPr sz="2200" spc="-5" dirty="0">
                <a:latin typeface="Times New Roman"/>
                <a:cs typeface="Times New Roman"/>
              </a:rPr>
              <a:t>Can do this by using full propositional calculus with AND, OR,</a:t>
            </a:r>
            <a:r>
              <a:rPr sz="2200" spc="-70" dirty="0">
                <a:latin typeface="Times New Roman"/>
                <a:cs typeface="Times New Roman"/>
              </a:rPr>
              <a:t> </a:t>
            </a:r>
            <a:r>
              <a:rPr sz="2200" spc="-5" dirty="0">
                <a:latin typeface="Times New Roman"/>
                <a:cs typeface="Times New Roman"/>
              </a:rPr>
              <a:t>NOT</a:t>
            </a:r>
            <a:endParaRPr sz="2200" dirty="0">
              <a:latin typeface="Times New Roman"/>
              <a:cs typeface="Times New Roman"/>
            </a:endParaRPr>
          </a:p>
          <a:p>
            <a:pPr marL="266700" indent="-228600" algn="just">
              <a:lnSpc>
                <a:spcPct val="100000"/>
              </a:lnSpc>
              <a:spcBef>
                <a:spcPts val="755"/>
              </a:spcBef>
              <a:buFont typeface="Arial"/>
              <a:buChar char="•"/>
              <a:tabLst>
                <a:tab pos="266700" algn="l"/>
              </a:tabLst>
            </a:pPr>
            <a:r>
              <a:rPr sz="2200" spc="-5" dirty="0">
                <a:latin typeface="Times New Roman"/>
                <a:cs typeface="Times New Roman"/>
              </a:rPr>
              <a:t>Hence H defined only by conjunctions of attributes is biased (containing only 973</a:t>
            </a:r>
            <a:r>
              <a:rPr sz="2200" spc="130" dirty="0">
                <a:latin typeface="Times New Roman"/>
                <a:cs typeface="Times New Roman"/>
              </a:rPr>
              <a:t> </a:t>
            </a:r>
            <a:r>
              <a:rPr sz="2200" spc="10" dirty="0">
                <a:latin typeface="Times New Roman"/>
                <a:cs typeface="Times New Roman"/>
              </a:rPr>
              <a:t>h</a:t>
            </a:r>
            <a:r>
              <a:rPr sz="2200" spc="10" dirty="0">
                <a:latin typeface="MS PGothic"/>
                <a:cs typeface="MS PGothic"/>
              </a:rPr>
              <a:t>’</a:t>
            </a:r>
            <a:r>
              <a:rPr sz="2200" spc="10" dirty="0">
                <a:latin typeface="Times New Roman"/>
                <a:cs typeface="Times New Roman"/>
              </a:rPr>
              <a:t>s)</a:t>
            </a:r>
            <a:endParaRPr sz="2200" dirty="0">
              <a:latin typeface="Times New Roman"/>
              <a:cs typeface="Times New Roman"/>
            </a:endParaRPr>
          </a:p>
        </p:txBody>
      </p:sp>
      <p:sp>
        <p:nvSpPr>
          <p:cNvPr id="6" name="Rectangle 5">
            <a:extLst>
              <a:ext uri="{FF2B5EF4-FFF2-40B4-BE49-F238E27FC236}">
                <a16:creationId xmlns:a16="http://schemas.microsoft.com/office/drawing/2014/main" id="{7CADDDE1-0754-49CD-B268-97D9AA4C61C3}"/>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FBF6637-FD5D-463A-8CBD-E832911E6831}"/>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84</a:t>
            </a:fld>
            <a:endParaRPr dirty="0"/>
          </a:p>
        </p:txBody>
      </p:sp>
      <p:sp>
        <p:nvSpPr>
          <p:cNvPr id="2" name="object 2"/>
          <p:cNvSpPr txBox="1"/>
          <p:nvPr/>
        </p:nvSpPr>
        <p:spPr>
          <a:xfrm>
            <a:off x="916940" y="528060"/>
            <a:ext cx="10290810" cy="2980690"/>
          </a:xfrm>
          <a:prstGeom prst="rect">
            <a:avLst/>
          </a:prstGeom>
        </p:spPr>
        <p:txBody>
          <a:bodyPr vert="horz" wrap="square" lIns="0" tIns="49530" rIns="0" bIns="0" rtlCol="0">
            <a:spAutoFit/>
          </a:bodyPr>
          <a:lstStyle/>
          <a:p>
            <a:pPr marL="241300" marR="26034" indent="-228600">
              <a:lnSpc>
                <a:spcPts val="2380"/>
              </a:lnSpc>
              <a:spcBef>
                <a:spcPts val="390"/>
              </a:spcBef>
              <a:buFont typeface="Arial"/>
              <a:buChar char="•"/>
              <a:tabLst>
                <a:tab pos="240665" algn="l"/>
                <a:tab pos="241300" algn="l"/>
              </a:tabLst>
            </a:pPr>
            <a:r>
              <a:rPr sz="2200" spc="-5" dirty="0">
                <a:latin typeface="Times New Roman"/>
                <a:cs typeface="Times New Roman"/>
              </a:rPr>
              <a:t>Let us reformulate the </a:t>
            </a:r>
            <a:r>
              <a:rPr sz="2200" b="1" i="1" spc="-5" dirty="0">
                <a:latin typeface="Times New Roman"/>
                <a:cs typeface="Times New Roman"/>
              </a:rPr>
              <a:t>Enjoysport </a:t>
            </a:r>
            <a:r>
              <a:rPr sz="2200" spc="-5" dirty="0">
                <a:latin typeface="Times New Roman"/>
                <a:cs typeface="Times New Roman"/>
              </a:rPr>
              <a:t>learning task in an unbiased </a:t>
            </a:r>
            <a:r>
              <a:rPr sz="2200" spc="-10" dirty="0">
                <a:latin typeface="Times New Roman"/>
                <a:cs typeface="Times New Roman"/>
              </a:rPr>
              <a:t>way </a:t>
            </a:r>
            <a:r>
              <a:rPr sz="2200" spc="-5" dirty="0">
                <a:latin typeface="Times New Roman"/>
                <a:cs typeface="Times New Roman"/>
              </a:rPr>
              <a:t>by defining a new  </a:t>
            </a:r>
            <a:r>
              <a:rPr sz="2200" dirty="0">
                <a:latin typeface="Times New Roman"/>
                <a:cs typeface="Times New Roman"/>
              </a:rPr>
              <a:t>hypothesis </a:t>
            </a:r>
            <a:r>
              <a:rPr sz="2200" spc="-5" dirty="0">
                <a:latin typeface="Times New Roman"/>
                <a:cs typeface="Times New Roman"/>
              </a:rPr>
              <a:t>space </a:t>
            </a:r>
            <a:r>
              <a:rPr sz="2200" b="1" i="1" spc="-5" dirty="0">
                <a:latin typeface="Times New Roman"/>
                <a:cs typeface="Times New Roman"/>
              </a:rPr>
              <a:t>H' </a:t>
            </a:r>
            <a:r>
              <a:rPr sz="2200" spc="-5" dirty="0">
                <a:latin typeface="Times New Roman"/>
                <a:cs typeface="Times New Roman"/>
              </a:rPr>
              <a:t>that can represent every subset of </a:t>
            </a:r>
            <a:r>
              <a:rPr sz="2200" dirty="0">
                <a:latin typeface="Times New Roman"/>
                <a:cs typeface="Times New Roman"/>
              </a:rPr>
              <a:t>instances; </a:t>
            </a:r>
            <a:r>
              <a:rPr sz="2200" spc="-5" dirty="0">
                <a:latin typeface="Times New Roman"/>
                <a:cs typeface="Times New Roman"/>
              </a:rPr>
              <a:t>that is, let H' correspond  to </a:t>
            </a:r>
            <a:r>
              <a:rPr sz="2200" dirty="0">
                <a:latin typeface="Times New Roman"/>
                <a:cs typeface="Times New Roman"/>
              </a:rPr>
              <a:t>the </a:t>
            </a:r>
            <a:r>
              <a:rPr sz="2200" spc="-5" dirty="0">
                <a:latin typeface="Times New Roman"/>
                <a:cs typeface="Times New Roman"/>
              </a:rPr>
              <a:t>power set of</a:t>
            </a:r>
            <a:r>
              <a:rPr sz="2200" spc="-20" dirty="0">
                <a:latin typeface="Times New Roman"/>
                <a:cs typeface="Times New Roman"/>
              </a:rPr>
              <a:t> </a:t>
            </a:r>
            <a:r>
              <a:rPr sz="2200" spc="-5" dirty="0">
                <a:latin typeface="Times New Roman"/>
                <a:cs typeface="Times New Roman"/>
              </a:rPr>
              <a:t>X.</a:t>
            </a:r>
            <a:endParaRPr sz="2200">
              <a:latin typeface="Times New Roman"/>
              <a:cs typeface="Times New Roman"/>
            </a:endParaRPr>
          </a:p>
          <a:p>
            <a:pPr marL="241300" indent="-228600">
              <a:lnSpc>
                <a:spcPts val="2510"/>
              </a:lnSpc>
              <a:spcBef>
                <a:spcPts val="690"/>
              </a:spcBef>
              <a:buFont typeface="Arial"/>
              <a:buChar char="•"/>
              <a:tabLst>
                <a:tab pos="240665" algn="l"/>
                <a:tab pos="241300" algn="l"/>
              </a:tabLst>
            </a:pPr>
            <a:r>
              <a:rPr sz="2200" spc="-5" dirty="0">
                <a:latin typeface="Times New Roman"/>
                <a:cs typeface="Times New Roman"/>
              </a:rPr>
              <a:t>One way to define such an H' is to allow arbitrary disjunctions, conjunctions,</a:t>
            </a:r>
            <a:r>
              <a:rPr sz="2200" spc="125" dirty="0">
                <a:latin typeface="Times New Roman"/>
                <a:cs typeface="Times New Roman"/>
              </a:rPr>
              <a:t> </a:t>
            </a:r>
            <a:r>
              <a:rPr sz="2200" spc="-5" dirty="0">
                <a:latin typeface="Times New Roman"/>
                <a:cs typeface="Times New Roman"/>
              </a:rPr>
              <a:t>and</a:t>
            </a:r>
            <a:endParaRPr sz="2200">
              <a:latin typeface="Times New Roman"/>
              <a:cs typeface="Times New Roman"/>
            </a:endParaRPr>
          </a:p>
          <a:p>
            <a:pPr marL="241300">
              <a:lnSpc>
                <a:spcPts val="2510"/>
              </a:lnSpc>
            </a:pPr>
            <a:r>
              <a:rPr sz="2200" spc="-5" dirty="0">
                <a:latin typeface="Times New Roman"/>
                <a:cs typeface="Times New Roman"/>
              </a:rPr>
              <a:t>negations of our earlier</a:t>
            </a:r>
            <a:r>
              <a:rPr sz="2200" spc="10" dirty="0">
                <a:latin typeface="Times New Roman"/>
                <a:cs typeface="Times New Roman"/>
              </a:rPr>
              <a:t> </a:t>
            </a:r>
            <a:r>
              <a:rPr sz="2200" spc="-5" dirty="0">
                <a:latin typeface="Times New Roman"/>
                <a:cs typeface="Times New Roman"/>
              </a:rPr>
              <a:t>hypotheses.</a:t>
            </a:r>
            <a:endParaRPr sz="2200">
              <a:latin typeface="Times New Roman"/>
              <a:cs typeface="Times New Roman"/>
            </a:endParaRPr>
          </a:p>
          <a:p>
            <a:pPr>
              <a:lnSpc>
                <a:spcPct val="100000"/>
              </a:lnSpc>
            </a:pPr>
            <a:endParaRPr sz="2200">
              <a:latin typeface="Times New Roman"/>
              <a:cs typeface="Times New Roman"/>
            </a:endParaRPr>
          </a:p>
          <a:p>
            <a:pPr algn="ctr">
              <a:lnSpc>
                <a:spcPct val="100000"/>
              </a:lnSpc>
              <a:spcBef>
                <a:spcPts val="1585"/>
              </a:spcBef>
            </a:pPr>
            <a:r>
              <a:rPr sz="2200" spc="-5" dirty="0">
                <a:latin typeface="Times New Roman"/>
                <a:cs typeface="Times New Roman"/>
              </a:rPr>
              <a:t>For instance, the </a:t>
            </a:r>
            <a:r>
              <a:rPr sz="2200" spc="-10" dirty="0">
                <a:latin typeface="Times New Roman"/>
                <a:cs typeface="Times New Roman"/>
              </a:rPr>
              <a:t>target </a:t>
            </a:r>
            <a:r>
              <a:rPr sz="2200" spc="-5" dirty="0">
                <a:latin typeface="Times New Roman"/>
                <a:cs typeface="Times New Roman"/>
              </a:rPr>
              <a:t>concept </a:t>
            </a:r>
            <a:r>
              <a:rPr sz="2200" b="1" i="1" dirty="0">
                <a:latin typeface="Times New Roman"/>
                <a:cs typeface="Times New Roman"/>
              </a:rPr>
              <a:t>"Sky </a:t>
            </a:r>
            <a:r>
              <a:rPr sz="2200" spc="-5" dirty="0">
                <a:latin typeface="Times New Roman"/>
                <a:cs typeface="Times New Roman"/>
              </a:rPr>
              <a:t>= </a:t>
            </a:r>
            <a:r>
              <a:rPr sz="2200" b="1" i="1" spc="-5" dirty="0">
                <a:latin typeface="Times New Roman"/>
                <a:cs typeface="Times New Roman"/>
              </a:rPr>
              <a:t>Sunny </a:t>
            </a:r>
            <a:r>
              <a:rPr sz="2200" spc="-5" dirty="0">
                <a:latin typeface="Times New Roman"/>
                <a:cs typeface="Times New Roman"/>
              </a:rPr>
              <a:t>or </a:t>
            </a:r>
            <a:r>
              <a:rPr sz="2200" b="1" i="1" spc="-5" dirty="0">
                <a:latin typeface="Times New Roman"/>
                <a:cs typeface="Times New Roman"/>
              </a:rPr>
              <a:t>Sky </a:t>
            </a:r>
            <a:r>
              <a:rPr sz="2200" spc="-5" dirty="0">
                <a:latin typeface="Times New Roman"/>
                <a:cs typeface="Times New Roman"/>
              </a:rPr>
              <a:t>= </a:t>
            </a:r>
            <a:r>
              <a:rPr sz="2200" b="1" i="1" spc="-5" dirty="0">
                <a:latin typeface="Times New Roman"/>
                <a:cs typeface="Times New Roman"/>
              </a:rPr>
              <a:t>Cloudy" </a:t>
            </a:r>
            <a:r>
              <a:rPr sz="2200" spc="-5" dirty="0">
                <a:latin typeface="Times New Roman"/>
                <a:cs typeface="Times New Roman"/>
              </a:rPr>
              <a:t>could then be described</a:t>
            </a:r>
            <a:r>
              <a:rPr sz="2200" spc="245" dirty="0">
                <a:latin typeface="Times New Roman"/>
                <a:cs typeface="Times New Roman"/>
              </a:rPr>
              <a:t> </a:t>
            </a:r>
            <a:r>
              <a:rPr sz="2200" spc="-10" dirty="0">
                <a:latin typeface="Times New Roman"/>
                <a:cs typeface="Times New Roman"/>
              </a:rPr>
              <a:t>as</a:t>
            </a:r>
            <a:endParaRPr sz="2200">
              <a:latin typeface="Times New Roman"/>
              <a:cs typeface="Times New Roman"/>
            </a:endParaRPr>
          </a:p>
          <a:p>
            <a:pPr marL="63500" algn="ctr">
              <a:lnSpc>
                <a:spcPct val="100000"/>
              </a:lnSpc>
              <a:spcBef>
                <a:spcPts val="735"/>
              </a:spcBef>
            </a:pPr>
            <a:r>
              <a:rPr sz="2200" b="1" i="1" spc="-15" dirty="0">
                <a:latin typeface="Times New Roman"/>
                <a:cs typeface="Times New Roman"/>
              </a:rPr>
              <a:t>(Sunny, </a:t>
            </a:r>
            <a:r>
              <a:rPr sz="2200" dirty="0">
                <a:latin typeface="Times New Roman"/>
                <a:cs typeface="Times New Roman"/>
              </a:rPr>
              <a:t>?, </a:t>
            </a:r>
            <a:r>
              <a:rPr sz="2200" spc="-5" dirty="0">
                <a:latin typeface="Times New Roman"/>
                <a:cs typeface="Times New Roman"/>
              </a:rPr>
              <a:t>?, ?, </a:t>
            </a:r>
            <a:r>
              <a:rPr sz="2200" dirty="0">
                <a:latin typeface="Times New Roman"/>
                <a:cs typeface="Times New Roman"/>
              </a:rPr>
              <a:t>?, </a:t>
            </a:r>
            <a:r>
              <a:rPr sz="2200" spc="-5" dirty="0">
                <a:latin typeface="Times New Roman"/>
                <a:cs typeface="Times New Roman"/>
              </a:rPr>
              <a:t>?) V </a:t>
            </a:r>
            <a:r>
              <a:rPr sz="2200" b="1" i="1" spc="-15" dirty="0">
                <a:latin typeface="Times New Roman"/>
                <a:cs typeface="Times New Roman"/>
              </a:rPr>
              <a:t>(Cloudy, </a:t>
            </a:r>
            <a:r>
              <a:rPr sz="2200" dirty="0">
                <a:latin typeface="Times New Roman"/>
                <a:cs typeface="Times New Roman"/>
              </a:rPr>
              <a:t>?, </a:t>
            </a:r>
            <a:r>
              <a:rPr sz="2200" spc="-5" dirty="0">
                <a:latin typeface="Times New Roman"/>
                <a:cs typeface="Times New Roman"/>
              </a:rPr>
              <a:t>?, </a:t>
            </a:r>
            <a:r>
              <a:rPr sz="2200" dirty="0">
                <a:latin typeface="Times New Roman"/>
                <a:cs typeface="Times New Roman"/>
              </a:rPr>
              <a:t>?, </a:t>
            </a:r>
            <a:r>
              <a:rPr sz="2200" spc="-5" dirty="0">
                <a:latin typeface="Times New Roman"/>
                <a:cs typeface="Times New Roman"/>
              </a:rPr>
              <a:t>?,</a:t>
            </a:r>
            <a:r>
              <a:rPr sz="2200" spc="-50" dirty="0">
                <a:latin typeface="Times New Roman"/>
                <a:cs typeface="Times New Roman"/>
              </a:rPr>
              <a:t> </a:t>
            </a:r>
            <a:r>
              <a:rPr sz="2200" spc="-5" dirty="0">
                <a:latin typeface="Times New Roman"/>
                <a:cs typeface="Times New Roman"/>
              </a:rPr>
              <a:t>?)</a:t>
            </a:r>
            <a:endParaRPr sz="2200">
              <a:latin typeface="Times New Roman"/>
              <a:cs typeface="Times New Roman"/>
            </a:endParaRPr>
          </a:p>
        </p:txBody>
      </p:sp>
      <p:sp>
        <p:nvSpPr>
          <p:cNvPr id="5" name="Rectangle 4">
            <a:extLst>
              <a:ext uri="{FF2B5EF4-FFF2-40B4-BE49-F238E27FC236}">
                <a16:creationId xmlns:a16="http://schemas.microsoft.com/office/drawing/2014/main" id="{83485229-8F8A-41E4-8DA7-4EA9B463293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85</a:t>
            </a:fld>
            <a:endParaRPr dirty="0"/>
          </a:p>
        </p:txBody>
      </p:sp>
      <p:sp>
        <p:nvSpPr>
          <p:cNvPr id="2" name="object 2"/>
          <p:cNvSpPr txBox="1">
            <a:spLocks noGrp="1"/>
          </p:cNvSpPr>
          <p:nvPr>
            <p:ph type="title"/>
          </p:nvPr>
        </p:nvSpPr>
        <p:spPr>
          <a:xfrm>
            <a:off x="916940" y="1447800"/>
            <a:ext cx="9827260" cy="658514"/>
          </a:xfrm>
          <a:prstGeom prst="rect">
            <a:avLst/>
          </a:prstGeom>
        </p:spPr>
        <p:txBody>
          <a:bodyPr vert="horz" wrap="square" lIns="0" tIns="12065" rIns="0" bIns="0" rtlCol="0">
            <a:spAutoFit/>
          </a:bodyPr>
          <a:lstStyle/>
          <a:p>
            <a:pPr marL="12700">
              <a:spcBef>
                <a:spcPts val="95"/>
              </a:spcBef>
            </a:pPr>
            <a:r>
              <a:rPr lang="en-US" sz="2000" b="0" dirty="0">
                <a:effectLst/>
                <a:latin typeface="Times New Roman" panose="02020603050405020304" pitchFamily="18" charset="0"/>
                <a:ea typeface="Times New Roman" panose="02020603050405020304" pitchFamily="18" charset="0"/>
              </a:rPr>
              <a:t>Inductive learning requires some form of prior assumptions, or inductive bias</a:t>
            </a:r>
            <a:br>
              <a:rPr lang="en-US" sz="1800" dirty="0">
                <a:effectLst/>
                <a:latin typeface="Times New Roman" panose="02020603050405020304" pitchFamily="18" charset="0"/>
                <a:ea typeface="Times New Roman" panose="02020603050405020304" pitchFamily="18" charset="0"/>
              </a:rPr>
            </a:br>
            <a:r>
              <a:rPr sz="2200" i="1" spc="-5" dirty="0">
                <a:latin typeface="Times New Roman"/>
                <a:cs typeface="Times New Roman"/>
              </a:rPr>
              <a:t>Definition:</a:t>
            </a:r>
            <a:endParaRPr sz="2200" dirty="0">
              <a:latin typeface="Times New Roman"/>
              <a:cs typeface="Times New Roman"/>
            </a:endParaRPr>
          </a:p>
        </p:txBody>
      </p:sp>
      <p:sp>
        <p:nvSpPr>
          <p:cNvPr id="3" name="object 3"/>
          <p:cNvSpPr txBox="1"/>
          <p:nvPr/>
        </p:nvSpPr>
        <p:spPr>
          <a:xfrm>
            <a:off x="916940" y="2071274"/>
            <a:ext cx="10411460" cy="3507104"/>
          </a:xfrm>
          <a:prstGeom prst="rect">
            <a:avLst/>
          </a:prstGeom>
        </p:spPr>
        <p:txBody>
          <a:bodyPr vert="horz" wrap="square" lIns="0" tIns="107315" rIns="0" bIns="0" rtlCol="0">
            <a:spAutoFit/>
          </a:bodyPr>
          <a:lstStyle/>
          <a:p>
            <a:pPr marL="38100">
              <a:lnSpc>
                <a:spcPct val="100000"/>
              </a:lnSpc>
              <a:spcBef>
                <a:spcPts val="845"/>
              </a:spcBef>
            </a:pPr>
            <a:r>
              <a:rPr sz="2200" spc="-5" dirty="0">
                <a:latin typeface="Times New Roman"/>
                <a:cs typeface="Times New Roman"/>
              </a:rPr>
              <a:t>Consider a concept learning algorithm L for the set </a:t>
            </a:r>
            <a:r>
              <a:rPr sz="2200" dirty="0">
                <a:latin typeface="Times New Roman"/>
                <a:cs typeface="Times New Roman"/>
              </a:rPr>
              <a:t>of </a:t>
            </a:r>
            <a:r>
              <a:rPr sz="2200" spc="-5" dirty="0">
                <a:latin typeface="Times New Roman"/>
                <a:cs typeface="Times New Roman"/>
              </a:rPr>
              <a:t>instances X.</a:t>
            </a:r>
            <a:endParaRPr sz="2200" dirty="0">
              <a:latin typeface="Times New Roman"/>
              <a:cs typeface="Times New Roman"/>
            </a:endParaRPr>
          </a:p>
          <a:p>
            <a:pPr marL="266700" indent="-228600">
              <a:lnSpc>
                <a:spcPct val="100000"/>
              </a:lnSpc>
              <a:spcBef>
                <a:spcPts val="740"/>
              </a:spcBef>
              <a:buFont typeface="Arial"/>
              <a:buChar char="•"/>
              <a:tabLst>
                <a:tab pos="266065" algn="l"/>
                <a:tab pos="266700" algn="l"/>
              </a:tabLst>
            </a:pPr>
            <a:r>
              <a:rPr sz="2200" spc="-5" dirty="0">
                <a:latin typeface="Times New Roman"/>
                <a:cs typeface="Times New Roman"/>
              </a:rPr>
              <a:t>Let c </a:t>
            </a:r>
            <a:r>
              <a:rPr sz="2200" dirty="0">
                <a:latin typeface="Times New Roman"/>
                <a:cs typeface="Times New Roman"/>
              </a:rPr>
              <a:t>be </a:t>
            </a:r>
            <a:r>
              <a:rPr sz="2200" spc="-5" dirty="0">
                <a:latin typeface="Times New Roman"/>
                <a:cs typeface="Times New Roman"/>
              </a:rPr>
              <a:t>an arbitrary concept defined over</a:t>
            </a:r>
            <a:r>
              <a:rPr sz="2200" spc="60" dirty="0">
                <a:latin typeface="Times New Roman"/>
                <a:cs typeface="Times New Roman"/>
              </a:rPr>
              <a:t> </a:t>
            </a:r>
            <a:r>
              <a:rPr sz="2200" spc="-5" dirty="0">
                <a:latin typeface="Times New Roman"/>
                <a:cs typeface="Times New Roman"/>
              </a:rPr>
              <a:t>X</a:t>
            </a:r>
            <a:endParaRPr sz="2200" dirty="0">
              <a:latin typeface="Times New Roman"/>
              <a:cs typeface="Times New Roman"/>
            </a:endParaRPr>
          </a:p>
          <a:p>
            <a:pPr marL="266700" indent="-228600">
              <a:lnSpc>
                <a:spcPct val="100000"/>
              </a:lnSpc>
              <a:spcBef>
                <a:spcPts val="735"/>
              </a:spcBef>
              <a:buFont typeface="Arial"/>
              <a:buChar char="•"/>
              <a:tabLst>
                <a:tab pos="266065" algn="l"/>
                <a:tab pos="266700" algn="l"/>
              </a:tabLst>
            </a:pPr>
            <a:r>
              <a:rPr sz="2200" spc="-5" dirty="0">
                <a:latin typeface="Times New Roman"/>
                <a:cs typeface="Times New Roman"/>
              </a:rPr>
              <a:t>Let D</a:t>
            </a:r>
            <a:r>
              <a:rPr sz="2175" spc="-7" baseline="-21072" dirty="0">
                <a:latin typeface="Times New Roman"/>
                <a:cs typeface="Times New Roman"/>
              </a:rPr>
              <a:t>c </a:t>
            </a:r>
            <a:r>
              <a:rPr sz="2200" spc="-5" dirty="0">
                <a:latin typeface="Times New Roman"/>
                <a:cs typeface="Times New Roman"/>
              </a:rPr>
              <a:t>= {( x , c(x))} </a:t>
            </a:r>
            <a:r>
              <a:rPr sz="2200" dirty="0">
                <a:latin typeface="Times New Roman"/>
                <a:cs typeface="Times New Roman"/>
              </a:rPr>
              <a:t>be </a:t>
            </a:r>
            <a:r>
              <a:rPr sz="2200" spc="-5" dirty="0">
                <a:latin typeface="Times New Roman"/>
                <a:cs typeface="Times New Roman"/>
              </a:rPr>
              <a:t>an arbitrary set </a:t>
            </a:r>
            <a:r>
              <a:rPr sz="2200" dirty="0">
                <a:latin typeface="Times New Roman"/>
                <a:cs typeface="Times New Roman"/>
              </a:rPr>
              <a:t>of </a:t>
            </a:r>
            <a:r>
              <a:rPr sz="2200" spc="-5" dirty="0">
                <a:latin typeface="Times New Roman"/>
                <a:cs typeface="Times New Roman"/>
              </a:rPr>
              <a:t>training examples </a:t>
            </a:r>
            <a:r>
              <a:rPr sz="2200" dirty="0">
                <a:latin typeface="Times New Roman"/>
                <a:cs typeface="Times New Roman"/>
              </a:rPr>
              <a:t>of</a:t>
            </a:r>
            <a:r>
              <a:rPr sz="2200" spc="-40" dirty="0">
                <a:latin typeface="Times New Roman"/>
                <a:cs typeface="Times New Roman"/>
              </a:rPr>
              <a:t> </a:t>
            </a:r>
            <a:r>
              <a:rPr sz="2200" spc="-5" dirty="0">
                <a:latin typeface="Times New Roman"/>
                <a:cs typeface="Times New Roman"/>
              </a:rPr>
              <a:t>c.</a:t>
            </a:r>
            <a:endParaRPr sz="2200" dirty="0">
              <a:latin typeface="Times New Roman"/>
              <a:cs typeface="Times New Roman"/>
            </a:endParaRPr>
          </a:p>
          <a:p>
            <a:pPr marL="266700" marR="30480" indent="-229235">
              <a:lnSpc>
                <a:spcPts val="2380"/>
              </a:lnSpc>
              <a:spcBef>
                <a:spcPts val="1030"/>
              </a:spcBef>
              <a:buFont typeface="Arial"/>
              <a:buChar char="•"/>
              <a:tabLst>
                <a:tab pos="266065" algn="l"/>
                <a:tab pos="267335" algn="l"/>
              </a:tabLst>
            </a:pPr>
            <a:r>
              <a:rPr sz="2200" spc="-5" dirty="0">
                <a:latin typeface="Times New Roman"/>
                <a:cs typeface="Times New Roman"/>
              </a:rPr>
              <a:t>Let </a:t>
            </a:r>
            <a:r>
              <a:rPr sz="2200" dirty="0">
                <a:latin typeface="Times New Roman"/>
                <a:cs typeface="Times New Roman"/>
              </a:rPr>
              <a:t>L(x</a:t>
            </a:r>
            <a:r>
              <a:rPr sz="2175" baseline="-21072" dirty="0">
                <a:latin typeface="Times New Roman"/>
                <a:cs typeface="Times New Roman"/>
              </a:rPr>
              <a:t>i</a:t>
            </a:r>
            <a:r>
              <a:rPr sz="2200" dirty="0">
                <a:latin typeface="Times New Roman"/>
                <a:cs typeface="Times New Roman"/>
              </a:rPr>
              <a:t>, D</a:t>
            </a:r>
            <a:r>
              <a:rPr sz="2175" baseline="-21072" dirty="0">
                <a:latin typeface="Times New Roman"/>
                <a:cs typeface="Times New Roman"/>
              </a:rPr>
              <a:t>c</a:t>
            </a:r>
            <a:r>
              <a:rPr sz="2200" dirty="0">
                <a:latin typeface="Times New Roman"/>
                <a:cs typeface="Times New Roman"/>
              </a:rPr>
              <a:t>) </a:t>
            </a:r>
            <a:r>
              <a:rPr sz="2200" spc="-5" dirty="0">
                <a:latin typeface="Times New Roman"/>
                <a:cs typeface="Times New Roman"/>
              </a:rPr>
              <a:t>denote the classification assigned to </a:t>
            </a:r>
            <a:r>
              <a:rPr sz="2200" spc="-10" dirty="0">
                <a:latin typeface="Times New Roman"/>
                <a:cs typeface="Times New Roman"/>
              </a:rPr>
              <a:t>the </a:t>
            </a:r>
            <a:r>
              <a:rPr sz="2200" spc="-5" dirty="0">
                <a:latin typeface="Times New Roman"/>
                <a:cs typeface="Times New Roman"/>
              </a:rPr>
              <a:t>instance </a:t>
            </a:r>
            <a:r>
              <a:rPr sz="2200" dirty="0">
                <a:latin typeface="Times New Roman"/>
                <a:cs typeface="Times New Roman"/>
              </a:rPr>
              <a:t>x</a:t>
            </a:r>
            <a:r>
              <a:rPr sz="2175" baseline="-21072" dirty="0">
                <a:latin typeface="Times New Roman"/>
                <a:cs typeface="Times New Roman"/>
              </a:rPr>
              <a:t>i </a:t>
            </a:r>
            <a:r>
              <a:rPr sz="2200" dirty="0">
                <a:latin typeface="Times New Roman"/>
                <a:cs typeface="Times New Roman"/>
              </a:rPr>
              <a:t>by </a:t>
            </a:r>
            <a:r>
              <a:rPr sz="2200" spc="-5" dirty="0">
                <a:latin typeface="Times New Roman"/>
                <a:cs typeface="Times New Roman"/>
              </a:rPr>
              <a:t>L after </a:t>
            </a:r>
            <a:r>
              <a:rPr sz="2200" dirty="0">
                <a:latin typeface="Times New Roman"/>
                <a:cs typeface="Times New Roman"/>
              </a:rPr>
              <a:t>training on </a:t>
            </a:r>
            <a:r>
              <a:rPr sz="2200" spc="-10" dirty="0">
                <a:latin typeface="Times New Roman"/>
                <a:cs typeface="Times New Roman"/>
              </a:rPr>
              <a:t>the  </a:t>
            </a:r>
            <a:r>
              <a:rPr sz="2200" spc="-5" dirty="0">
                <a:latin typeface="Times New Roman"/>
                <a:cs typeface="Times New Roman"/>
              </a:rPr>
              <a:t>data</a:t>
            </a:r>
            <a:r>
              <a:rPr sz="2200" dirty="0">
                <a:latin typeface="Times New Roman"/>
                <a:cs typeface="Times New Roman"/>
              </a:rPr>
              <a:t> </a:t>
            </a:r>
            <a:r>
              <a:rPr sz="2200" spc="-5" dirty="0">
                <a:latin typeface="Times New Roman"/>
                <a:cs typeface="Times New Roman"/>
              </a:rPr>
              <a:t>D</a:t>
            </a:r>
            <a:r>
              <a:rPr sz="2175" spc="-7" baseline="-21072" dirty="0">
                <a:latin typeface="Times New Roman"/>
                <a:cs typeface="Times New Roman"/>
              </a:rPr>
              <a:t>c</a:t>
            </a:r>
            <a:r>
              <a:rPr sz="2200" spc="-5" dirty="0">
                <a:latin typeface="Times New Roman"/>
                <a:cs typeface="Times New Roman"/>
              </a:rPr>
              <a:t>.</a:t>
            </a:r>
            <a:endParaRPr sz="2200" dirty="0">
              <a:latin typeface="Times New Roman"/>
              <a:cs typeface="Times New Roman"/>
            </a:endParaRPr>
          </a:p>
          <a:p>
            <a:pPr marL="266700" marR="33020" indent="-229235">
              <a:lnSpc>
                <a:spcPts val="2380"/>
              </a:lnSpc>
              <a:spcBef>
                <a:spcPts val="1000"/>
              </a:spcBef>
              <a:buFont typeface="Arial"/>
              <a:buChar char="•"/>
              <a:tabLst>
                <a:tab pos="266065" algn="l"/>
                <a:tab pos="267335" algn="l"/>
              </a:tabLst>
            </a:pPr>
            <a:r>
              <a:rPr sz="2200" spc="-5" dirty="0">
                <a:latin typeface="Times New Roman"/>
                <a:cs typeface="Times New Roman"/>
              </a:rPr>
              <a:t>The inductive bias </a:t>
            </a:r>
            <a:r>
              <a:rPr sz="2200" dirty="0">
                <a:latin typeface="Times New Roman"/>
                <a:cs typeface="Times New Roman"/>
              </a:rPr>
              <a:t>of </a:t>
            </a:r>
            <a:r>
              <a:rPr sz="2200" spc="-5" dirty="0">
                <a:latin typeface="Times New Roman"/>
                <a:cs typeface="Times New Roman"/>
              </a:rPr>
              <a:t>L is any minimal </a:t>
            </a:r>
            <a:r>
              <a:rPr sz="2200" dirty="0">
                <a:latin typeface="Times New Roman"/>
                <a:cs typeface="Times New Roman"/>
              </a:rPr>
              <a:t>set of </a:t>
            </a:r>
            <a:r>
              <a:rPr sz="2200" spc="-5" dirty="0">
                <a:latin typeface="Times New Roman"/>
                <a:cs typeface="Times New Roman"/>
              </a:rPr>
              <a:t>assertions B such </a:t>
            </a:r>
            <a:r>
              <a:rPr sz="2200" spc="-10" dirty="0">
                <a:latin typeface="Times New Roman"/>
                <a:cs typeface="Times New Roman"/>
              </a:rPr>
              <a:t>that </a:t>
            </a:r>
            <a:r>
              <a:rPr sz="2200" spc="-5" dirty="0">
                <a:latin typeface="Times New Roman"/>
                <a:cs typeface="Times New Roman"/>
              </a:rPr>
              <a:t>for any </a:t>
            </a:r>
            <a:r>
              <a:rPr sz="2200" spc="-10" dirty="0">
                <a:latin typeface="Times New Roman"/>
                <a:cs typeface="Times New Roman"/>
              </a:rPr>
              <a:t>target </a:t>
            </a:r>
            <a:r>
              <a:rPr sz="2200" spc="-5" dirty="0">
                <a:latin typeface="Times New Roman"/>
                <a:cs typeface="Times New Roman"/>
              </a:rPr>
              <a:t>concept  c and corresponding training examples</a:t>
            </a:r>
            <a:r>
              <a:rPr sz="2200" spc="40" dirty="0">
                <a:latin typeface="Times New Roman"/>
                <a:cs typeface="Times New Roman"/>
              </a:rPr>
              <a:t> </a:t>
            </a:r>
            <a:r>
              <a:rPr sz="2200" spc="-5" dirty="0">
                <a:latin typeface="Times New Roman"/>
                <a:cs typeface="Times New Roman"/>
              </a:rPr>
              <a:t>D</a:t>
            </a:r>
            <a:r>
              <a:rPr sz="2175" spc="-7" baseline="-21072" dirty="0">
                <a:latin typeface="Times New Roman"/>
                <a:cs typeface="Times New Roman"/>
              </a:rPr>
              <a:t>c</a:t>
            </a:r>
            <a:endParaRPr sz="2175" baseline="-21072" dirty="0">
              <a:latin typeface="Times New Roman"/>
              <a:cs typeface="Times New Roman"/>
            </a:endParaRPr>
          </a:p>
          <a:p>
            <a:pPr>
              <a:lnSpc>
                <a:spcPct val="100000"/>
              </a:lnSpc>
              <a:spcBef>
                <a:spcPts val="40"/>
              </a:spcBef>
            </a:pPr>
            <a:endParaRPr sz="2850" dirty="0">
              <a:latin typeface="Times New Roman"/>
              <a:cs typeface="Times New Roman"/>
            </a:endParaRPr>
          </a:p>
          <a:p>
            <a:pPr algn="ctr">
              <a:lnSpc>
                <a:spcPct val="100000"/>
              </a:lnSpc>
            </a:pPr>
            <a:r>
              <a:rPr sz="2000" dirty="0">
                <a:latin typeface="Times New Roman"/>
                <a:cs typeface="Times New Roman"/>
              </a:rPr>
              <a:t>(</a:t>
            </a:r>
            <a:r>
              <a:rPr sz="2000" dirty="0">
                <a:latin typeface="Symbol"/>
                <a:cs typeface="Symbol"/>
              </a:rPr>
              <a:t></a:t>
            </a:r>
            <a:r>
              <a:rPr sz="2000" dirty="0">
                <a:latin typeface="Times New Roman"/>
                <a:cs typeface="Times New Roman"/>
              </a:rPr>
              <a:t> </a:t>
            </a:r>
            <a:r>
              <a:rPr sz="2000" dirty="0">
                <a:latin typeface="Symbol"/>
                <a:cs typeface="Symbol"/>
              </a:rPr>
              <a:t></a:t>
            </a:r>
            <a:r>
              <a:rPr sz="2000" i="1" dirty="0">
                <a:latin typeface="Times New Roman"/>
                <a:cs typeface="Times New Roman"/>
              </a:rPr>
              <a:t>x</a:t>
            </a:r>
            <a:r>
              <a:rPr sz="1950" i="1" baseline="-21367" dirty="0">
                <a:latin typeface="Times New Roman"/>
                <a:cs typeface="Times New Roman"/>
              </a:rPr>
              <a:t>i </a:t>
            </a:r>
            <a:r>
              <a:rPr sz="2000" dirty="0">
                <a:latin typeface="Symbol"/>
                <a:cs typeface="Symbol"/>
              </a:rPr>
              <a:t></a:t>
            </a:r>
            <a:r>
              <a:rPr sz="2000" dirty="0">
                <a:latin typeface="Times New Roman"/>
                <a:cs typeface="Times New Roman"/>
              </a:rPr>
              <a:t> </a:t>
            </a:r>
            <a:r>
              <a:rPr sz="2000" i="1" dirty="0">
                <a:latin typeface="Times New Roman"/>
                <a:cs typeface="Times New Roman"/>
              </a:rPr>
              <a:t>X </a:t>
            </a:r>
            <a:r>
              <a:rPr sz="2000" dirty="0">
                <a:latin typeface="Times New Roman"/>
                <a:cs typeface="Times New Roman"/>
              </a:rPr>
              <a:t>) [(B </a:t>
            </a:r>
            <a:r>
              <a:rPr sz="2000" dirty="0">
                <a:latin typeface="Symbol"/>
                <a:cs typeface="Symbol"/>
              </a:rPr>
              <a:t></a:t>
            </a:r>
            <a:r>
              <a:rPr sz="2000" dirty="0">
                <a:latin typeface="Times New Roman"/>
                <a:cs typeface="Times New Roman"/>
              </a:rPr>
              <a:t> </a:t>
            </a:r>
            <a:r>
              <a:rPr sz="2000" spc="5" dirty="0">
                <a:latin typeface="Times New Roman"/>
                <a:cs typeface="Times New Roman"/>
              </a:rPr>
              <a:t>D</a:t>
            </a:r>
            <a:r>
              <a:rPr sz="1950" spc="7" baseline="-21367" dirty="0">
                <a:latin typeface="Times New Roman"/>
                <a:cs typeface="Times New Roman"/>
              </a:rPr>
              <a:t>c </a:t>
            </a:r>
            <a:r>
              <a:rPr sz="2000" dirty="0">
                <a:latin typeface="Symbol"/>
                <a:cs typeface="Symbol"/>
              </a:rPr>
              <a:t></a:t>
            </a:r>
            <a:r>
              <a:rPr sz="2000" dirty="0">
                <a:latin typeface="Times New Roman"/>
                <a:cs typeface="Times New Roman"/>
              </a:rPr>
              <a:t> </a:t>
            </a:r>
            <a:r>
              <a:rPr sz="2000" spc="5" dirty="0">
                <a:latin typeface="Times New Roman"/>
                <a:cs typeface="Times New Roman"/>
              </a:rPr>
              <a:t>x</a:t>
            </a:r>
            <a:r>
              <a:rPr sz="1950" spc="7" baseline="-21367" dirty="0">
                <a:latin typeface="Times New Roman"/>
                <a:cs typeface="Times New Roman"/>
              </a:rPr>
              <a:t>i</a:t>
            </a:r>
            <a:r>
              <a:rPr sz="2000" spc="5" dirty="0">
                <a:latin typeface="Times New Roman"/>
                <a:cs typeface="Times New Roman"/>
              </a:rPr>
              <a:t>) </a:t>
            </a:r>
            <a:r>
              <a:rPr sz="2000" dirty="0">
                <a:latin typeface="Times New Roman"/>
                <a:cs typeface="Times New Roman"/>
              </a:rPr>
              <a:t>├ </a:t>
            </a:r>
            <a:r>
              <a:rPr sz="2000" spc="5" dirty="0">
                <a:latin typeface="Times New Roman"/>
                <a:cs typeface="Times New Roman"/>
              </a:rPr>
              <a:t>L(x</a:t>
            </a:r>
            <a:r>
              <a:rPr sz="1950" spc="7" baseline="-21367" dirty="0">
                <a:latin typeface="Times New Roman"/>
                <a:cs typeface="Times New Roman"/>
              </a:rPr>
              <a:t>i</a:t>
            </a:r>
            <a:r>
              <a:rPr sz="2000" spc="5" dirty="0">
                <a:latin typeface="Times New Roman"/>
                <a:cs typeface="Times New Roman"/>
              </a:rPr>
              <a:t>,</a:t>
            </a:r>
            <a:r>
              <a:rPr sz="2000" spc="-125" dirty="0">
                <a:latin typeface="Times New Roman"/>
                <a:cs typeface="Times New Roman"/>
              </a:rPr>
              <a:t> </a:t>
            </a:r>
            <a:r>
              <a:rPr sz="2000" dirty="0">
                <a:latin typeface="Times New Roman"/>
                <a:cs typeface="Times New Roman"/>
              </a:rPr>
              <a:t>D</a:t>
            </a:r>
            <a:r>
              <a:rPr sz="1950" baseline="-21367" dirty="0">
                <a:latin typeface="Times New Roman"/>
                <a:cs typeface="Times New Roman"/>
              </a:rPr>
              <a:t>c</a:t>
            </a:r>
            <a:r>
              <a:rPr sz="2000" dirty="0">
                <a:latin typeface="Times New Roman"/>
                <a:cs typeface="Times New Roman"/>
              </a:rPr>
              <a:t>)]</a:t>
            </a:r>
          </a:p>
        </p:txBody>
      </p:sp>
      <p:sp>
        <p:nvSpPr>
          <p:cNvPr id="6" name="Rectangle 5">
            <a:extLst>
              <a:ext uri="{FF2B5EF4-FFF2-40B4-BE49-F238E27FC236}">
                <a16:creationId xmlns:a16="http://schemas.microsoft.com/office/drawing/2014/main" id="{44E01AF5-14DF-4F1F-AB64-8EC1E3892601}"/>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026B500-718E-4496-B731-8B5C75621D78}"/>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61CECC3A-872D-4DD0-AB8C-40CA817018D5}"/>
              </a:ext>
            </a:extLst>
          </p:cNvPr>
          <p:cNvSpPr txBox="1">
            <a:spLocks/>
          </p:cNvSpPr>
          <p:nvPr/>
        </p:nvSpPr>
        <p:spPr>
          <a:xfrm>
            <a:off x="304800" y="304800"/>
            <a:ext cx="10210800" cy="505908"/>
          </a:xfrm>
          <a:prstGeom prst="rect">
            <a:avLst/>
          </a:prstGeom>
        </p:spPr>
        <p:txBody>
          <a:bodyPr vert="horz" wrap="square" lIns="0" tIns="13335" rIns="0" bIns="0" rtlCol="0">
            <a:spAutoFit/>
          </a:bodyPr>
          <a:lstStyle>
            <a:lvl1pPr>
              <a:defRPr sz="4100" b="1" i="0">
                <a:solidFill>
                  <a:schemeClr val="tx1"/>
                </a:solidFill>
                <a:latin typeface="Californian FB"/>
                <a:ea typeface="+mj-ea"/>
                <a:cs typeface="Californian FB"/>
              </a:defRPr>
            </a:lvl1pPr>
          </a:lstStyle>
          <a:p>
            <a:pPr marL="12700">
              <a:spcBef>
                <a:spcPts val="105"/>
              </a:spcBef>
            </a:pPr>
            <a:r>
              <a:rPr lang="en-GB" sz="3200" b="0" kern="0" dirty="0">
                <a:latin typeface="Times New Roman"/>
                <a:cs typeface="Times New Roman"/>
              </a:rPr>
              <a:t>Inductive bias: 3. The futility of biased Free learning</a:t>
            </a:r>
            <a:endParaRPr lang="en-GB" sz="3200" kern="0" dirty="0">
              <a:latin typeface="Times New Roman"/>
              <a:cs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68670" y="269921"/>
            <a:ext cx="6273016" cy="614858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229600" y="781392"/>
            <a:ext cx="3487420" cy="5233035"/>
          </a:xfrm>
          <a:prstGeom prst="rect">
            <a:avLst/>
          </a:prstGeom>
        </p:spPr>
        <p:txBody>
          <a:bodyPr vert="horz" wrap="square" lIns="0" tIns="12700" rIns="0" bIns="0" rtlCol="0">
            <a:spAutoFit/>
          </a:bodyPr>
          <a:lstStyle/>
          <a:p>
            <a:pPr marL="12700" marR="10795">
              <a:lnSpc>
                <a:spcPct val="100000"/>
              </a:lnSpc>
              <a:spcBef>
                <a:spcPts val="100"/>
              </a:spcBef>
              <a:tabLst>
                <a:tab pos="1200150" algn="l"/>
                <a:tab pos="2284730" algn="l"/>
                <a:tab pos="3242310" algn="l"/>
              </a:tabLst>
            </a:pPr>
            <a:r>
              <a:rPr sz="1800" dirty="0">
                <a:latin typeface="Times New Roman"/>
                <a:cs typeface="Times New Roman"/>
              </a:rPr>
              <a:t>Model</a:t>
            </a:r>
            <a:r>
              <a:rPr sz="1800" spc="5" dirty="0">
                <a:latin typeface="Times New Roman"/>
                <a:cs typeface="Times New Roman"/>
              </a:rPr>
              <a:t>l</a:t>
            </a:r>
            <a:r>
              <a:rPr sz="1800" dirty="0">
                <a:latin typeface="Times New Roman"/>
                <a:cs typeface="Times New Roman"/>
              </a:rPr>
              <a:t>ing	in</a:t>
            </a:r>
            <a:r>
              <a:rPr sz="1800" spc="-10" dirty="0">
                <a:latin typeface="Times New Roman"/>
                <a:cs typeface="Times New Roman"/>
              </a:rPr>
              <a:t>d</a:t>
            </a:r>
            <a:r>
              <a:rPr sz="1800" dirty="0">
                <a:latin typeface="Times New Roman"/>
                <a:cs typeface="Times New Roman"/>
              </a:rPr>
              <a:t>uc</a:t>
            </a:r>
            <a:r>
              <a:rPr sz="1800" spc="5" dirty="0">
                <a:latin typeface="Times New Roman"/>
                <a:cs typeface="Times New Roman"/>
              </a:rPr>
              <a:t>t</a:t>
            </a:r>
            <a:r>
              <a:rPr sz="1800" dirty="0">
                <a:latin typeface="Times New Roman"/>
                <a:cs typeface="Times New Roman"/>
              </a:rPr>
              <a:t>ive	</a:t>
            </a:r>
            <a:r>
              <a:rPr sz="1800" spc="-25" dirty="0">
                <a:latin typeface="Times New Roman"/>
                <a:cs typeface="Times New Roman"/>
              </a:rPr>
              <a:t>s</a:t>
            </a:r>
            <a:r>
              <a:rPr sz="1800" spc="20" dirty="0">
                <a:latin typeface="Times New Roman"/>
                <a:cs typeface="Times New Roman"/>
              </a:rPr>
              <a:t>y</a:t>
            </a:r>
            <a:r>
              <a:rPr sz="1800" dirty="0">
                <a:latin typeface="Times New Roman"/>
                <a:cs typeface="Times New Roman"/>
              </a:rPr>
              <a:t>s</a:t>
            </a:r>
            <a:r>
              <a:rPr sz="1800" spc="-15" dirty="0">
                <a:latin typeface="Times New Roman"/>
                <a:cs typeface="Times New Roman"/>
              </a:rPr>
              <a:t>t</a:t>
            </a:r>
            <a:r>
              <a:rPr sz="1800" dirty="0">
                <a:latin typeface="Times New Roman"/>
                <a:cs typeface="Times New Roman"/>
              </a:rPr>
              <a:t>ems	</a:t>
            </a:r>
            <a:r>
              <a:rPr sz="1800" spc="-15" dirty="0">
                <a:latin typeface="Times New Roman"/>
                <a:cs typeface="Times New Roman"/>
              </a:rPr>
              <a:t>by  </a:t>
            </a:r>
            <a:r>
              <a:rPr sz="1800" dirty="0">
                <a:latin typeface="Times New Roman"/>
                <a:cs typeface="Times New Roman"/>
              </a:rPr>
              <a:t>equivalent deductive</a:t>
            </a:r>
            <a:r>
              <a:rPr sz="1800" spc="-40" dirty="0">
                <a:latin typeface="Times New Roman"/>
                <a:cs typeface="Times New Roman"/>
              </a:rPr>
              <a:t> </a:t>
            </a:r>
            <a:r>
              <a:rPr sz="1800" dirty="0">
                <a:latin typeface="Times New Roman"/>
                <a:cs typeface="Times New Roman"/>
              </a:rPr>
              <a:t>systems.</a:t>
            </a:r>
          </a:p>
          <a:p>
            <a:pPr marL="12700">
              <a:lnSpc>
                <a:spcPct val="100000"/>
              </a:lnSpc>
            </a:pPr>
            <a:r>
              <a:rPr sz="1800" dirty="0">
                <a:latin typeface="Times New Roman"/>
                <a:cs typeface="Times New Roman"/>
              </a:rPr>
              <a:t>The input-output behavior of</a:t>
            </a:r>
            <a:r>
              <a:rPr sz="1800" spc="-45" dirty="0">
                <a:latin typeface="Times New Roman"/>
                <a:cs typeface="Times New Roman"/>
              </a:rPr>
              <a:t> </a:t>
            </a:r>
            <a:r>
              <a:rPr sz="1800" dirty="0">
                <a:latin typeface="Times New Roman"/>
                <a:cs typeface="Times New Roman"/>
              </a:rPr>
              <a:t>the</a:t>
            </a:r>
          </a:p>
          <a:p>
            <a:pPr marL="12700">
              <a:lnSpc>
                <a:spcPct val="100000"/>
              </a:lnSpc>
            </a:pPr>
            <a:r>
              <a:rPr sz="1800" spc="-25" dirty="0">
                <a:latin typeface="Times New Roman"/>
                <a:cs typeface="Times New Roman"/>
              </a:rPr>
              <a:t>CANDIDATE-ELIMINATION</a:t>
            </a:r>
            <a:endParaRPr sz="1800" dirty="0">
              <a:latin typeface="Times New Roman"/>
              <a:cs typeface="Times New Roman"/>
            </a:endParaRPr>
          </a:p>
          <a:p>
            <a:pPr marL="12700" marR="5715" algn="just">
              <a:lnSpc>
                <a:spcPct val="100000"/>
              </a:lnSpc>
              <a:tabLst>
                <a:tab pos="1036955" algn="l"/>
                <a:tab pos="1400810" algn="l"/>
                <a:tab pos="2437130" algn="l"/>
                <a:tab pos="2526030" algn="l"/>
                <a:tab pos="3195320" algn="l"/>
              </a:tabLst>
            </a:pPr>
            <a:r>
              <a:rPr sz="1800" dirty="0">
                <a:latin typeface="Times New Roman"/>
                <a:cs typeface="Times New Roman"/>
              </a:rPr>
              <a:t>algorithm using a </a:t>
            </a:r>
            <a:r>
              <a:rPr sz="1800" spc="-5" dirty="0">
                <a:latin typeface="Times New Roman"/>
                <a:cs typeface="Times New Roman"/>
              </a:rPr>
              <a:t>hypothesis space </a:t>
            </a:r>
            <a:r>
              <a:rPr sz="1600" b="1" i="1" spc="-5" dirty="0">
                <a:latin typeface="Times New Roman"/>
                <a:cs typeface="Times New Roman"/>
              </a:rPr>
              <a:t>H  </a:t>
            </a:r>
            <a:r>
              <a:rPr sz="1800" dirty="0">
                <a:latin typeface="Times New Roman"/>
                <a:cs typeface="Times New Roman"/>
              </a:rPr>
              <a:t>is identical to that of a deductive  theorem prover utilizing the </a:t>
            </a:r>
            <a:r>
              <a:rPr sz="1800" spc="-5" dirty="0">
                <a:latin typeface="Times New Roman"/>
                <a:cs typeface="Times New Roman"/>
              </a:rPr>
              <a:t>assertion  </a:t>
            </a:r>
            <a:r>
              <a:rPr sz="1800" b="1" i="1" spc="-5" dirty="0">
                <a:latin typeface="Times New Roman"/>
                <a:cs typeface="Times New Roman"/>
              </a:rPr>
              <a:t>"H </a:t>
            </a:r>
            <a:r>
              <a:rPr sz="1800" spc="-5" dirty="0">
                <a:latin typeface="Times New Roman"/>
                <a:cs typeface="Times New Roman"/>
              </a:rPr>
              <a:t>contains the </a:t>
            </a:r>
            <a:r>
              <a:rPr sz="1800" spc="-10" dirty="0">
                <a:latin typeface="Times New Roman"/>
                <a:cs typeface="Times New Roman"/>
              </a:rPr>
              <a:t>target </a:t>
            </a:r>
            <a:r>
              <a:rPr sz="1800" spc="-5" dirty="0">
                <a:latin typeface="Times New Roman"/>
                <a:cs typeface="Times New Roman"/>
              </a:rPr>
              <a:t>concept." </a:t>
            </a:r>
            <a:r>
              <a:rPr sz="1800" dirty="0">
                <a:latin typeface="Times New Roman"/>
                <a:cs typeface="Times New Roman"/>
              </a:rPr>
              <a:t>This  assertion	is	</a:t>
            </a:r>
            <a:r>
              <a:rPr sz="1800" spc="-10" dirty="0">
                <a:latin typeface="Times New Roman"/>
                <a:cs typeface="Times New Roman"/>
              </a:rPr>
              <a:t>t</a:t>
            </a:r>
            <a:r>
              <a:rPr sz="1800" dirty="0">
                <a:latin typeface="Times New Roman"/>
                <a:cs typeface="Times New Roman"/>
              </a:rPr>
              <a:t>herefore	call</a:t>
            </a:r>
            <a:r>
              <a:rPr sz="1800" spc="5" dirty="0">
                <a:latin typeface="Times New Roman"/>
                <a:cs typeface="Times New Roman"/>
              </a:rPr>
              <a:t>e</a:t>
            </a:r>
            <a:r>
              <a:rPr sz="1800" dirty="0">
                <a:latin typeface="Times New Roman"/>
                <a:cs typeface="Times New Roman"/>
              </a:rPr>
              <a:t>d	t</a:t>
            </a:r>
            <a:r>
              <a:rPr sz="1800" spc="-10" dirty="0">
                <a:latin typeface="Times New Roman"/>
                <a:cs typeface="Times New Roman"/>
              </a:rPr>
              <a:t>h</a:t>
            </a:r>
            <a:r>
              <a:rPr sz="1800" dirty="0">
                <a:latin typeface="Times New Roman"/>
                <a:cs typeface="Times New Roman"/>
              </a:rPr>
              <a:t>e  </a:t>
            </a:r>
            <a:r>
              <a:rPr sz="1800" b="1" i="1" dirty="0">
                <a:latin typeface="Times New Roman"/>
                <a:cs typeface="Times New Roman"/>
              </a:rPr>
              <a:t>inductive </a:t>
            </a:r>
            <a:r>
              <a:rPr sz="1800" b="1" i="1" spc="-5" dirty="0">
                <a:latin typeface="Times New Roman"/>
                <a:cs typeface="Times New Roman"/>
              </a:rPr>
              <a:t>bias </a:t>
            </a:r>
            <a:r>
              <a:rPr sz="1800" spc="-10" dirty="0">
                <a:latin typeface="Times New Roman"/>
                <a:cs typeface="Times New Roman"/>
              </a:rPr>
              <a:t>of </a:t>
            </a:r>
            <a:r>
              <a:rPr sz="1800" spc="-5" dirty="0">
                <a:latin typeface="Times New Roman"/>
                <a:cs typeface="Times New Roman"/>
              </a:rPr>
              <a:t>the </a:t>
            </a:r>
            <a:r>
              <a:rPr sz="1800" spc="-25" dirty="0">
                <a:latin typeface="Times New Roman"/>
                <a:cs typeface="Times New Roman"/>
              </a:rPr>
              <a:t>CANDIDATE-  </a:t>
            </a:r>
            <a:r>
              <a:rPr sz="1800" dirty="0">
                <a:latin typeface="Times New Roman"/>
                <a:cs typeface="Times New Roman"/>
              </a:rPr>
              <a:t>E</a:t>
            </a:r>
            <a:r>
              <a:rPr sz="1800" spc="5" dirty="0">
                <a:latin typeface="Times New Roman"/>
                <a:cs typeface="Times New Roman"/>
              </a:rPr>
              <a:t>L</a:t>
            </a:r>
            <a:r>
              <a:rPr sz="1800" spc="-5" dirty="0">
                <a:latin typeface="Times New Roman"/>
                <a:cs typeface="Times New Roman"/>
              </a:rPr>
              <a:t>IMI</a:t>
            </a:r>
            <a:r>
              <a:rPr sz="1800" spc="-15" dirty="0">
                <a:latin typeface="Times New Roman"/>
                <a:cs typeface="Times New Roman"/>
              </a:rPr>
              <a:t>N</a:t>
            </a:r>
            <a:r>
              <a:rPr sz="1800" spc="-215" dirty="0">
                <a:latin typeface="Times New Roman"/>
                <a:cs typeface="Times New Roman"/>
              </a:rPr>
              <a:t>A</a:t>
            </a:r>
            <a:r>
              <a:rPr sz="1800" spc="-5" dirty="0">
                <a:latin typeface="Times New Roman"/>
                <a:cs typeface="Times New Roman"/>
              </a:rPr>
              <a:t>TION</a:t>
            </a:r>
            <a:r>
              <a:rPr sz="1800" dirty="0">
                <a:latin typeface="Times New Roman"/>
                <a:cs typeface="Times New Roman"/>
              </a:rPr>
              <a:t>		a</a:t>
            </a:r>
            <a:r>
              <a:rPr sz="1800" spc="5" dirty="0">
                <a:latin typeface="Times New Roman"/>
                <a:cs typeface="Times New Roman"/>
              </a:rPr>
              <a:t>l</a:t>
            </a:r>
            <a:r>
              <a:rPr sz="1800" dirty="0">
                <a:latin typeface="Times New Roman"/>
                <a:cs typeface="Times New Roman"/>
              </a:rPr>
              <a:t>go</a:t>
            </a:r>
            <a:r>
              <a:rPr sz="1800" spc="-15" dirty="0">
                <a:latin typeface="Times New Roman"/>
                <a:cs typeface="Times New Roman"/>
              </a:rPr>
              <a:t>r</a:t>
            </a:r>
            <a:r>
              <a:rPr sz="1800" dirty="0">
                <a:latin typeface="Times New Roman"/>
                <a:cs typeface="Times New Roman"/>
              </a:rPr>
              <a:t>i</a:t>
            </a:r>
            <a:r>
              <a:rPr sz="1800" spc="5" dirty="0">
                <a:latin typeface="Times New Roman"/>
                <a:cs typeface="Times New Roman"/>
              </a:rPr>
              <a:t>t</a:t>
            </a:r>
            <a:r>
              <a:rPr sz="1800" dirty="0">
                <a:latin typeface="Times New Roman"/>
                <a:cs typeface="Times New Roman"/>
              </a:rPr>
              <a:t>h</a:t>
            </a:r>
            <a:r>
              <a:rPr sz="1800" spc="-5" dirty="0">
                <a:latin typeface="Times New Roman"/>
                <a:cs typeface="Times New Roman"/>
              </a:rPr>
              <a:t>m</a:t>
            </a:r>
            <a:r>
              <a:rPr sz="1800" dirty="0">
                <a:latin typeface="Times New Roman"/>
                <a:cs typeface="Times New Roman"/>
              </a:rPr>
              <a:t>.  characterizing inductive</a:t>
            </a:r>
            <a:r>
              <a:rPr sz="1800" spc="-55" dirty="0">
                <a:latin typeface="Times New Roman"/>
                <a:cs typeface="Times New Roman"/>
              </a:rPr>
              <a:t> </a:t>
            </a:r>
            <a:r>
              <a:rPr sz="1800" dirty="0">
                <a:latin typeface="Times New Roman"/>
                <a:cs typeface="Times New Roman"/>
              </a:rPr>
              <a:t>systems</a:t>
            </a:r>
          </a:p>
          <a:p>
            <a:pPr marL="12700" marR="5080">
              <a:lnSpc>
                <a:spcPct val="99700"/>
              </a:lnSpc>
              <a:spcBef>
                <a:spcPts val="10"/>
              </a:spcBef>
              <a:tabLst>
                <a:tab pos="491490" algn="l"/>
                <a:tab pos="529590" algn="l"/>
                <a:tab pos="842010" algn="l"/>
                <a:tab pos="1158875" algn="l"/>
                <a:tab pos="1585595" algn="l"/>
                <a:tab pos="1764030" algn="l"/>
                <a:tab pos="2249805" algn="l"/>
                <a:tab pos="2750185" algn="l"/>
                <a:tab pos="2876550" algn="l"/>
                <a:tab pos="3207385" algn="l"/>
              </a:tabLst>
            </a:pPr>
            <a:r>
              <a:rPr sz="1800" spc="-15" dirty="0">
                <a:latin typeface="Times New Roman"/>
                <a:cs typeface="Times New Roman"/>
              </a:rPr>
              <a:t>b</a:t>
            </a:r>
            <a:r>
              <a:rPr sz="1800" dirty="0">
                <a:latin typeface="Times New Roman"/>
                <a:cs typeface="Times New Roman"/>
              </a:rPr>
              <a:t>y	th</a:t>
            </a:r>
            <a:r>
              <a:rPr sz="1800" spc="-10" dirty="0">
                <a:latin typeface="Times New Roman"/>
                <a:cs typeface="Times New Roman"/>
              </a:rPr>
              <a:t>e</a:t>
            </a:r>
            <a:r>
              <a:rPr sz="1800" dirty="0">
                <a:latin typeface="Times New Roman"/>
                <a:cs typeface="Times New Roman"/>
              </a:rPr>
              <a:t>ir	ind</a:t>
            </a:r>
            <a:r>
              <a:rPr sz="1800" spc="-15" dirty="0">
                <a:latin typeface="Times New Roman"/>
                <a:cs typeface="Times New Roman"/>
              </a:rPr>
              <a:t>u</a:t>
            </a:r>
            <a:r>
              <a:rPr sz="1800" dirty="0">
                <a:latin typeface="Times New Roman"/>
                <a:cs typeface="Times New Roman"/>
              </a:rPr>
              <a:t>c</a:t>
            </a:r>
            <a:r>
              <a:rPr sz="1800" spc="5" dirty="0">
                <a:latin typeface="Times New Roman"/>
                <a:cs typeface="Times New Roman"/>
              </a:rPr>
              <a:t>t</a:t>
            </a:r>
            <a:r>
              <a:rPr sz="1800" dirty="0">
                <a:latin typeface="Times New Roman"/>
                <a:cs typeface="Times New Roman"/>
              </a:rPr>
              <a:t>ive	</a:t>
            </a:r>
            <a:r>
              <a:rPr sz="1800" spc="-380" dirty="0">
                <a:latin typeface="Times New Roman"/>
                <a:cs typeface="Times New Roman"/>
              </a:rPr>
              <a:t> </a:t>
            </a:r>
            <a:r>
              <a:rPr sz="1800" dirty="0">
                <a:latin typeface="Times New Roman"/>
                <a:cs typeface="Times New Roman"/>
              </a:rPr>
              <a:t>b</a:t>
            </a:r>
            <a:r>
              <a:rPr sz="1800" spc="-15" dirty="0">
                <a:latin typeface="Times New Roman"/>
                <a:cs typeface="Times New Roman"/>
              </a:rPr>
              <a:t>i</a:t>
            </a:r>
            <a:r>
              <a:rPr sz="1800" dirty="0">
                <a:latin typeface="Times New Roman"/>
                <a:cs typeface="Times New Roman"/>
              </a:rPr>
              <a:t>as		</a:t>
            </a:r>
            <a:r>
              <a:rPr sz="1800" spc="-10" dirty="0">
                <a:latin typeface="Times New Roman"/>
                <a:cs typeface="Times New Roman"/>
              </a:rPr>
              <a:t>a</a:t>
            </a:r>
            <a:r>
              <a:rPr sz="1800" dirty="0">
                <a:latin typeface="Times New Roman"/>
                <a:cs typeface="Times New Roman"/>
              </a:rPr>
              <a:t>l</a:t>
            </a:r>
            <a:r>
              <a:rPr sz="1800" spc="-10" dirty="0">
                <a:latin typeface="Times New Roman"/>
                <a:cs typeface="Times New Roman"/>
              </a:rPr>
              <a:t>l</a:t>
            </a:r>
            <a:r>
              <a:rPr sz="1800" dirty="0">
                <a:latin typeface="Times New Roman"/>
                <a:cs typeface="Times New Roman"/>
              </a:rPr>
              <a:t>o</a:t>
            </a:r>
            <a:r>
              <a:rPr sz="1800" spc="-10" dirty="0">
                <a:latin typeface="Times New Roman"/>
                <a:cs typeface="Times New Roman"/>
              </a:rPr>
              <a:t>w</a:t>
            </a:r>
            <a:r>
              <a:rPr sz="1800" dirty="0">
                <a:latin typeface="Times New Roman"/>
                <a:cs typeface="Times New Roman"/>
              </a:rPr>
              <a:t>s  modelling them </a:t>
            </a:r>
            <a:r>
              <a:rPr sz="1800" spc="-10" dirty="0">
                <a:latin typeface="Times New Roman"/>
                <a:cs typeface="Times New Roman"/>
              </a:rPr>
              <a:t>by </a:t>
            </a:r>
            <a:r>
              <a:rPr sz="1800" dirty="0">
                <a:latin typeface="Times New Roman"/>
                <a:cs typeface="Times New Roman"/>
              </a:rPr>
              <a:t>their </a:t>
            </a:r>
            <a:r>
              <a:rPr sz="1800" spc="-5" dirty="0">
                <a:latin typeface="Times New Roman"/>
                <a:cs typeface="Times New Roman"/>
              </a:rPr>
              <a:t>equivalent  </a:t>
            </a:r>
            <a:r>
              <a:rPr sz="1800" dirty="0">
                <a:latin typeface="Times New Roman"/>
                <a:cs typeface="Times New Roman"/>
              </a:rPr>
              <a:t>deductive systems. This provides a  w</a:t>
            </a:r>
            <a:r>
              <a:rPr sz="1800" spc="-15" dirty="0">
                <a:latin typeface="Times New Roman"/>
                <a:cs typeface="Times New Roman"/>
              </a:rPr>
              <a:t>a</a:t>
            </a:r>
            <a:r>
              <a:rPr sz="1800" dirty="0">
                <a:latin typeface="Times New Roman"/>
                <a:cs typeface="Times New Roman"/>
              </a:rPr>
              <a:t>y		to	compa</a:t>
            </a:r>
            <a:r>
              <a:rPr sz="1800" spc="-15" dirty="0">
                <a:latin typeface="Times New Roman"/>
                <a:cs typeface="Times New Roman"/>
              </a:rPr>
              <a:t>r</a:t>
            </a:r>
            <a:r>
              <a:rPr sz="1800" dirty="0">
                <a:latin typeface="Times New Roman"/>
                <a:cs typeface="Times New Roman"/>
              </a:rPr>
              <a:t>e	ind</a:t>
            </a:r>
            <a:r>
              <a:rPr sz="1800" spc="-10" dirty="0">
                <a:latin typeface="Times New Roman"/>
                <a:cs typeface="Times New Roman"/>
              </a:rPr>
              <a:t>u</a:t>
            </a:r>
            <a:r>
              <a:rPr sz="1800" dirty="0">
                <a:latin typeface="Times New Roman"/>
                <a:cs typeface="Times New Roman"/>
              </a:rPr>
              <a:t>c</a:t>
            </a:r>
            <a:r>
              <a:rPr sz="1800" spc="5" dirty="0">
                <a:latin typeface="Times New Roman"/>
                <a:cs typeface="Times New Roman"/>
              </a:rPr>
              <a:t>t</a:t>
            </a:r>
            <a:r>
              <a:rPr sz="1800" dirty="0">
                <a:latin typeface="Times New Roman"/>
                <a:cs typeface="Times New Roman"/>
              </a:rPr>
              <a:t>i</a:t>
            </a:r>
            <a:r>
              <a:rPr sz="1800" spc="-10" dirty="0">
                <a:latin typeface="Times New Roman"/>
                <a:cs typeface="Times New Roman"/>
              </a:rPr>
              <a:t>v</a:t>
            </a:r>
            <a:r>
              <a:rPr sz="1800" dirty="0">
                <a:latin typeface="Times New Roman"/>
                <a:cs typeface="Times New Roman"/>
              </a:rPr>
              <a:t>e	</a:t>
            </a:r>
            <a:r>
              <a:rPr sz="1800" spc="-25" dirty="0">
                <a:latin typeface="Times New Roman"/>
                <a:cs typeface="Times New Roman"/>
              </a:rPr>
              <a:t>s</a:t>
            </a:r>
            <a:r>
              <a:rPr sz="1800" spc="10" dirty="0">
                <a:latin typeface="Times New Roman"/>
                <a:cs typeface="Times New Roman"/>
              </a:rPr>
              <a:t>y</a:t>
            </a:r>
            <a:r>
              <a:rPr sz="1800" spc="-25" dirty="0">
                <a:latin typeface="Times New Roman"/>
                <a:cs typeface="Times New Roman"/>
              </a:rPr>
              <a:t>s</a:t>
            </a:r>
            <a:r>
              <a:rPr sz="1800" dirty="0">
                <a:latin typeface="Times New Roman"/>
                <a:cs typeface="Times New Roman"/>
              </a:rPr>
              <a:t>t</a:t>
            </a:r>
            <a:r>
              <a:rPr sz="1800" spc="5" dirty="0">
                <a:latin typeface="Times New Roman"/>
                <a:cs typeface="Times New Roman"/>
              </a:rPr>
              <a:t>e</a:t>
            </a:r>
            <a:r>
              <a:rPr sz="1800" spc="-10" dirty="0">
                <a:latin typeface="Times New Roman"/>
                <a:cs typeface="Times New Roman"/>
              </a:rPr>
              <a:t>m</a:t>
            </a:r>
            <a:r>
              <a:rPr sz="1800" spc="-5" dirty="0">
                <a:latin typeface="Times New Roman"/>
                <a:cs typeface="Times New Roman"/>
              </a:rPr>
              <a:t>s  </a:t>
            </a:r>
            <a:r>
              <a:rPr sz="1800" dirty="0">
                <a:latin typeface="Times New Roman"/>
                <a:cs typeface="Times New Roman"/>
              </a:rPr>
              <a:t>a</a:t>
            </a:r>
            <a:r>
              <a:rPr sz="1800" spc="5" dirty="0">
                <a:latin typeface="Times New Roman"/>
                <a:cs typeface="Times New Roman"/>
              </a:rPr>
              <a:t>c</a:t>
            </a:r>
            <a:r>
              <a:rPr sz="1800" dirty="0">
                <a:latin typeface="Times New Roman"/>
                <a:cs typeface="Times New Roman"/>
              </a:rPr>
              <a:t>cording	</a:t>
            </a:r>
            <a:r>
              <a:rPr sz="1800" spc="-430" dirty="0">
                <a:latin typeface="Times New Roman"/>
                <a:cs typeface="Times New Roman"/>
              </a:rPr>
              <a:t> </a:t>
            </a:r>
            <a:r>
              <a:rPr sz="1800" dirty="0">
                <a:latin typeface="Times New Roman"/>
                <a:cs typeface="Times New Roman"/>
              </a:rPr>
              <a:t>to	their	policies	for  generalizing beyond the </a:t>
            </a:r>
            <a:r>
              <a:rPr sz="1800" spc="-5" dirty="0">
                <a:latin typeface="Times New Roman"/>
                <a:cs typeface="Times New Roman"/>
              </a:rPr>
              <a:t>observed  </a:t>
            </a:r>
            <a:r>
              <a:rPr sz="1800" dirty="0">
                <a:latin typeface="Times New Roman"/>
                <a:cs typeface="Times New Roman"/>
              </a:rPr>
              <a:t>training</a:t>
            </a:r>
            <a:r>
              <a:rPr sz="1800" spc="-20" dirty="0">
                <a:latin typeface="Times New Roman"/>
                <a:cs typeface="Times New Roman"/>
              </a:rPr>
              <a:t> </a:t>
            </a:r>
            <a:r>
              <a:rPr sz="1800" dirty="0">
                <a:latin typeface="Times New Roman"/>
                <a:cs typeface="Times New Roman"/>
              </a:rPr>
              <a:t>data.</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86</a:t>
            </a:fld>
            <a:endParaRPr dirty="0"/>
          </a:p>
        </p:txBody>
      </p:sp>
      <p:sp>
        <p:nvSpPr>
          <p:cNvPr id="6" name="Rectangle 5">
            <a:extLst>
              <a:ext uri="{FF2B5EF4-FFF2-40B4-BE49-F238E27FC236}">
                <a16:creationId xmlns:a16="http://schemas.microsoft.com/office/drawing/2014/main" id="{88E2F92B-29C3-4E89-BD84-DA4157F57A98}"/>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a:extLst>
              <a:ext uri="{FF2B5EF4-FFF2-40B4-BE49-F238E27FC236}">
                <a16:creationId xmlns:a16="http://schemas.microsoft.com/office/drawing/2014/main" id="{25E36567-5B2F-406C-B772-A19B6C5621DA}"/>
              </a:ext>
            </a:extLst>
          </p:cNvPr>
          <p:cNvSpPr>
            <a:spLocks noGrp="1"/>
          </p:cNvSpPr>
          <p:nvPr>
            <p:ph type="sldNum" sz="quarter" idx="12"/>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50000"/>
              </a:spcBef>
              <a:spcAft>
                <a:spcPct val="0"/>
              </a:spcAft>
              <a:defRPr sz="1400" kern="1200">
                <a:solidFill>
                  <a:schemeClr val="bg2"/>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50000"/>
              </a:spcBef>
              <a:buClrTx/>
              <a:buFontTx/>
              <a:buNone/>
            </a:pPr>
            <a:fld id="{31C6EDF0-142F-478D-8F38-B22971B6776D}" type="slidenum">
              <a:rPr lang="en-US" altLang="en-US" smtClean="0"/>
              <a:pPr>
                <a:spcBef>
                  <a:spcPct val="50000"/>
                </a:spcBef>
                <a:buClrTx/>
                <a:buFontTx/>
                <a:buNone/>
              </a:pPr>
              <a:t>87</a:t>
            </a:fld>
            <a:endParaRPr kumimoji="0" lang="en-US" altLang="en-US" sz="1400">
              <a:solidFill>
                <a:schemeClr val="bg2"/>
              </a:solidFill>
            </a:endParaRPr>
          </a:p>
        </p:txBody>
      </p:sp>
      <p:sp>
        <p:nvSpPr>
          <p:cNvPr id="34819" name="Rectangle 2">
            <a:extLst>
              <a:ext uri="{FF2B5EF4-FFF2-40B4-BE49-F238E27FC236}">
                <a16:creationId xmlns:a16="http://schemas.microsoft.com/office/drawing/2014/main" id="{F27D52B6-8B1C-4DD9-8112-3BF36A9F8228}"/>
              </a:ext>
            </a:extLst>
          </p:cNvPr>
          <p:cNvSpPr>
            <a:spLocks noGrp="1" noChangeArrowheads="1"/>
          </p:cNvSpPr>
          <p:nvPr>
            <p:ph type="title"/>
          </p:nvPr>
        </p:nvSpPr>
        <p:spPr>
          <a:xfrm>
            <a:off x="304800" y="228600"/>
            <a:ext cx="11658600" cy="1079270"/>
          </a:xfrm>
        </p:spPr>
        <p:txBody>
          <a:bodyPr/>
          <a:lstStyle/>
          <a:p>
            <a:pPr>
              <a:lnSpc>
                <a:spcPct val="85000"/>
              </a:lnSpc>
            </a:pPr>
            <a:r>
              <a:rPr lang="en-US" altLang="en-US" dirty="0"/>
              <a:t>Ranking Inductive Learners according to their Biases</a:t>
            </a:r>
          </a:p>
        </p:txBody>
      </p:sp>
      <p:sp>
        <p:nvSpPr>
          <p:cNvPr id="34820" name="Rectangle 3">
            <a:extLst>
              <a:ext uri="{FF2B5EF4-FFF2-40B4-BE49-F238E27FC236}">
                <a16:creationId xmlns:a16="http://schemas.microsoft.com/office/drawing/2014/main" id="{AEC62720-46AB-4617-90C5-479A0B2D4751}"/>
              </a:ext>
            </a:extLst>
          </p:cNvPr>
          <p:cNvSpPr>
            <a:spLocks noGrp="1" noChangeArrowheads="1"/>
          </p:cNvSpPr>
          <p:nvPr>
            <p:ph type="body" idx="1"/>
          </p:nvPr>
        </p:nvSpPr>
        <p:spPr>
          <a:xfrm>
            <a:off x="3810000" y="2275668"/>
            <a:ext cx="7772400" cy="2462213"/>
          </a:xfrm>
        </p:spPr>
        <p:txBody>
          <a:bodyPr/>
          <a:lstStyle/>
          <a:p>
            <a:pPr lvl="1"/>
            <a:r>
              <a:rPr lang="en-US" altLang="en-US" dirty="0"/>
              <a:t> </a:t>
            </a:r>
            <a:r>
              <a:rPr lang="en-US" altLang="en-US" sz="2000" b="1" dirty="0">
                <a:latin typeface="Times New Roman" panose="02020603050405020304" pitchFamily="18" charset="0"/>
                <a:cs typeface="Times New Roman" panose="02020603050405020304" pitchFamily="18" charset="0"/>
              </a:rPr>
              <a:t>Rote-Learner:</a:t>
            </a:r>
            <a:r>
              <a:rPr lang="en-US" altLang="en-US" sz="2000" dirty="0">
                <a:latin typeface="Times New Roman" panose="02020603050405020304" pitchFamily="18" charset="0"/>
                <a:cs typeface="Times New Roman" panose="02020603050405020304" pitchFamily="18" charset="0"/>
              </a:rPr>
              <a:t> This system simply memorizes the training data and their classification--- No generalization is involved.</a:t>
            </a:r>
          </a:p>
          <a:p>
            <a:pPr lvl="1"/>
            <a:endParaRPr lang="en-US" altLang="en-US" sz="2000" dirty="0">
              <a:latin typeface="Times New Roman" panose="02020603050405020304" pitchFamily="18" charset="0"/>
              <a:cs typeface="Times New Roman" panose="02020603050405020304" pitchFamily="18" charset="0"/>
            </a:endParaRPr>
          </a:p>
          <a:p>
            <a:pPr lvl="1"/>
            <a:r>
              <a:rPr lang="en-US" altLang="en-US" sz="2000" b="1" dirty="0">
                <a:latin typeface="Times New Roman" panose="02020603050405020304" pitchFamily="18" charset="0"/>
                <a:cs typeface="Times New Roman" panose="02020603050405020304" pitchFamily="18" charset="0"/>
              </a:rPr>
              <a:t>Candidate-Elimination: </a:t>
            </a:r>
            <a:r>
              <a:rPr lang="en-US" altLang="en-US" sz="2000" dirty="0">
                <a:latin typeface="Times New Roman" panose="02020603050405020304" pitchFamily="18" charset="0"/>
                <a:cs typeface="Times New Roman" panose="02020603050405020304" pitchFamily="18" charset="0"/>
              </a:rPr>
              <a:t>New instances are classified only if all the hypotheses in the version space agree on the classification</a:t>
            </a:r>
          </a:p>
          <a:p>
            <a:pPr lvl="1"/>
            <a:endParaRPr lang="en-US" altLang="en-US" sz="2000" dirty="0">
              <a:latin typeface="Times New Roman" panose="02020603050405020304" pitchFamily="18" charset="0"/>
              <a:cs typeface="Times New Roman" panose="02020603050405020304" pitchFamily="18" charset="0"/>
            </a:endParaRPr>
          </a:p>
          <a:p>
            <a:pPr lvl="1"/>
            <a:r>
              <a:rPr lang="en-US" altLang="en-US" sz="2000" b="1" dirty="0">
                <a:latin typeface="Times New Roman" panose="02020603050405020304" pitchFamily="18" charset="0"/>
                <a:cs typeface="Times New Roman" panose="02020603050405020304" pitchFamily="18" charset="0"/>
              </a:rPr>
              <a:t>Find-S: </a:t>
            </a:r>
            <a:r>
              <a:rPr lang="en-US" altLang="en-US" sz="2000" dirty="0">
                <a:latin typeface="Times New Roman" panose="02020603050405020304" pitchFamily="18" charset="0"/>
                <a:cs typeface="Times New Roman" panose="02020603050405020304" pitchFamily="18" charset="0"/>
              </a:rPr>
              <a:t>New instances are classified using the most specific hypothesis consistent with the training data</a:t>
            </a:r>
            <a:endParaRPr lang="en-US" altLang="en-US" sz="2000" b="1" dirty="0">
              <a:latin typeface="Times New Roman" panose="02020603050405020304" pitchFamily="18" charset="0"/>
              <a:cs typeface="Times New Roman" panose="02020603050405020304" pitchFamily="18" charset="0"/>
            </a:endParaRPr>
          </a:p>
        </p:txBody>
      </p:sp>
      <p:sp>
        <p:nvSpPr>
          <p:cNvPr id="34821" name="Line 4">
            <a:extLst>
              <a:ext uri="{FF2B5EF4-FFF2-40B4-BE49-F238E27FC236}">
                <a16:creationId xmlns:a16="http://schemas.microsoft.com/office/drawing/2014/main" id="{F8C1A254-66E6-462E-8C3A-38D7C1FE5F87}"/>
              </a:ext>
            </a:extLst>
          </p:cNvPr>
          <p:cNvSpPr>
            <a:spLocks noChangeShapeType="1"/>
          </p:cNvSpPr>
          <p:nvPr/>
        </p:nvSpPr>
        <p:spPr bwMode="auto">
          <a:xfrm>
            <a:off x="3124200" y="1828800"/>
            <a:ext cx="0" cy="3962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2" name="Text Box 5">
            <a:extLst>
              <a:ext uri="{FF2B5EF4-FFF2-40B4-BE49-F238E27FC236}">
                <a16:creationId xmlns:a16="http://schemas.microsoft.com/office/drawing/2014/main" id="{3F4E4B52-540A-41E7-B329-EACF87044BFF}"/>
              </a:ext>
            </a:extLst>
          </p:cNvPr>
          <p:cNvSpPr txBox="1">
            <a:spLocks noChangeArrowheads="1"/>
          </p:cNvSpPr>
          <p:nvPr/>
        </p:nvSpPr>
        <p:spPr bwMode="auto">
          <a:xfrm>
            <a:off x="1524001" y="2971800"/>
            <a:ext cx="15097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2800" b="1"/>
              <a:t>Bias</a:t>
            </a:r>
          </a:p>
          <a:p>
            <a:pPr>
              <a:spcBef>
                <a:spcPct val="0"/>
              </a:spcBef>
              <a:buClrTx/>
              <a:buFontTx/>
              <a:buNone/>
            </a:pPr>
            <a:r>
              <a:rPr kumimoji="0" lang="en-US" altLang="en-US" sz="2800" b="1"/>
              <a:t>Strength</a:t>
            </a:r>
          </a:p>
        </p:txBody>
      </p:sp>
      <p:sp>
        <p:nvSpPr>
          <p:cNvPr id="34823" name="Text Box 6">
            <a:extLst>
              <a:ext uri="{FF2B5EF4-FFF2-40B4-BE49-F238E27FC236}">
                <a16:creationId xmlns:a16="http://schemas.microsoft.com/office/drawing/2014/main" id="{B517CB5E-22BB-4510-BA08-D1656DF21DAC}"/>
              </a:ext>
            </a:extLst>
          </p:cNvPr>
          <p:cNvSpPr txBox="1">
            <a:spLocks noChangeArrowheads="1"/>
          </p:cNvSpPr>
          <p:nvPr/>
        </p:nvSpPr>
        <p:spPr bwMode="auto">
          <a:xfrm>
            <a:off x="2590800" y="1371601"/>
            <a:ext cx="1073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2800" b="1"/>
              <a:t>Weak</a:t>
            </a:r>
          </a:p>
        </p:txBody>
      </p:sp>
      <p:sp>
        <p:nvSpPr>
          <p:cNvPr id="34824" name="Text Box 7">
            <a:extLst>
              <a:ext uri="{FF2B5EF4-FFF2-40B4-BE49-F238E27FC236}">
                <a16:creationId xmlns:a16="http://schemas.microsoft.com/office/drawing/2014/main" id="{1BB71013-A9E4-483C-98CA-F2032ACA101D}"/>
              </a:ext>
            </a:extLst>
          </p:cNvPr>
          <p:cNvSpPr txBox="1">
            <a:spLocks noChangeArrowheads="1"/>
          </p:cNvSpPr>
          <p:nvPr/>
        </p:nvSpPr>
        <p:spPr bwMode="auto">
          <a:xfrm>
            <a:off x="2286000" y="5791201"/>
            <a:ext cx="1212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2800" b="1"/>
              <a:t>Strong</a:t>
            </a:r>
          </a:p>
        </p:txBody>
      </p:sp>
      <p:sp>
        <p:nvSpPr>
          <p:cNvPr id="34825" name="Rectangle 8">
            <a:extLst>
              <a:ext uri="{FF2B5EF4-FFF2-40B4-BE49-F238E27FC236}">
                <a16:creationId xmlns:a16="http://schemas.microsoft.com/office/drawing/2014/main" id="{3696500C-05A4-46FF-A674-FB5CAF417133}"/>
              </a:ext>
            </a:extLst>
          </p:cNvPr>
          <p:cNvSpPr>
            <a:spLocks noChangeArrowheads="1"/>
          </p:cNvSpPr>
          <p:nvPr/>
        </p:nvSpPr>
        <p:spPr bwMode="auto">
          <a:xfrm>
            <a:off x="2438400" y="1447800"/>
            <a:ext cx="13716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endParaRPr kumimoji="0" lang="en-CA" altLang="en-US" sz="2400"/>
          </a:p>
        </p:txBody>
      </p:sp>
      <p:sp>
        <p:nvSpPr>
          <p:cNvPr id="34826" name="Rectangle 9">
            <a:extLst>
              <a:ext uri="{FF2B5EF4-FFF2-40B4-BE49-F238E27FC236}">
                <a16:creationId xmlns:a16="http://schemas.microsoft.com/office/drawing/2014/main" id="{3E7416FA-62F8-4A02-A1C7-2C2B58A07D59}"/>
              </a:ext>
            </a:extLst>
          </p:cNvPr>
          <p:cNvSpPr>
            <a:spLocks noChangeArrowheads="1"/>
          </p:cNvSpPr>
          <p:nvPr/>
        </p:nvSpPr>
        <p:spPr bwMode="auto">
          <a:xfrm>
            <a:off x="1524000" y="2971800"/>
            <a:ext cx="1524000" cy="990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endParaRPr kumimoji="0" lang="en-CA" altLang="en-US" sz="2400"/>
          </a:p>
        </p:txBody>
      </p:sp>
      <p:sp>
        <p:nvSpPr>
          <p:cNvPr id="34827" name="Rectangle 10">
            <a:extLst>
              <a:ext uri="{FF2B5EF4-FFF2-40B4-BE49-F238E27FC236}">
                <a16:creationId xmlns:a16="http://schemas.microsoft.com/office/drawing/2014/main" id="{9AAC77FA-30A6-493A-9036-1D45F5BC9DB2}"/>
              </a:ext>
            </a:extLst>
          </p:cNvPr>
          <p:cNvSpPr>
            <a:spLocks noChangeArrowheads="1"/>
          </p:cNvSpPr>
          <p:nvPr/>
        </p:nvSpPr>
        <p:spPr bwMode="auto">
          <a:xfrm>
            <a:off x="2286000" y="5791200"/>
            <a:ext cx="12192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endParaRPr kumimoji="0" lang="en-CA" altLang="en-US" sz="2400"/>
          </a:p>
        </p:txBody>
      </p:sp>
      <p:sp>
        <p:nvSpPr>
          <p:cNvPr id="12" name="Rectangle 11">
            <a:extLst>
              <a:ext uri="{FF2B5EF4-FFF2-40B4-BE49-F238E27FC236}">
                <a16:creationId xmlns:a16="http://schemas.microsoft.com/office/drawing/2014/main" id="{E43DB461-6294-45B7-AD0E-7DCF5FEFCC68}"/>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88</a:t>
            </a:fld>
            <a:endParaRPr dirty="0"/>
          </a:p>
        </p:txBody>
      </p:sp>
      <p:sp>
        <p:nvSpPr>
          <p:cNvPr id="6" name="Rectangle 5">
            <a:extLst>
              <a:ext uri="{FF2B5EF4-FFF2-40B4-BE49-F238E27FC236}">
                <a16:creationId xmlns:a16="http://schemas.microsoft.com/office/drawing/2014/main" id="{88E2F92B-29C3-4E89-BD84-DA4157F57A98}"/>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letter&#10;&#10;Description automatically generated">
            <a:extLst>
              <a:ext uri="{FF2B5EF4-FFF2-40B4-BE49-F238E27FC236}">
                <a16:creationId xmlns:a16="http://schemas.microsoft.com/office/drawing/2014/main" id="{26984EF0-DEA2-4E76-BF15-33AC6EDBD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83624"/>
            <a:ext cx="7696200" cy="6276442"/>
          </a:xfrm>
          <a:prstGeom prst="rect">
            <a:avLst/>
          </a:prstGeom>
        </p:spPr>
      </p:pic>
    </p:spTree>
    <p:extLst>
      <p:ext uri="{BB962C8B-B14F-4D97-AF65-F5344CB8AC3E}">
        <p14:creationId xmlns:p14="http://schemas.microsoft.com/office/powerpoint/2010/main" val="2747034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89</a:t>
            </a:fld>
            <a:endParaRPr dirty="0"/>
          </a:p>
        </p:txBody>
      </p:sp>
      <p:sp>
        <p:nvSpPr>
          <p:cNvPr id="6" name="Rectangle 5">
            <a:extLst>
              <a:ext uri="{FF2B5EF4-FFF2-40B4-BE49-F238E27FC236}">
                <a16:creationId xmlns:a16="http://schemas.microsoft.com/office/drawing/2014/main" id="{88E2F92B-29C3-4E89-BD84-DA4157F57A98}"/>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letter&#10;&#10;Description automatically generated">
            <a:extLst>
              <a:ext uri="{FF2B5EF4-FFF2-40B4-BE49-F238E27FC236}">
                <a16:creationId xmlns:a16="http://schemas.microsoft.com/office/drawing/2014/main" id="{1428B152-8B47-4EB8-BFDC-B136084E7B59}"/>
              </a:ext>
            </a:extLst>
          </p:cNvPr>
          <p:cNvPicPr>
            <a:picLocks noChangeAspect="1"/>
          </p:cNvPicPr>
          <p:nvPr/>
        </p:nvPicPr>
        <p:blipFill rotWithShape="1">
          <a:blip r:embed="rId2">
            <a:extLst>
              <a:ext uri="{28A0092B-C50C-407E-A947-70E740481C1C}">
                <a14:useLocalDpi xmlns:a14="http://schemas.microsoft.com/office/drawing/2010/main" val="0"/>
              </a:ext>
            </a:extLst>
          </a:blip>
          <a:srcRect l="2298" t="1052" r="1149" b="16006"/>
          <a:stretch/>
        </p:blipFill>
        <p:spPr>
          <a:xfrm>
            <a:off x="2133600" y="394016"/>
            <a:ext cx="7924800" cy="6007787"/>
          </a:xfrm>
          <a:prstGeom prst="rect">
            <a:avLst/>
          </a:prstGeom>
        </p:spPr>
      </p:pic>
    </p:spTree>
    <p:extLst>
      <p:ext uri="{BB962C8B-B14F-4D97-AF65-F5344CB8AC3E}">
        <p14:creationId xmlns:p14="http://schemas.microsoft.com/office/powerpoint/2010/main" val="55501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9</a:t>
            </a:fld>
            <a:endParaRPr dirty="0"/>
          </a:p>
        </p:txBody>
      </p:sp>
      <p:sp>
        <p:nvSpPr>
          <p:cNvPr id="2" name="object 2"/>
          <p:cNvSpPr txBox="1">
            <a:spLocks noGrp="1"/>
          </p:cNvSpPr>
          <p:nvPr>
            <p:ph type="title"/>
          </p:nvPr>
        </p:nvSpPr>
        <p:spPr>
          <a:xfrm>
            <a:off x="457200" y="331910"/>
            <a:ext cx="9025890" cy="697230"/>
          </a:xfrm>
          <a:prstGeom prst="rect">
            <a:avLst/>
          </a:prstGeom>
        </p:spPr>
        <p:txBody>
          <a:bodyPr vert="horz" wrap="square" lIns="0" tIns="13335" rIns="0" bIns="0" rtlCol="0">
            <a:spAutoFit/>
          </a:bodyPr>
          <a:lstStyle/>
          <a:p>
            <a:pPr marL="12700">
              <a:lnSpc>
                <a:spcPct val="100000"/>
              </a:lnSpc>
              <a:spcBef>
                <a:spcPts val="105"/>
              </a:spcBef>
            </a:pPr>
            <a:r>
              <a:rPr sz="4400" dirty="0"/>
              <a:t>Why </a:t>
            </a:r>
            <a:r>
              <a:rPr sz="4400" spc="-5" dirty="0"/>
              <a:t>is Machine Learning</a:t>
            </a:r>
            <a:r>
              <a:rPr sz="4400" spc="-130" dirty="0"/>
              <a:t> </a:t>
            </a:r>
            <a:r>
              <a:rPr sz="4400" dirty="0"/>
              <a:t>Important?</a:t>
            </a:r>
            <a:endParaRPr sz="4400"/>
          </a:p>
        </p:txBody>
      </p:sp>
      <p:sp>
        <p:nvSpPr>
          <p:cNvPr id="3" name="object 3"/>
          <p:cNvSpPr txBox="1"/>
          <p:nvPr/>
        </p:nvSpPr>
        <p:spPr>
          <a:xfrm>
            <a:off x="1374387" y="1811465"/>
            <a:ext cx="9775825" cy="4001770"/>
          </a:xfrm>
          <a:prstGeom prst="rect">
            <a:avLst/>
          </a:prstGeom>
        </p:spPr>
        <p:txBody>
          <a:bodyPr vert="horz" wrap="square" lIns="0" tIns="12700" rIns="0" bIns="0" rtlCol="0">
            <a:spAutoFit/>
          </a:bodyPr>
          <a:lstStyle/>
          <a:p>
            <a:pPr marL="241300" indent="-228600" algn="just">
              <a:lnSpc>
                <a:spcPts val="2740"/>
              </a:lnSpc>
              <a:spcBef>
                <a:spcPts val="100"/>
              </a:spcBef>
              <a:buFont typeface="Arial"/>
              <a:buChar char="•"/>
              <a:tabLst>
                <a:tab pos="241300" algn="l"/>
              </a:tabLst>
            </a:pPr>
            <a:r>
              <a:rPr sz="2400" spc="-10" dirty="0">
                <a:latin typeface="Times New Roman"/>
                <a:cs typeface="Times New Roman"/>
              </a:rPr>
              <a:t>Some </a:t>
            </a:r>
            <a:r>
              <a:rPr sz="2400" dirty="0">
                <a:latin typeface="Times New Roman"/>
                <a:cs typeface="Times New Roman"/>
              </a:rPr>
              <a:t>tasks cannot be </a:t>
            </a:r>
            <a:r>
              <a:rPr sz="2400" spc="-5" dirty="0">
                <a:latin typeface="Times New Roman"/>
                <a:cs typeface="Times New Roman"/>
              </a:rPr>
              <a:t>defined </a:t>
            </a:r>
            <a:r>
              <a:rPr sz="2400" dirty="0">
                <a:latin typeface="Times New Roman"/>
                <a:cs typeface="Times New Roman"/>
              </a:rPr>
              <a:t>well, except by </a:t>
            </a:r>
            <a:r>
              <a:rPr sz="2400" spc="-5" dirty="0">
                <a:latin typeface="Times New Roman"/>
                <a:cs typeface="Times New Roman"/>
              </a:rPr>
              <a:t>examples </a:t>
            </a:r>
            <a:r>
              <a:rPr sz="2400" dirty="0">
                <a:latin typeface="Times New Roman"/>
                <a:cs typeface="Times New Roman"/>
              </a:rPr>
              <a:t>(e.g.,</a:t>
            </a:r>
            <a:r>
              <a:rPr sz="2400" spc="-45" dirty="0">
                <a:latin typeface="Times New Roman"/>
                <a:cs typeface="Times New Roman"/>
              </a:rPr>
              <a:t> </a:t>
            </a:r>
            <a:r>
              <a:rPr sz="2400" dirty="0">
                <a:latin typeface="Times New Roman"/>
                <a:cs typeface="Times New Roman"/>
              </a:rPr>
              <a:t>recognizing</a:t>
            </a:r>
          </a:p>
          <a:p>
            <a:pPr marL="241300" algn="just">
              <a:lnSpc>
                <a:spcPts val="2740"/>
              </a:lnSpc>
            </a:pPr>
            <a:r>
              <a:rPr sz="2400" dirty="0">
                <a:latin typeface="Times New Roman"/>
                <a:cs typeface="Times New Roman"/>
              </a:rPr>
              <a:t>people).</a:t>
            </a:r>
          </a:p>
          <a:p>
            <a:pPr marL="241300" marR="443230" indent="-228600" algn="just">
              <a:lnSpc>
                <a:spcPts val="2590"/>
              </a:lnSpc>
              <a:spcBef>
                <a:spcPts val="545"/>
              </a:spcBef>
              <a:buFont typeface="Arial"/>
              <a:buChar char="•"/>
              <a:tabLst>
                <a:tab pos="241300" algn="l"/>
              </a:tabLst>
            </a:pPr>
            <a:r>
              <a:rPr sz="2400" spc="-5" dirty="0">
                <a:latin typeface="Times New Roman"/>
                <a:cs typeface="Times New Roman"/>
              </a:rPr>
              <a:t>Relationships </a:t>
            </a:r>
            <a:r>
              <a:rPr sz="2400" dirty="0">
                <a:latin typeface="Times New Roman"/>
                <a:cs typeface="Times New Roman"/>
              </a:rPr>
              <a:t>and correlations can be hidden </a:t>
            </a:r>
            <a:r>
              <a:rPr sz="2400" spc="-5" dirty="0">
                <a:latin typeface="Times New Roman"/>
                <a:cs typeface="Times New Roman"/>
              </a:rPr>
              <a:t>within </a:t>
            </a:r>
            <a:r>
              <a:rPr sz="2400" spc="-10" dirty="0">
                <a:latin typeface="Times New Roman"/>
                <a:cs typeface="Times New Roman"/>
              </a:rPr>
              <a:t>large </a:t>
            </a:r>
            <a:r>
              <a:rPr sz="2400" spc="-5" dirty="0">
                <a:latin typeface="Times New Roman"/>
                <a:cs typeface="Times New Roman"/>
              </a:rPr>
              <a:t>amounts </a:t>
            </a:r>
            <a:r>
              <a:rPr sz="2400" dirty="0">
                <a:latin typeface="Times New Roman"/>
                <a:cs typeface="Times New Roman"/>
              </a:rPr>
              <a:t>of</a:t>
            </a:r>
            <a:r>
              <a:rPr sz="2400" spc="-80" dirty="0">
                <a:latin typeface="Times New Roman"/>
                <a:cs typeface="Times New Roman"/>
              </a:rPr>
              <a:t> </a:t>
            </a:r>
            <a:r>
              <a:rPr sz="2400" dirty="0">
                <a:latin typeface="Times New Roman"/>
                <a:cs typeface="Times New Roman"/>
              </a:rPr>
              <a:t>data.  Machine Learning/Data Mining </a:t>
            </a:r>
            <a:r>
              <a:rPr sz="2400" spc="-10" dirty="0">
                <a:latin typeface="Times New Roman"/>
                <a:cs typeface="Times New Roman"/>
              </a:rPr>
              <a:t>may </a:t>
            </a:r>
            <a:r>
              <a:rPr sz="2400" dirty="0">
                <a:latin typeface="Times New Roman"/>
                <a:cs typeface="Times New Roman"/>
              </a:rPr>
              <a:t>be able to find these</a:t>
            </a:r>
            <a:r>
              <a:rPr sz="2400" spc="-160" dirty="0">
                <a:latin typeface="Times New Roman"/>
                <a:cs typeface="Times New Roman"/>
              </a:rPr>
              <a:t> </a:t>
            </a:r>
            <a:r>
              <a:rPr sz="2400" dirty="0">
                <a:latin typeface="Times New Roman"/>
                <a:cs typeface="Times New Roman"/>
              </a:rPr>
              <a:t>relationships.</a:t>
            </a:r>
          </a:p>
          <a:p>
            <a:pPr marL="241300" indent="-228600" algn="just">
              <a:lnSpc>
                <a:spcPts val="2735"/>
              </a:lnSpc>
              <a:spcBef>
                <a:spcPts val="170"/>
              </a:spcBef>
              <a:buFont typeface="Arial"/>
              <a:buChar char="•"/>
              <a:tabLst>
                <a:tab pos="241300" algn="l"/>
              </a:tabLst>
            </a:pPr>
            <a:r>
              <a:rPr sz="2400" spc="-10" dirty="0">
                <a:latin typeface="Times New Roman"/>
                <a:cs typeface="Times New Roman"/>
              </a:rPr>
              <a:t>Human </a:t>
            </a:r>
            <a:r>
              <a:rPr sz="2400" dirty="0">
                <a:latin typeface="Times New Roman"/>
                <a:cs typeface="Times New Roman"/>
              </a:rPr>
              <a:t>designers </a:t>
            </a:r>
            <a:r>
              <a:rPr sz="2400" spc="-5" dirty="0">
                <a:latin typeface="Times New Roman"/>
                <a:cs typeface="Times New Roman"/>
              </a:rPr>
              <a:t>often </a:t>
            </a:r>
            <a:r>
              <a:rPr sz="2400" dirty="0">
                <a:latin typeface="Times New Roman"/>
                <a:cs typeface="Times New Roman"/>
              </a:rPr>
              <a:t>produce </a:t>
            </a:r>
            <a:r>
              <a:rPr sz="2400" spc="-5" dirty="0">
                <a:latin typeface="Times New Roman"/>
                <a:cs typeface="Times New Roman"/>
              </a:rPr>
              <a:t>machines </a:t>
            </a:r>
            <a:r>
              <a:rPr sz="2400" dirty="0">
                <a:latin typeface="Times New Roman"/>
                <a:cs typeface="Times New Roman"/>
              </a:rPr>
              <a:t>that do not </a:t>
            </a:r>
            <a:r>
              <a:rPr sz="2400" spc="-5" dirty="0">
                <a:latin typeface="Times New Roman"/>
                <a:cs typeface="Times New Roman"/>
              </a:rPr>
              <a:t>work </a:t>
            </a:r>
            <a:r>
              <a:rPr sz="2400" dirty="0">
                <a:latin typeface="Times New Roman"/>
                <a:cs typeface="Times New Roman"/>
              </a:rPr>
              <a:t>as well as</a:t>
            </a:r>
            <a:r>
              <a:rPr sz="2400" spc="-25" dirty="0">
                <a:latin typeface="Times New Roman"/>
                <a:cs typeface="Times New Roman"/>
              </a:rPr>
              <a:t> </a:t>
            </a:r>
            <a:r>
              <a:rPr sz="2400" dirty="0">
                <a:latin typeface="Times New Roman"/>
                <a:cs typeface="Times New Roman"/>
              </a:rPr>
              <a:t>desired</a:t>
            </a:r>
          </a:p>
          <a:p>
            <a:pPr marL="241300" algn="just">
              <a:lnSpc>
                <a:spcPts val="2735"/>
              </a:lnSpc>
            </a:pPr>
            <a:r>
              <a:rPr sz="2400" dirty="0">
                <a:latin typeface="Times New Roman"/>
                <a:cs typeface="Times New Roman"/>
              </a:rPr>
              <a:t>in the </a:t>
            </a:r>
            <a:r>
              <a:rPr sz="2400" spc="-5" dirty="0">
                <a:latin typeface="Times New Roman"/>
                <a:cs typeface="Times New Roman"/>
              </a:rPr>
              <a:t>environments </a:t>
            </a:r>
            <a:r>
              <a:rPr sz="2400" dirty="0">
                <a:latin typeface="Times New Roman"/>
                <a:cs typeface="Times New Roman"/>
              </a:rPr>
              <a:t>in which they are</a:t>
            </a:r>
            <a:r>
              <a:rPr sz="2400" spc="-60" dirty="0">
                <a:latin typeface="Times New Roman"/>
                <a:cs typeface="Times New Roman"/>
              </a:rPr>
              <a:t> </a:t>
            </a:r>
            <a:r>
              <a:rPr sz="2400" dirty="0">
                <a:latin typeface="Times New Roman"/>
                <a:cs typeface="Times New Roman"/>
              </a:rPr>
              <a:t>used.</a:t>
            </a:r>
          </a:p>
          <a:p>
            <a:pPr marL="241300" marR="83185" indent="-228600" algn="just">
              <a:lnSpc>
                <a:spcPts val="2590"/>
              </a:lnSpc>
              <a:spcBef>
                <a:spcPts val="540"/>
              </a:spcBef>
              <a:buFont typeface="Arial"/>
              <a:buChar char="•"/>
              <a:tabLst>
                <a:tab pos="241300" algn="l"/>
              </a:tabLst>
            </a:pPr>
            <a:r>
              <a:rPr sz="2400" dirty="0">
                <a:latin typeface="Times New Roman"/>
                <a:cs typeface="Times New Roman"/>
              </a:rPr>
              <a:t>The </a:t>
            </a:r>
            <a:r>
              <a:rPr sz="2400" spc="-5" dirty="0">
                <a:latin typeface="Times New Roman"/>
                <a:cs typeface="Times New Roman"/>
              </a:rPr>
              <a:t>amount </a:t>
            </a:r>
            <a:r>
              <a:rPr sz="2400" dirty="0">
                <a:latin typeface="Times New Roman"/>
                <a:cs typeface="Times New Roman"/>
              </a:rPr>
              <a:t>of knowledge available about certain tasks </a:t>
            </a:r>
            <a:r>
              <a:rPr sz="2400" spc="-5" dirty="0">
                <a:latin typeface="Times New Roman"/>
                <a:cs typeface="Times New Roman"/>
              </a:rPr>
              <a:t>might </a:t>
            </a:r>
            <a:r>
              <a:rPr sz="2400" dirty="0">
                <a:latin typeface="Times New Roman"/>
                <a:cs typeface="Times New Roman"/>
              </a:rPr>
              <a:t>be too </a:t>
            </a:r>
            <a:r>
              <a:rPr sz="2400" spc="-10" dirty="0">
                <a:latin typeface="Times New Roman"/>
                <a:cs typeface="Times New Roman"/>
              </a:rPr>
              <a:t>large</a:t>
            </a:r>
            <a:r>
              <a:rPr sz="2400" spc="-175" dirty="0">
                <a:latin typeface="Times New Roman"/>
                <a:cs typeface="Times New Roman"/>
              </a:rPr>
              <a:t> </a:t>
            </a:r>
            <a:r>
              <a:rPr sz="2400" dirty="0">
                <a:latin typeface="Times New Roman"/>
                <a:cs typeface="Times New Roman"/>
              </a:rPr>
              <a:t>for  explicit encoding by </a:t>
            </a:r>
            <a:r>
              <a:rPr sz="2400" spc="-5" dirty="0">
                <a:latin typeface="Times New Roman"/>
                <a:cs typeface="Times New Roman"/>
              </a:rPr>
              <a:t>humans </a:t>
            </a:r>
            <a:r>
              <a:rPr sz="2400" dirty="0">
                <a:latin typeface="Times New Roman"/>
                <a:cs typeface="Times New Roman"/>
              </a:rPr>
              <a:t>(e.g., </a:t>
            </a:r>
            <a:r>
              <a:rPr sz="2400" spc="-5" dirty="0">
                <a:latin typeface="Times New Roman"/>
                <a:cs typeface="Times New Roman"/>
              </a:rPr>
              <a:t>medical</a:t>
            </a:r>
            <a:r>
              <a:rPr sz="2400" spc="-75" dirty="0">
                <a:latin typeface="Times New Roman"/>
                <a:cs typeface="Times New Roman"/>
              </a:rPr>
              <a:t> </a:t>
            </a:r>
            <a:r>
              <a:rPr sz="2400" dirty="0">
                <a:latin typeface="Times New Roman"/>
                <a:cs typeface="Times New Roman"/>
              </a:rPr>
              <a:t>diagnostic).</a:t>
            </a:r>
          </a:p>
          <a:p>
            <a:pPr marL="241300" indent="-228600" algn="just">
              <a:lnSpc>
                <a:spcPct val="100000"/>
              </a:lnSpc>
              <a:spcBef>
                <a:spcPts val="185"/>
              </a:spcBef>
              <a:buFont typeface="Arial"/>
              <a:buChar char="•"/>
              <a:tabLst>
                <a:tab pos="241300" algn="l"/>
              </a:tabLst>
            </a:pPr>
            <a:r>
              <a:rPr sz="2400" spc="-5" dirty="0">
                <a:latin typeface="Times New Roman"/>
                <a:cs typeface="Times New Roman"/>
              </a:rPr>
              <a:t>Environments </a:t>
            </a:r>
            <a:r>
              <a:rPr sz="2400" dirty="0">
                <a:latin typeface="Times New Roman"/>
                <a:cs typeface="Times New Roman"/>
              </a:rPr>
              <a:t>change over</a:t>
            </a:r>
            <a:r>
              <a:rPr sz="2400" spc="-25" dirty="0">
                <a:latin typeface="Times New Roman"/>
                <a:cs typeface="Times New Roman"/>
              </a:rPr>
              <a:t> </a:t>
            </a:r>
            <a:r>
              <a:rPr sz="2400" spc="-5" dirty="0">
                <a:latin typeface="Times New Roman"/>
                <a:cs typeface="Times New Roman"/>
              </a:rPr>
              <a:t>time.</a:t>
            </a:r>
            <a:endParaRPr sz="2400" dirty="0">
              <a:latin typeface="Times New Roman"/>
              <a:cs typeface="Times New Roman"/>
            </a:endParaRPr>
          </a:p>
          <a:p>
            <a:pPr marL="241300" marR="5080" indent="-228600" algn="just">
              <a:lnSpc>
                <a:spcPts val="2590"/>
              </a:lnSpc>
              <a:spcBef>
                <a:spcPts val="530"/>
              </a:spcBef>
              <a:buFont typeface="Arial"/>
              <a:buChar char="•"/>
              <a:tabLst>
                <a:tab pos="241300" algn="l"/>
              </a:tabLst>
            </a:pPr>
            <a:r>
              <a:rPr sz="2400" dirty="0">
                <a:latin typeface="Times New Roman"/>
                <a:cs typeface="Times New Roman"/>
              </a:rPr>
              <a:t>New knowledge about tasks is constantly being discovered by </a:t>
            </a:r>
            <a:r>
              <a:rPr sz="2400" spc="-5" dirty="0">
                <a:latin typeface="Times New Roman"/>
                <a:cs typeface="Times New Roman"/>
              </a:rPr>
              <a:t>humans. </a:t>
            </a:r>
            <a:r>
              <a:rPr sz="2400" dirty="0">
                <a:latin typeface="Times New Roman"/>
                <a:cs typeface="Times New Roman"/>
              </a:rPr>
              <a:t>It</a:t>
            </a:r>
            <a:r>
              <a:rPr sz="2400" spc="-145" dirty="0">
                <a:latin typeface="Times New Roman"/>
                <a:cs typeface="Times New Roman"/>
              </a:rPr>
              <a:t> </a:t>
            </a:r>
            <a:r>
              <a:rPr sz="2400" spc="-10" dirty="0">
                <a:latin typeface="Times New Roman"/>
                <a:cs typeface="Times New Roman"/>
              </a:rPr>
              <a:t>may  </a:t>
            </a:r>
            <a:r>
              <a:rPr sz="2400" dirty="0">
                <a:latin typeface="Times New Roman"/>
                <a:cs typeface="Times New Roman"/>
              </a:rPr>
              <a:t>be </a:t>
            </a:r>
            <a:r>
              <a:rPr sz="2400" spc="-10" dirty="0">
                <a:latin typeface="Times New Roman"/>
                <a:cs typeface="Times New Roman"/>
              </a:rPr>
              <a:t>difficult </a:t>
            </a:r>
            <a:r>
              <a:rPr sz="2400" dirty="0">
                <a:latin typeface="Times New Roman"/>
                <a:cs typeface="Times New Roman"/>
              </a:rPr>
              <a:t>to continuously re-design </a:t>
            </a:r>
            <a:r>
              <a:rPr sz="2400" spc="-5" dirty="0">
                <a:latin typeface="Times New Roman"/>
                <a:cs typeface="Times New Roman"/>
              </a:rPr>
              <a:t>systems </a:t>
            </a:r>
            <a:r>
              <a:rPr sz="2400" dirty="0">
                <a:latin typeface="Times New Roman"/>
                <a:cs typeface="Times New Roman"/>
              </a:rPr>
              <a:t>“by</a:t>
            </a:r>
            <a:r>
              <a:rPr sz="2400" spc="-90" dirty="0">
                <a:latin typeface="Times New Roman"/>
                <a:cs typeface="Times New Roman"/>
              </a:rPr>
              <a:t> </a:t>
            </a:r>
            <a:r>
              <a:rPr sz="2400" dirty="0">
                <a:latin typeface="Times New Roman"/>
                <a:cs typeface="Times New Roman"/>
              </a:rPr>
              <a:t>hand”.</a:t>
            </a:r>
          </a:p>
        </p:txBody>
      </p:sp>
      <p:sp>
        <p:nvSpPr>
          <p:cNvPr id="6" name="Rectangle 5">
            <a:extLst>
              <a:ext uri="{FF2B5EF4-FFF2-40B4-BE49-F238E27FC236}">
                <a16:creationId xmlns:a16="http://schemas.microsoft.com/office/drawing/2014/main" id="{3407EA8C-8FF8-40EF-A821-9187BA7E6D39}"/>
              </a:ext>
            </a:extLst>
          </p:cNvPr>
          <p:cNvSpPr/>
          <p:nvPr/>
        </p:nvSpPr>
        <p:spPr>
          <a:xfrm>
            <a:off x="152400" y="152400"/>
            <a:ext cx="11887200" cy="6491021"/>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17C5ED9-F57A-472C-9B80-4DA4A449AD09}"/>
              </a:ext>
            </a:extLst>
          </p:cNvPr>
          <p:cNvCxnSpPr/>
          <p:nvPr/>
        </p:nvCxnSpPr>
        <p:spPr>
          <a:xfrm>
            <a:off x="152400" y="1143000"/>
            <a:ext cx="11887200"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856</TotalTime>
  <Words>7325</Words>
  <Application>Microsoft Office PowerPoint</Application>
  <PresentationFormat>Widescreen</PresentationFormat>
  <Paragraphs>680</Paragraphs>
  <Slides>89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MS PGothic</vt:lpstr>
      <vt:lpstr>Arial</vt:lpstr>
      <vt:lpstr>Calibri</vt:lpstr>
      <vt:lpstr>Calibri Light</vt:lpstr>
      <vt:lpstr>Californian FB</vt:lpstr>
      <vt:lpstr>Symbol</vt:lpstr>
      <vt:lpstr>Times New Roman</vt:lpstr>
      <vt:lpstr>Verdana</vt:lpstr>
      <vt:lpstr>Office Theme</vt:lpstr>
      <vt:lpstr>Data Science Unit-IV Introduction ML,  Concept learning   From: Tom M. Mitchell, Machine Learning, India Edition 2013, McGraw Hill  Education. </vt:lpstr>
      <vt:lpstr>Contents</vt:lpstr>
      <vt:lpstr>Introduction</vt:lpstr>
      <vt:lpstr>Introduction: ML Applications</vt:lpstr>
      <vt:lpstr>Introduction: ML Approaches-Supervised</vt:lpstr>
      <vt:lpstr>Introduction: Supervised learning</vt:lpstr>
      <vt:lpstr>Introduction: Unsupervised learning</vt:lpstr>
      <vt:lpstr>Introduction: Reinforced learning</vt:lpstr>
      <vt:lpstr>Why is Machine Learning Important?</vt:lpstr>
      <vt:lpstr>Areas of Influence for Machine Learning</vt:lpstr>
      <vt:lpstr>Machine Learning: A Definition</vt:lpstr>
      <vt:lpstr>Why “Learn”?</vt:lpstr>
      <vt:lpstr>Well-Posed Learning Problem</vt:lpstr>
      <vt:lpstr>Example-Checkers Game</vt:lpstr>
      <vt:lpstr>Example-Checkers Game- Basics</vt:lpstr>
      <vt:lpstr>Rules of the Game</vt:lpstr>
      <vt:lpstr>Rules of the Game Cont.</vt:lpstr>
      <vt:lpstr>Well-Defined Learning Problem-Examples</vt:lpstr>
      <vt:lpstr>PowerPoint Presentation</vt:lpstr>
      <vt:lpstr>Design a Learning task</vt:lpstr>
      <vt:lpstr>1. Choosing the Training Experience</vt:lpstr>
      <vt:lpstr>1. Whether the training experience provides direct or indirect feedback regarding  the choices made by the performance system.</vt:lpstr>
      <vt:lpstr>2. A second important attribute of the training experience is the degree to which the  learner controls the sequence of training examples</vt:lpstr>
      <vt:lpstr>3. A third attribute of the training experience is how well it represents the  distribution of examples over which the final system performance P must be  measured.</vt:lpstr>
      <vt:lpstr>2. Choosing the Target Function</vt:lpstr>
      <vt:lpstr>PowerPoint Presentation</vt:lpstr>
      <vt:lpstr>PowerPoint Presentation</vt:lpstr>
      <vt:lpstr>PowerPoint Presentation</vt:lpstr>
      <vt:lpstr>3. Choosing a Representation for the  Target Function</vt:lpstr>
      <vt:lpstr>Thus, learning program will represent as a linear function of the form</vt:lpstr>
      <vt:lpstr>PowerPoint Presentation</vt:lpstr>
      <vt:lpstr>4. Choosing a Function Approximation  Algorithm</vt:lpstr>
      <vt:lpstr>Function Approximation Procedure</vt:lpstr>
      <vt:lpstr>PowerPoint Presentation</vt:lpstr>
      <vt:lpstr>PowerPoint Presentation</vt:lpstr>
      <vt:lpstr>PowerPoint Presentation</vt:lpstr>
      <vt:lpstr>PowerPoint Presentation</vt:lpstr>
      <vt:lpstr>5. The Final Design</vt:lpstr>
      <vt:lpstr>PowerPoint Presentation</vt:lpstr>
      <vt:lpstr>PowerPoint Presentation</vt:lpstr>
      <vt:lpstr>The sequence of design choices made for the checkers program is summarized in below figure</vt:lpstr>
      <vt:lpstr>PowerPoint Presentation</vt:lpstr>
      <vt:lpstr>PowerPoint Presentation</vt:lpstr>
      <vt:lpstr>Issues in Machine Learning</vt:lpstr>
      <vt:lpstr>PowerPoint Presentation</vt:lpstr>
      <vt:lpstr>Concept Learning</vt:lpstr>
      <vt:lpstr>A Concept Learning Task</vt:lpstr>
      <vt:lpstr>The attribute EnjoySport indicates whether or not a Person enjoys his favorite  water sport on this day.</vt:lpstr>
      <vt:lpstr>PowerPoint Presentation</vt:lpstr>
      <vt:lpstr>The hypothesis that PERSON enjoys his favorite sport only on cold days with high  humidity (independent of the values of the other attributes) is represented by the  expression (?, Cold, High, ?, ?, ?)</vt:lpstr>
      <vt:lpstr>Notation</vt:lpstr>
      <vt:lpstr>PowerPoint Presentation</vt:lpstr>
      <vt:lpstr>PowerPoint Presentation</vt:lpstr>
      <vt:lpstr>PowerPoint Presentation</vt:lpstr>
      <vt:lpstr>Concept learning as Search</vt:lpstr>
      <vt:lpstr>General-to-Specific Ordering of Hypotheses</vt:lpstr>
      <vt:lpstr>PowerPoint Presentation</vt:lpstr>
      <vt:lpstr>FIND-S: Finding a Maximally Specific  Hypothesis</vt:lpstr>
      <vt:lpstr>To illustrate this algorithm, assume the learner is given the sequence of training  examples from the EnjoySport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Unanswered by FIND-S</vt:lpstr>
      <vt:lpstr>Version Space and CANDIDATE  ELIMINATION Algorithm</vt:lpstr>
      <vt:lpstr>Version Space</vt:lpstr>
      <vt:lpstr>PowerPoint Presentation</vt:lpstr>
      <vt:lpstr>The LIST-THEN-ELIMINATE Algorithm</vt:lpstr>
      <vt:lpstr>A More Compact Representation for Version Spaces</vt:lpstr>
      <vt:lpstr>Version Space representation theorem</vt:lpstr>
      <vt:lpstr>VSH,D={h  H |(s  S) (g  G) (g g h g s)}</vt:lpstr>
      <vt:lpstr>PowerPoint Presentation</vt:lpstr>
      <vt:lpstr>PowerPoint Presentation</vt:lpstr>
      <vt:lpstr>PowerPoint Presentation</vt:lpstr>
      <vt:lpstr>PowerPoint Presentation</vt:lpstr>
      <vt:lpstr>PowerPoint Presentation</vt:lpstr>
      <vt:lpstr>Inductive Bias (Learning bias)</vt:lpstr>
      <vt:lpstr>Inductive bias: 1. Effect of incomplete hypothesis space ( Biased Hypothesis space)</vt:lpstr>
      <vt:lpstr>PowerPoint Presentation</vt:lpstr>
      <vt:lpstr>Inductive bias: 2. An Unbiased Learner</vt:lpstr>
      <vt:lpstr>PowerPoint Presentation</vt:lpstr>
      <vt:lpstr>Inductive learning requires some form of prior assumptions, or inductive bias Definition:</vt:lpstr>
      <vt:lpstr>PowerPoint Presentation</vt:lpstr>
      <vt:lpstr>Ranking Inductive Learners according to their Biases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cp:lastModifiedBy>Subhash Chandra N</cp:lastModifiedBy>
  <cp:revision>89</cp:revision>
  <dcterms:created xsi:type="dcterms:W3CDTF">2021-02-15T09:57:40Z</dcterms:created>
  <dcterms:modified xsi:type="dcterms:W3CDTF">2024-05-09T03:44:18Z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2021-02-15T00:00:00Z</vt:filetime>
  </property>
</Properties>
</file>